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18288000" cy="10287000"/>
  <p:embeddedFontLst>
    <p:embeddedFont>
      <p:font typeface="Roboto"/>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7" roundtripDataSignature="AMtx7mizmmtzA35H+nQZfzWBJVmYhZDl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befc54f912_0_1: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1befc54f912_0_1: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efc54f912_0_8: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befc54f912_0_8: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98a7ebc9da_0_2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98a7ebc9da_0_2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befc54f912_0_26: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befc54f912_0_26: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98a7ebc9da_0_5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98a7ebc9da_0_5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98a7ebc9da_0_8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98a7ebc9da_0_8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21c3fd82a_0_5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1b21c3fd82a_0_5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b21c3fd82a_0_6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b21c3fd82a_0_6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b21c3fd82a_0_6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b21c3fd82a_0_6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b21c3fd82a_0_75: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b21c3fd82a_0_75: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befc54f912_0_57: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g1befc54f912_0_57: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g1befc54f912_0_57:notes"/>
          <p:cNvSpPr txBox="1"/>
          <p:nvPr>
            <p:ph idx="12" type="sldNum"/>
          </p:nvPr>
        </p:nvSpPr>
        <p:spPr>
          <a:xfrm>
            <a:off x="10358438" y="9771063"/>
            <a:ext cx="7924800" cy="516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98a7ebc9da_0_10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98a7ebc9da_0_10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285efeec5_0_5: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1b285efeec5_0_5: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285efeec5_0_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1b285efeec5_0_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ef6c5f351_0_4: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1bef6c5f351_0_4: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bef6c5f351_0_1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1bef6c5f351_0_1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ef6c5f351_0_1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1bef6c5f351_0_1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ef6c5f351_0_26: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bef6c5f351_0_26: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9"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0" y="1"/>
            <a:ext cx="9144635" cy="1812688"/>
          </a:xfrm>
          <a:custGeom>
            <a:rect b="b" l="l" r="r" t="t"/>
            <a:pathLst>
              <a:path extrusionOk="0" h="3305175" w="9144635">
                <a:moveTo>
                  <a:pt x="0" y="3304911"/>
                </a:moveTo>
                <a:lnTo>
                  <a:pt x="0" y="0"/>
                </a:lnTo>
                <a:lnTo>
                  <a:pt x="7135660" y="0"/>
                </a:lnTo>
                <a:lnTo>
                  <a:pt x="9144210" y="595197"/>
                </a:lnTo>
                <a:lnTo>
                  <a:pt x="0" y="3304911"/>
                </a:lnTo>
                <a:close/>
              </a:path>
            </a:pathLst>
          </a:custGeom>
          <a:solidFill>
            <a:srgbClr val="932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rect b="b" l="l" r="r" t="t"/>
            <a:pathLst>
              <a:path extrusionOk="0" h="8229600" w="1623060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1">
            <a:alphaModFix/>
          </a:blip>
          <a:srcRect b="0" l="0" r="0" t="0"/>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7054"/>
          </a:xfrm>
          <a:prstGeom prst="rect">
            <a:avLst/>
          </a:prstGeom>
          <a:noFill/>
          <a:ln>
            <a:noFill/>
          </a:ln>
        </p:spPr>
        <p:txBody>
          <a:bodyPr anchorCtr="0" anchor="t" bIns="45700" lIns="91425" spcFirstLastPara="1" rIns="91425" wrap="square" tIns="45700">
            <a:spAutoFit/>
          </a:bodyPr>
          <a:lstStyle/>
          <a:p>
            <a:pPr indent="0" lvl="0" marL="12700" marR="0" rtl="0" algn="just">
              <a:lnSpc>
                <a:spcPct val="106785"/>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9137374"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2">
            <a:alphaModFix/>
          </a:blip>
          <a:srcRect b="0" l="0" r="0" t="0"/>
          <a:stretch/>
        </p:blipFill>
        <p:spPr>
          <a:xfrm>
            <a:off x="14325600" y="1465438"/>
            <a:ext cx="2749826" cy="6945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pinterest.fr/" TargetMode="External"/><Relationship Id="rId4" Type="http://schemas.openxmlformats.org/officeDocument/2006/relationships/image" Target="../media/image4.png"/><Relationship Id="rId5" Type="http://schemas.openxmlformats.org/officeDocument/2006/relationships/hyperlink" Target="https://miro.com/fr/" TargetMode="External"/><Relationship Id="rId6" Type="http://schemas.openxmlformats.org/officeDocument/2006/relationships/image" Target="../media/image15.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b="0" l="0" r="0" t="0"/>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1028700" y="9258300"/>
            <a:ext cx="3198719" cy="702057"/>
          </a:xfrm>
          <a:prstGeom prst="rect">
            <a:avLst/>
          </a:prstGeom>
          <a:noFill/>
          <a:ln>
            <a:noFill/>
          </a:ln>
        </p:spPr>
      </p:pic>
      <p:sp>
        <p:nvSpPr>
          <p:cNvPr id="27" name="Google Shape;27;p1"/>
          <p:cNvSpPr txBox="1"/>
          <p:nvPr/>
        </p:nvSpPr>
        <p:spPr>
          <a:xfrm>
            <a:off x="8344700" y="6045525"/>
            <a:ext cx="1995900" cy="320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Helvetica Neue"/>
                <a:ea typeface="Helvetica Neue"/>
                <a:cs typeface="Helvetica Neue"/>
                <a:sym typeface="Helvetica Neue"/>
              </a:rPr>
              <a:t>dewproject.eu</a:t>
            </a:r>
            <a:endParaRPr b="0" i="0" sz="2000" u="none" cap="none" strike="noStrike">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91500"/>
            <a:ext cx="11811000" cy="2839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lang="en-GB" sz="4400">
                <a:solidFill>
                  <a:srgbClr val="660066"/>
                </a:solidFill>
                <a:latin typeface="Calibri"/>
                <a:ea typeface="Calibri"/>
                <a:cs typeface="Calibri"/>
                <a:sym typeface="Calibri"/>
              </a:rPr>
              <a:t>Entrepre</a:t>
            </a:r>
            <a:r>
              <a:rPr b="1" lang="en-GB" sz="4400">
                <a:solidFill>
                  <a:srgbClr val="660066"/>
                </a:solidFill>
                <a:latin typeface="Calibri"/>
                <a:ea typeface="Calibri"/>
                <a:cs typeface="Calibri"/>
                <a:sym typeface="Calibri"/>
              </a:rPr>
              <a:t>neurship</a:t>
            </a:r>
            <a:endParaRPr b="1" i="0" sz="4400" u="none" cap="none" strike="noStrike">
              <a:solidFill>
                <a:srgbClr val="660066"/>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rPr lang="en-GB" sz="4400">
                <a:solidFill>
                  <a:schemeClr val="dk1"/>
                </a:solidFill>
                <a:latin typeface="Calibri"/>
                <a:ea typeface="Calibri"/>
                <a:cs typeface="Calibri"/>
                <a:sym typeface="Calibri"/>
              </a:rPr>
              <a:t>Partner : Silversap</a:t>
            </a:r>
            <a:endParaRPr b="0" i="0" sz="4400" u="none" cap="none" strike="noStrike">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befc54f912_0_1"/>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2 : Creativity</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Using divergent and convergent thinking to enhance creativity </a:t>
            </a:r>
            <a:endParaRPr b="0" i="0" sz="4600" u="none" cap="none" strike="noStrike">
              <a:solidFill>
                <a:srgbClr val="93268F"/>
              </a:solidFill>
              <a:latin typeface="Arial"/>
              <a:ea typeface="Arial"/>
              <a:cs typeface="Arial"/>
              <a:sym typeface="Arial"/>
            </a:endParaRPr>
          </a:p>
        </p:txBody>
      </p:sp>
      <p:sp>
        <p:nvSpPr>
          <p:cNvPr id="112" name="Google Shape;112;g1befc54f912_0_1"/>
          <p:cNvSpPr txBox="1"/>
          <p:nvPr/>
        </p:nvSpPr>
        <p:spPr>
          <a:xfrm>
            <a:off x="1255375" y="2558500"/>
            <a:ext cx="15392400" cy="10379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2300">
                <a:solidFill>
                  <a:srgbClr val="2C2F34"/>
                </a:solidFill>
                <a:highlight>
                  <a:srgbClr val="FFFFFF"/>
                </a:highlight>
                <a:latin typeface="Roboto"/>
                <a:ea typeface="Roboto"/>
                <a:cs typeface="Roboto"/>
                <a:sym typeface="Roboto"/>
              </a:rPr>
              <a:t>How can we adopt more divergent thinking ?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rgbClr val="151B26"/>
              </a:solidFill>
              <a:latin typeface="Calibri"/>
              <a:ea typeface="Calibri"/>
              <a:cs typeface="Calibri"/>
              <a:sym typeface="Calibri"/>
            </a:endParaRPr>
          </a:p>
          <a:p>
            <a:pPr indent="-374650" lvl="0" marL="457200" rtl="0" algn="l">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Reflect on your thinking: </a:t>
            </a:r>
            <a:r>
              <a:rPr lang="en-GB" sz="2300">
                <a:solidFill>
                  <a:srgbClr val="151B26"/>
                </a:solidFill>
                <a:latin typeface="Calibri"/>
                <a:ea typeface="Calibri"/>
                <a:cs typeface="Calibri"/>
                <a:sym typeface="Calibri"/>
              </a:rPr>
              <a:t>Take time to reflect on your thinking step by step. By adding steps to your thought pattern, divergent thinking will become easier to acquire. For example, you can take half an hour to an hour to relax before writing emails that contain important decisions. </a:t>
            </a:r>
            <a:endParaRPr sz="2300">
              <a:solidFill>
                <a:srgbClr val="151B26"/>
              </a:solidFill>
              <a:latin typeface="Calibri"/>
              <a:ea typeface="Calibri"/>
              <a:cs typeface="Calibri"/>
              <a:sym typeface="Calibri"/>
            </a:endParaRPr>
          </a:p>
          <a:p>
            <a:pPr indent="-374650" lvl="0" marL="457200" rtl="0" algn="l">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Use brainstorming and mind maps:</a:t>
            </a:r>
            <a:r>
              <a:rPr lang="en-GB" sz="2300">
                <a:solidFill>
                  <a:srgbClr val="151B26"/>
                </a:solidFill>
                <a:latin typeface="Calibri"/>
                <a:ea typeface="Calibri"/>
                <a:cs typeface="Calibri"/>
                <a:sym typeface="Calibri"/>
              </a:rPr>
              <a:t> Brainstorming and mind maps are tools to boost divergent thinking, as they allow you to expand your perception and generate new ideas. </a:t>
            </a:r>
            <a:endParaRPr sz="2300">
              <a:solidFill>
                <a:srgbClr val="151B26"/>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GB" sz="2300">
                <a:solidFill>
                  <a:srgbClr val="151B26"/>
                </a:solidFill>
                <a:latin typeface="Calibri"/>
                <a:ea typeface="Calibri"/>
                <a:cs typeface="Calibri"/>
                <a:sym typeface="Calibri"/>
              </a:rPr>
              <a:t>Mind maps are a form of brainstorming in which you make a diagram of tasks, words, concepts or other elements related to the overall concept, which allows you to visualise your thoughts and generate new ideas without worrying about structure. </a:t>
            </a:r>
            <a:endParaRPr sz="2300">
              <a:solidFill>
                <a:srgbClr val="151B26"/>
              </a:solidFill>
              <a:latin typeface="Calibri"/>
              <a:ea typeface="Calibri"/>
              <a:cs typeface="Calibri"/>
              <a:sym typeface="Calibri"/>
            </a:endParaRPr>
          </a:p>
          <a:p>
            <a:pPr indent="-374650" lvl="0" marL="457200" rtl="0" algn="l">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Free yourself from time constraints:</a:t>
            </a:r>
            <a:r>
              <a:rPr lang="en-GB" sz="2300">
                <a:solidFill>
                  <a:srgbClr val="151B26"/>
                </a:solidFill>
                <a:latin typeface="Calibri"/>
                <a:ea typeface="Calibri"/>
                <a:cs typeface="Calibri"/>
                <a:sym typeface="Calibri"/>
              </a:rPr>
              <a:t> before making an important decision or solving a problem, it is important to free yourself from all time constraints so that you do not feel obliged to limit yourself to convergent thinking. </a:t>
            </a:r>
            <a:endParaRPr sz="2300">
              <a:solidFill>
                <a:srgbClr val="151B26"/>
              </a:solidFill>
              <a:latin typeface="Calibri"/>
              <a:ea typeface="Calibri"/>
              <a:cs typeface="Calibri"/>
              <a:sym typeface="Calibri"/>
            </a:endParaRPr>
          </a:p>
          <a:p>
            <a:pPr indent="-374650" lvl="0" marL="914400" rtl="0" algn="l">
              <a:spcBef>
                <a:spcPts val="0"/>
              </a:spcBef>
              <a:spcAft>
                <a:spcPts val="0"/>
              </a:spcAft>
              <a:buClr>
                <a:srgbClr val="2A2B2C"/>
              </a:buClr>
              <a:buSzPts val="2300"/>
              <a:buFont typeface="Calibri"/>
              <a:buChar char="-"/>
            </a:pPr>
            <a:r>
              <a:rPr lang="en-GB" sz="2300">
                <a:solidFill>
                  <a:srgbClr val="151B26"/>
                </a:solidFill>
                <a:latin typeface="Calibri"/>
                <a:ea typeface="Calibri"/>
                <a:cs typeface="Calibri"/>
                <a:sym typeface="Calibri"/>
              </a:rPr>
              <a:t>Examples of techniques to free oneself from time constraints </a:t>
            </a:r>
            <a:endParaRPr sz="2300">
              <a:solidFill>
                <a:srgbClr val="151B26"/>
              </a:solidFill>
              <a:latin typeface="Calibri"/>
              <a:ea typeface="Calibri"/>
              <a:cs typeface="Calibri"/>
              <a:sym typeface="Calibri"/>
            </a:endParaRPr>
          </a:p>
          <a:p>
            <a:pPr indent="-374650" lvl="0" marL="914400" rtl="0" algn="l">
              <a:spcBef>
                <a:spcPts val="0"/>
              </a:spcBef>
              <a:spcAft>
                <a:spcPts val="0"/>
              </a:spcAft>
              <a:buClr>
                <a:srgbClr val="2A2B2C"/>
              </a:buClr>
              <a:buSzPts val="2300"/>
              <a:buFont typeface="Calibri"/>
              <a:buChar char="-"/>
            </a:pPr>
            <a:r>
              <a:rPr lang="en-GB" sz="2300">
                <a:solidFill>
                  <a:srgbClr val="151B26"/>
                </a:solidFill>
                <a:latin typeface="Calibri"/>
                <a:ea typeface="Calibri"/>
                <a:cs typeface="Calibri"/>
                <a:sym typeface="Calibri"/>
              </a:rPr>
              <a:t>Asking for the agenda before a meeting so you can prepare properly </a:t>
            </a:r>
            <a:endParaRPr sz="2300">
              <a:solidFill>
                <a:srgbClr val="151B26"/>
              </a:solidFill>
              <a:latin typeface="Calibri"/>
              <a:ea typeface="Calibri"/>
              <a:cs typeface="Calibri"/>
              <a:sym typeface="Calibri"/>
            </a:endParaRPr>
          </a:p>
          <a:p>
            <a:pPr indent="0" lvl="0" marL="914400" rtl="0" algn="l">
              <a:spcBef>
                <a:spcPts val="0"/>
              </a:spcBef>
              <a:spcAft>
                <a:spcPts val="0"/>
              </a:spcAft>
              <a:buClr>
                <a:schemeClr val="dk1"/>
              </a:buClr>
              <a:buSzPts val="1100"/>
              <a:buFont typeface="Arial"/>
              <a:buNone/>
            </a:pPr>
            <a:r>
              <a:rPr lang="en-GB" sz="2300">
                <a:solidFill>
                  <a:srgbClr val="151B26"/>
                </a:solidFill>
                <a:latin typeface="Calibri"/>
                <a:ea typeface="Calibri"/>
                <a:cs typeface="Calibri"/>
                <a:sym typeface="Calibri"/>
              </a:rPr>
              <a:t>Use the timeboxing technique (see glossary) </a:t>
            </a:r>
            <a:endParaRPr sz="2300">
              <a:solidFill>
                <a:srgbClr val="151B26"/>
              </a:solidFill>
              <a:latin typeface="Calibri"/>
              <a:ea typeface="Calibri"/>
              <a:cs typeface="Calibri"/>
              <a:sym typeface="Calibri"/>
            </a:endParaRPr>
          </a:p>
          <a:p>
            <a:pPr indent="0" lvl="0" marL="914400" rtl="0" algn="l">
              <a:spcBef>
                <a:spcPts val="0"/>
              </a:spcBef>
              <a:spcAft>
                <a:spcPts val="0"/>
              </a:spcAft>
              <a:buClr>
                <a:schemeClr val="dk1"/>
              </a:buClr>
              <a:buSzPts val="1100"/>
              <a:buFont typeface="Arial"/>
              <a:buNone/>
            </a:pPr>
            <a:r>
              <a:rPr lang="en-GB" sz="2300">
                <a:solidFill>
                  <a:srgbClr val="151B26"/>
                </a:solidFill>
                <a:latin typeface="Calibri"/>
                <a:ea typeface="Calibri"/>
                <a:cs typeface="Calibri"/>
                <a:sym typeface="Calibri"/>
              </a:rPr>
              <a:t>Set your own deadlines before officials. This gives you room to manoeuvre if you need to.</a:t>
            </a:r>
            <a:r>
              <a:rPr b="1" lang="en-GB" sz="2300">
                <a:solidFill>
                  <a:srgbClr val="151B26"/>
                </a:solidFill>
                <a:latin typeface="Calibri"/>
                <a:ea typeface="Calibri"/>
                <a:cs typeface="Calibri"/>
                <a:sym typeface="Calibri"/>
              </a:rPr>
              <a:t> </a:t>
            </a:r>
            <a:endParaRPr sz="2300">
              <a:solidFill>
                <a:srgbClr val="2A2B2C"/>
              </a:solidFill>
              <a:latin typeface="Calibri"/>
              <a:ea typeface="Calibri"/>
              <a:cs typeface="Calibri"/>
              <a:sym typeface="Calibri"/>
            </a:endParaRPr>
          </a:p>
          <a:p>
            <a:pPr indent="-374650" lvl="0" marL="457200" rtl="0" algn="l">
              <a:spcBef>
                <a:spcPts val="0"/>
              </a:spcBef>
              <a:spcAft>
                <a:spcPts val="0"/>
              </a:spcAft>
              <a:buClr>
                <a:srgbClr val="2A2B2C"/>
              </a:buClr>
              <a:buSzPts val="2300"/>
              <a:buFont typeface="Calibri"/>
              <a:buAutoNum type="arabicPeriod"/>
            </a:pPr>
            <a:r>
              <a:rPr b="1" lang="en-GB" sz="2300">
                <a:solidFill>
                  <a:srgbClr val="2A2B2C"/>
                </a:solidFill>
                <a:latin typeface="Calibri"/>
                <a:ea typeface="Calibri"/>
                <a:cs typeface="Calibri"/>
                <a:sym typeface="Calibri"/>
              </a:rPr>
              <a:t>Be curious and daring: </a:t>
            </a:r>
            <a:r>
              <a:rPr lang="en-GB" sz="2300">
                <a:solidFill>
                  <a:srgbClr val="2A2B2C"/>
                </a:solidFill>
                <a:latin typeface="Calibri"/>
                <a:ea typeface="Calibri"/>
                <a:cs typeface="Calibri"/>
                <a:sym typeface="Calibri"/>
              </a:rPr>
              <a:t>By habit, or by fear of taking risks, we tend to remain confined to convergent thinking. However, a good project manager must know how to switch from convergent to divergent thinking depending on whether the situation requires a quick and structured solution or an open mind. Subjectivity is not always necessary, but you will often need to combine both types of thinking to succeed in your leadership role.</a:t>
            </a:r>
            <a:endParaRPr sz="2300">
              <a:solidFill>
                <a:srgbClr val="2A2B2C"/>
              </a:solidFill>
              <a:latin typeface="Calibri"/>
              <a:ea typeface="Calibri"/>
              <a:cs typeface="Calibri"/>
              <a:sym typeface="Calibri"/>
            </a:endParaRPr>
          </a:p>
          <a:p>
            <a:pPr indent="0" lvl="0" marL="0" rtl="0" algn="l">
              <a:spcBef>
                <a:spcPts val="1000"/>
              </a:spcBef>
              <a:spcAft>
                <a:spcPts val="0"/>
              </a:spcAft>
              <a:buNone/>
            </a:pPr>
            <a:r>
              <a:t/>
            </a:r>
            <a:endParaRPr sz="2300">
              <a:solidFill>
                <a:schemeClr val="dk1"/>
              </a:solidFill>
              <a:latin typeface="Calibri"/>
              <a:ea typeface="Calibri"/>
              <a:cs typeface="Calibri"/>
              <a:sym typeface="Calibri"/>
            </a:endParaRPr>
          </a:p>
          <a:p>
            <a:pPr indent="0" lvl="0" marL="457200" rtl="0" algn="l">
              <a:spcBef>
                <a:spcPts val="3000"/>
              </a:spcBef>
              <a:spcAft>
                <a:spcPts val="0"/>
              </a:spcAft>
              <a:buNone/>
            </a:pPr>
            <a:r>
              <a:t/>
            </a:r>
            <a:endParaRPr sz="2300">
              <a:solidFill>
                <a:schemeClr val="dk1"/>
              </a:solidFill>
              <a:latin typeface="Calibri"/>
              <a:ea typeface="Calibri"/>
              <a:cs typeface="Calibri"/>
              <a:sym typeface="Calibri"/>
            </a:endParaRPr>
          </a:p>
          <a:p>
            <a:pPr indent="0" lvl="0" marL="0" rtl="0" algn="l">
              <a:spcBef>
                <a:spcPts val="3000"/>
              </a:spcBef>
              <a:spcAft>
                <a:spcPts val="0"/>
              </a:spcAft>
              <a:buNone/>
            </a:pPr>
            <a:r>
              <a:t/>
            </a:r>
            <a:endParaRPr b="1"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89999" rtl="0" algn="l">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befc54f912_0_8"/>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2 : Creativity</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3. Creative thinking tools to adapt to everyday work</a:t>
            </a:r>
            <a:r>
              <a:rPr lang="en-GB" sz="2400">
                <a:solidFill>
                  <a:srgbClr val="93268F"/>
                </a:solidFill>
                <a:latin typeface="Calibri"/>
                <a:ea typeface="Calibri"/>
                <a:cs typeface="Calibri"/>
                <a:sym typeface="Calibri"/>
              </a:rPr>
              <a:t> </a:t>
            </a:r>
            <a:endParaRPr b="0" i="0" sz="4600" u="none" cap="none" strike="noStrike">
              <a:solidFill>
                <a:srgbClr val="93268F"/>
              </a:solidFill>
              <a:latin typeface="Arial"/>
              <a:ea typeface="Arial"/>
              <a:cs typeface="Arial"/>
              <a:sym typeface="Arial"/>
            </a:endParaRPr>
          </a:p>
        </p:txBody>
      </p:sp>
      <p:sp>
        <p:nvSpPr>
          <p:cNvPr id="118" name="Google Shape;118;g1befc54f912_0_8"/>
          <p:cNvSpPr/>
          <p:nvPr/>
        </p:nvSpPr>
        <p:spPr>
          <a:xfrm>
            <a:off x="1773925"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1befc54f912_0_8"/>
          <p:cNvSpPr/>
          <p:nvPr/>
        </p:nvSpPr>
        <p:spPr>
          <a:xfrm>
            <a:off x="7158450"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1befc54f912_0_8"/>
          <p:cNvSpPr/>
          <p:nvPr/>
        </p:nvSpPr>
        <p:spPr>
          <a:xfrm>
            <a:off x="12542975"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g1befc54f912_0_8">
            <a:hlinkClick r:id="rId3"/>
          </p:cNvPr>
          <p:cNvPicPr preferRelativeResize="0"/>
          <p:nvPr/>
        </p:nvPicPr>
        <p:blipFill>
          <a:blip r:embed="rId4">
            <a:alphaModFix/>
          </a:blip>
          <a:stretch>
            <a:fillRect/>
          </a:stretch>
        </p:blipFill>
        <p:spPr>
          <a:xfrm>
            <a:off x="8265622" y="7474725"/>
            <a:ext cx="1604375" cy="1604375"/>
          </a:xfrm>
          <a:prstGeom prst="rect">
            <a:avLst/>
          </a:prstGeom>
          <a:noFill/>
          <a:ln>
            <a:noFill/>
          </a:ln>
        </p:spPr>
      </p:pic>
      <p:sp>
        <p:nvSpPr>
          <p:cNvPr id="122" name="Google Shape;122;g1befc54f912_0_8"/>
          <p:cNvSpPr txBox="1"/>
          <p:nvPr/>
        </p:nvSpPr>
        <p:spPr>
          <a:xfrm>
            <a:off x="-769675" y="3537550"/>
            <a:ext cx="852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3" name="Google Shape;123;g1befc54f912_0_8">
            <a:hlinkClick r:id="rId5"/>
          </p:cNvPr>
          <p:cNvPicPr preferRelativeResize="0"/>
          <p:nvPr/>
        </p:nvPicPr>
        <p:blipFill>
          <a:blip r:embed="rId6">
            <a:alphaModFix/>
          </a:blip>
          <a:stretch>
            <a:fillRect/>
          </a:stretch>
        </p:blipFill>
        <p:spPr>
          <a:xfrm>
            <a:off x="2612325" y="7537275"/>
            <a:ext cx="2141908" cy="1604375"/>
          </a:xfrm>
          <a:prstGeom prst="rect">
            <a:avLst/>
          </a:prstGeom>
          <a:noFill/>
          <a:ln>
            <a:noFill/>
          </a:ln>
        </p:spPr>
      </p:pic>
      <p:pic>
        <p:nvPicPr>
          <p:cNvPr id="124" name="Google Shape;124;g1befc54f912_0_8"/>
          <p:cNvPicPr preferRelativeResize="0"/>
          <p:nvPr/>
        </p:nvPicPr>
        <p:blipFill>
          <a:blip r:embed="rId7">
            <a:alphaModFix/>
          </a:blip>
          <a:stretch>
            <a:fillRect/>
          </a:stretch>
        </p:blipFill>
        <p:spPr>
          <a:xfrm>
            <a:off x="13520750" y="7410995"/>
            <a:ext cx="2141900" cy="1730655"/>
          </a:xfrm>
          <a:prstGeom prst="rect">
            <a:avLst/>
          </a:prstGeom>
          <a:noFill/>
          <a:ln>
            <a:noFill/>
          </a:ln>
        </p:spPr>
      </p:pic>
      <p:sp>
        <p:nvSpPr>
          <p:cNvPr id="125" name="Google Shape;125;g1befc54f912_0_8"/>
          <p:cNvSpPr txBox="1"/>
          <p:nvPr/>
        </p:nvSpPr>
        <p:spPr>
          <a:xfrm>
            <a:off x="2010775" y="4916788"/>
            <a:ext cx="3345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200"/>
              <a:t>To </a:t>
            </a:r>
            <a:r>
              <a:rPr b="1" lang="en-GB" sz="3200"/>
              <a:t>mindmap</a:t>
            </a:r>
            <a:r>
              <a:rPr lang="en-GB" sz="3200"/>
              <a:t> on the Miro platform</a:t>
            </a:r>
            <a:endParaRPr sz="3200"/>
          </a:p>
        </p:txBody>
      </p:sp>
      <p:sp>
        <p:nvSpPr>
          <p:cNvPr id="126" name="Google Shape;126;g1befc54f912_0_8"/>
          <p:cNvSpPr txBox="1"/>
          <p:nvPr/>
        </p:nvSpPr>
        <p:spPr>
          <a:xfrm>
            <a:off x="7395300" y="4916788"/>
            <a:ext cx="3345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200"/>
              <a:t>Get </a:t>
            </a:r>
            <a:r>
              <a:rPr b="1" lang="en-GB" sz="3200"/>
              <a:t>inspiration</a:t>
            </a:r>
            <a:r>
              <a:rPr lang="en-GB" sz="3200"/>
              <a:t> on Pinterest</a:t>
            </a:r>
            <a:endParaRPr sz="3200"/>
          </a:p>
        </p:txBody>
      </p:sp>
      <p:sp>
        <p:nvSpPr>
          <p:cNvPr id="127" name="Google Shape;127;g1befc54f912_0_8"/>
          <p:cNvSpPr txBox="1"/>
          <p:nvPr/>
        </p:nvSpPr>
        <p:spPr>
          <a:xfrm>
            <a:off x="12779825" y="4027863"/>
            <a:ext cx="3345000" cy="350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300">
                <a:solidFill>
                  <a:schemeClr val="dk1"/>
                </a:solidFill>
                <a:latin typeface="Calibri"/>
                <a:ea typeface="Calibri"/>
                <a:cs typeface="Calibri"/>
                <a:sym typeface="Calibri"/>
              </a:rPr>
              <a:t>Use an </a:t>
            </a:r>
            <a:r>
              <a:rPr b="1" lang="en-GB" sz="2300">
                <a:solidFill>
                  <a:schemeClr val="dk1"/>
                </a:solidFill>
                <a:latin typeface="Calibri"/>
                <a:ea typeface="Calibri"/>
                <a:cs typeface="Calibri"/>
                <a:sym typeface="Calibri"/>
              </a:rPr>
              <a:t>idea book</a:t>
            </a:r>
            <a:r>
              <a:rPr lang="en-GB" sz="2300">
                <a:solidFill>
                  <a:schemeClr val="dk1"/>
                </a:solidFill>
                <a:latin typeface="Calibri"/>
                <a:ea typeface="Calibri"/>
                <a:cs typeface="Calibri"/>
                <a:sym typeface="Calibri"/>
              </a:rPr>
              <a:t>. A notebook in which you have to write a word, draw something and put a picture every day. Take the messiness out of the notebook and use it as an outlet. </a:t>
            </a:r>
            <a:endParaRPr sz="4300"/>
          </a:p>
          <a:p>
            <a:pPr indent="0" lvl="0" marL="0" rtl="0" algn="ctr">
              <a:spcBef>
                <a:spcPts val="0"/>
              </a:spcBef>
              <a:spcAft>
                <a:spcPts val="0"/>
              </a:spcAft>
              <a:buNone/>
            </a:pPr>
            <a:r>
              <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98a7ebc9da_0_29"/>
          <p:cNvSpPr txBox="1"/>
          <p:nvPr/>
        </p:nvSpPr>
        <p:spPr>
          <a:xfrm>
            <a:off x="1447800" y="1573300"/>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3400"/>
              <a:t>Unit 3 : Self-confidence</a:t>
            </a:r>
            <a:endParaRPr b="1" sz="3400"/>
          </a:p>
          <a:p>
            <a:pPr indent="0" lvl="0" marL="0" marR="0" rtl="0" algn="l">
              <a:lnSpc>
                <a:spcPct val="100000"/>
              </a:lnSpc>
              <a:spcBef>
                <a:spcPts val="0"/>
              </a:spcBef>
              <a:spcAft>
                <a:spcPts val="0"/>
              </a:spcAft>
              <a:buNone/>
            </a:pPr>
            <a:r>
              <a:t/>
            </a:r>
            <a:endParaRPr b="0" i="0" sz="4600" u="none" cap="none" strike="noStrike">
              <a:solidFill>
                <a:srgbClr val="93268F"/>
              </a:solidFill>
              <a:latin typeface="Arial"/>
              <a:ea typeface="Arial"/>
              <a:cs typeface="Arial"/>
              <a:sym typeface="Arial"/>
            </a:endParaRPr>
          </a:p>
        </p:txBody>
      </p:sp>
      <p:sp>
        <p:nvSpPr>
          <p:cNvPr id="133" name="Google Shape;133;g198a7ebc9da_0_29"/>
          <p:cNvSpPr txBox="1"/>
          <p:nvPr/>
        </p:nvSpPr>
        <p:spPr>
          <a:xfrm>
            <a:off x="1447800" y="2501450"/>
            <a:ext cx="11249100" cy="6911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Self-confidence is an essential quality for feeling good about one's life. It is defined as the awareness (or belief) that one has the ability to succeed. Confident people believe that they have good abilities regardless of external events. Confident people are not, however, free from fears or doubts. It is precisely this ability to believe in one's own abilities despite negative emotions that is a sign of self-confidence. Even when things go wrong, they continue to believe in their ability to succeed.</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In everyday life, this quality can be translated into the ability to overcome fears, to move forward in spite of difficulties, to speak in public, to be charismatic, to not allow oneself to be stressed in difficult situations, to have the will to defend one's opinions regardless of what others think or do, to have the courage to try something new or to take on a project.</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The good news is that being or not being confident is not inevitable. You are not born that way. The reason is simple: self-confidence is not a reality, but a belief that we build about ourselves over the course of our lives. It is a pure concept, an interpretation, a thought that does not exist in the real world. Self-confidence is therefore a quality that needs to be worked on, that develops over time and that can be considerably improved by appropriate personal work.</a:t>
            </a:r>
            <a:endParaRPr sz="2300">
              <a:solidFill>
                <a:schemeClr val="dk1"/>
              </a:solidFill>
              <a:latin typeface="Calibri"/>
              <a:ea typeface="Calibri"/>
              <a:cs typeface="Calibri"/>
              <a:sym typeface="Calibri"/>
            </a:endParaRPr>
          </a:p>
          <a:p>
            <a:pPr indent="0" lvl="0" marL="0" rtl="0" algn="just">
              <a:spcBef>
                <a:spcPts val="0"/>
              </a:spcBef>
              <a:spcAft>
                <a:spcPts val="0"/>
              </a:spcAft>
              <a:buNone/>
            </a:pPr>
            <a:r>
              <a:t/>
            </a:r>
            <a:endParaRPr sz="2300"/>
          </a:p>
        </p:txBody>
      </p:sp>
      <p:pic>
        <p:nvPicPr>
          <p:cNvPr id="134" name="Google Shape;134;g198a7ebc9da_0_29"/>
          <p:cNvPicPr preferRelativeResize="0"/>
          <p:nvPr/>
        </p:nvPicPr>
        <p:blipFill>
          <a:blip r:embed="rId3">
            <a:alphaModFix/>
          </a:blip>
          <a:stretch>
            <a:fillRect/>
          </a:stretch>
        </p:blipFill>
        <p:spPr>
          <a:xfrm rot="5400000">
            <a:off x="11792549" y="4207274"/>
            <a:ext cx="6056825" cy="285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befc54f912_0_26"/>
          <p:cNvPicPr preferRelativeResize="0"/>
          <p:nvPr/>
        </p:nvPicPr>
        <p:blipFill rotWithShape="1">
          <a:blip r:embed="rId3">
            <a:alphaModFix/>
          </a:blip>
          <a:srcRect b="0" l="0" r="0" t="0"/>
          <a:stretch/>
        </p:blipFill>
        <p:spPr>
          <a:xfrm>
            <a:off x="12246480" y="-1234327"/>
            <a:ext cx="3930690" cy="2807636"/>
          </a:xfrm>
          <a:prstGeom prst="rect">
            <a:avLst/>
          </a:prstGeom>
          <a:noFill/>
          <a:ln>
            <a:noFill/>
          </a:ln>
        </p:spPr>
      </p:pic>
      <p:sp>
        <p:nvSpPr>
          <p:cNvPr id="140" name="Google Shape;140;g1befc54f912_0_26"/>
          <p:cNvSpPr/>
          <p:nvPr/>
        </p:nvSpPr>
        <p:spPr>
          <a:xfrm>
            <a:off x="9784400" y="1573300"/>
            <a:ext cx="786600" cy="615600"/>
          </a:xfrm>
          <a:prstGeom prst="rect">
            <a:avLst/>
          </a:prstGeom>
          <a:solidFill>
            <a:srgbClr val="CC66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befc54f912_0_26"/>
          <p:cNvSpPr txBox="1"/>
          <p:nvPr/>
        </p:nvSpPr>
        <p:spPr>
          <a:xfrm>
            <a:off x="6668650" y="1573288"/>
            <a:ext cx="54588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t>SELF-ESTEEM VS. SELF-CONFIDENCE</a:t>
            </a:r>
            <a:endParaRPr sz="3400"/>
          </a:p>
        </p:txBody>
      </p:sp>
      <p:sp>
        <p:nvSpPr>
          <p:cNvPr id="142" name="Google Shape;142;g1befc54f912_0_26"/>
          <p:cNvSpPr txBox="1"/>
          <p:nvPr/>
        </p:nvSpPr>
        <p:spPr>
          <a:xfrm>
            <a:off x="1447800" y="3421225"/>
            <a:ext cx="15384000" cy="489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lang="en-GB" sz="2400">
                <a:solidFill>
                  <a:schemeClr val="dk1"/>
                </a:solidFill>
                <a:latin typeface="Calibri"/>
                <a:ea typeface="Calibri"/>
                <a:cs typeface="Calibri"/>
                <a:sym typeface="Calibri"/>
              </a:rPr>
              <a:t>What is the difference between self-esteem and self-confidence?  </a:t>
            </a:r>
            <a:endParaRPr b="1"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lang="en-GB" sz="2400">
                <a:solidFill>
                  <a:schemeClr val="dk1"/>
                </a:solidFill>
                <a:latin typeface="Calibri"/>
                <a:ea typeface="Calibri"/>
                <a:cs typeface="Calibri"/>
                <a:sym typeface="Calibri"/>
              </a:rPr>
              <a:t>Self-confidence and self-esteem are two concepts that are often confused. </a:t>
            </a:r>
            <a:endParaRPr b="1"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They are different in nature but are strongly linked.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Self-esteem is the continuous evaluation of my value, the importance I give myself as a person. It represents how valuable I consider myself. It is developed by being true to oneself, by respecting one's needs, emotions, limits, values, etc.</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Self-confidence is acquired once we have sufficient self-esteem. It is the realistic and punctual evaluation that I make of my capacities to face a particular situation. It represents how capable I consider myself to be. It is developed through the accumulation of experience in specific areas. It is quite normal for me to feel insecure when doing something new. Only by practising to develop my abilities will I increase my confidence in this area. </a:t>
            </a:r>
            <a:endParaRPr sz="24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p:txBody>
      </p:sp>
      <p:sp>
        <p:nvSpPr>
          <p:cNvPr id="143" name="Google Shape;143;g1befc54f912_0_26"/>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1.To understand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98a7ebc9da_0_53"/>
          <p:cNvSpPr txBox="1"/>
          <p:nvPr/>
        </p:nvSpPr>
        <p:spPr>
          <a:xfrm>
            <a:off x="1447800" y="3213366"/>
            <a:ext cx="15392400" cy="489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GB" sz="2400">
                <a:solidFill>
                  <a:schemeClr val="dk1"/>
                </a:solidFill>
                <a:latin typeface="Calibri"/>
                <a:ea typeface="Calibri"/>
                <a:cs typeface="Calibri"/>
                <a:sym typeface="Calibri"/>
              </a:rPr>
              <a:t>Self-confidence can be acquired but many people lack it.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400">
                <a:solidFill>
                  <a:schemeClr val="dk1"/>
                </a:solidFill>
                <a:latin typeface="Calibri"/>
                <a:ea typeface="Calibri"/>
                <a:cs typeface="Calibri"/>
                <a:sym typeface="Calibri"/>
              </a:rPr>
              <a:t>These are the 4 main causes of lack of self-confidence and try to analyse them: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Fear of criticism</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The feeling of inferiority </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An unsupportive environment </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Obsession with perfection </a:t>
            </a:r>
            <a:endParaRPr sz="3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p:txBody>
      </p:sp>
      <p:sp>
        <p:nvSpPr>
          <p:cNvPr id="149" name="Google Shape;149;g198a7ebc9da_0_5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1.To understand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98a7ebc9da_0_80"/>
          <p:cNvSpPr txBox="1"/>
          <p:nvPr/>
        </p:nvSpPr>
        <p:spPr>
          <a:xfrm>
            <a:off x="1447800" y="3412277"/>
            <a:ext cx="15392400" cy="3124500"/>
          </a:xfrm>
          <a:prstGeom prst="rect">
            <a:avLst/>
          </a:prstGeom>
          <a:noFill/>
          <a:ln>
            <a:noFill/>
          </a:ln>
        </p:spPr>
        <p:txBody>
          <a:bodyPr anchorCtr="0" anchor="t" bIns="45700" lIns="91425" spcFirstLastPara="1" rIns="91425" wrap="square" tIns="45700">
            <a:spAutoFit/>
          </a:bodyPr>
          <a:lstStyle/>
          <a:p>
            <a:pPr indent="-539750" lvl="0" marL="457200" marR="0" rtl="0" algn="just">
              <a:lnSpc>
                <a:spcPct val="100000"/>
              </a:lnSpc>
              <a:spcBef>
                <a:spcPts val="0"/>
              </a:spcBef>
              <a:spcAft>
                <a:spcPts val="0"/>
              </a:spcAft>
              <a:buClr>
                <a:schemeClr val="dk1"/>
              </a:buClr>
              <a:buSzPts val="4900"/>
              <a:buFont typeface="Calibri"/>
              <a:buChar char="●"/>
            </a:pPr>
            <a:r>
              <a:rPr lang="en-GB" sz="3700">
                <a:solidFill>
                  <a:schemeClr val="dk1"/>
                </a:solidFill>
                <a:latin typeface="Calibri"/>
                <a:ea typeface="Calibri"/>
                <a:cs typeface="Calibri"/>
                <a:sym typeface="Calibri"/>
              </a:rPr>
              <a:t>When working on self-confidence and looking at the development of self-confidence, four major keys stand out: </a:t>
            </a:r>
            <a:endParaRPr sz="49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3700">
              <a:solidFill>
                <a:schemeClr val="dk1"/>
              </a:solidFill>
              <a:latin typeface="Calibri"/>
              <a:ea typeface="Calibri"/>
              <a:cs typeface="Calibri"/>
              <a:sym typeface="Calibri"/>
            </a:endParaRPr>
          </a:p>
        </p:txBody>
      </p:sp>
      <p:sp>
        <p:nvSpPr>
          <p:cNvPr id="155" name="Google Shape;155;g198a7ebc9da_0_80"/>
          <p:cNvSpPr/>
          <p:nvPr/>
        </p:nvSpPr>
        <p:spPr>
          <a:xfrm>
            <a:off x="167745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800"/>
              <a:t>The will</a:t>
            </a:r>
            <a:endParaRPr b="1" sz="3800"/>
          </a:p>
        </p:txBody>
      </p:sp>
      <p:sp>
        <p:nvSpPr>
          <p:cNvPr id="156" name="Google Shape;156;g198a7ebc9da_0_80"/>
          <p:cNvSpPr/>
          <p:nvPr/>
        </p:nvSpPr>
        <p:spPr>
          <a:xfrm>
            <a:off x="557200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800"/>
              <a:t>The realism</a:t>
            </a:r>
            <a:endParaRPr b="1" sz="3800"/>
          </a:p>
        </p:txBody>
      </p:sp>
      <p:sp>
        <p:nvSpPr>
          <p:cNvPr id="157" name="Google Shape;157;g198a7ebc9da_0_80"/>
          <p:cNvSpPr/>
          <p:nvPr/>
        </p:nvSpPr>
        <p:spPr>
          <a:xfrm>
            <a:off x="946655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3800">
                <a:solidFill>
                  <a:schemeClr val="dk1"/>
                </a:solidFill>
                <a:latin typeface="Calibri"/>
                <a:ea typeface="Calibri"/>
                <a:cs typeface="Calibri"/>
                <a:sym typeface="Calibri"/>
              </a:rPr>
              <a:t>Knowledge of your resources</a:t>
            </a:r>
            <a:endParaRPr b="1" sz="5200"/>
          </a:p>
        </p:txBody>
      </p:sp>
      <p:sp>
        <p:nvSpPr>
          <p:cNvPr id="158" name="Google Shape;158;g198a7ebc9da_0_80"/>
          <p:cNvSpPr/>
          <p:nvPr/>
        </p:nvSpPr>
        <p:spPr>
          <a:xfrm>
            <a:off x="1336110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800"/>
              <a:t>The questioning</a:t>
            </a:r>
            <a:endParaRPr b="1" sz="3800"/>
          </a:p>
        </p:txBody>
      </p:sp>
      <p:pic>
        <p:nvPicPr>
          <p:cNvPr id="159" name="Google Shape;159;g198a7ebc9da_0_80"/>
          <p:cNvPicPr preferRelativeResize="0"/>
          <p:nvPr/>
        </p:nvPicPr>
        <p:blipFill rotWithShape="1">
          <a:blip r:embed="rId3">
            <a:alphaModFix/>
          </a:blip>
          <a:srcRect b="0" l="0" r="0" t="0"/>
          <a:stretch/>
        </p:blipFill>
        <p:spPr>
          <a:xfrm>
            <a:off x="6714300" y="725248"/>
            <a:ext cx="3043550" cy="3043550"/>
          </a:xfrm>
          <a:prstGeom prst="rect">
            <a:avLst/>
          </a:prstGeom>
          <a:noFill/>
          <a:ln>
            <a:noFill/>
          </a:ln>
        </p:spPr>
      </p:pic>
      <p:sp>
        <p:nvSpPr>
          <p:cNvPr id="160" name="Google Shape;160;g198a7ebc9da_0_80"/>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Keys of self-confidence</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b21c3fd82a_0_53"/>
          <p:cNvSpPr txBox="1"/>
          <p:nvPr/>
        </p:nvSpPr>
        <p:spPr>
          <a:xfrm>
            <a:off x="1447800" y="3412277"/>
            <a:ext cx="15392400" cy="4217400"/>
          </a:xfrm>
          <a:prstGeom prst="rect">
            <a:avLst/>
          </a:prstGeom>
          <a:noFill/>
          <a:ln>
            <a:noFill/>
          </a:ln>
        </p:spPr>
        <p:txBody>
          <a:bodyPr anchorCtr="0" anchor="t" bIns="45700" lIns="91425" spcFirstLastPara="1" rIns="91425" wrap="square" tIns="45700">
            <a:spAutoFit/>
          </a:bodyPr>
          <a:lstStyle/>
          <a:p>
            <a:pPr indent="-4953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The will : </a:t>
            </a:r>
            <a:endParaRPr sz="3000">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Self-confidence </a:t>
            </a:r>
            <a:r>
              <a:rPr b="1" lang="en-GB" sz="2300">
                <a:solidFill>
                  <a:schemeClr val="dk1"/>
                </a:solidFill>
                <a:latin typeface="Calibri"/>
                <a:ea typeface="Calibri"/>
                <a:cs typeface="Calibri"/>
                <a:sym typeface="Calibri"/>
              </a:rPr>
              <a:t>cannot</a:t>
            </a:r>
            <a:r>
              <a:rPr lang="en-GB" sz="2300">
                <a:solidFill>
                  <a:schemeClr val="dk1"/>
                </a:solidFill>
                <a:latin typeface="Calibri"/>
                <a:ea typeface="Calibri"/>
                <a:cs typeface="Calibri"/>
                <a:sym typeface="Calibri"/>
              </a:rPr>
              <a:t> be the result of a feeling or sensation.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The starting point for absolute confidence is in the mind, through the willpower you are able to display.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You often meet people who seem to be tremendously confident in themselves.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Contrary to what you might imagine, the driving force behind their behaviour is not certainty but a real will to act.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So they are full of uncertainties like any of us, but that is not a problem, only the desire.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3700">
              <a:solidFill>
                <a:schemeClr val="dk1"/>
              </a:solidFill>
              <a:latin typeface="Calibri"/>
              <a:ea typeface="Calibri"/>
              <a:cs typeface="Calibri"/>
              <a:sym typeface="Calibri"/>
            </a:endParaRPr>
          </a:p>
        </p:txBody>
      </p:sp>
      <p:sp>
        <p:nvSpPr>
          <p:cNvPr id="166" name="Google Shape;166;g1b21c3fd82a_0_5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Keys of self-confidence</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b21c3fd82a_0_63"/>
          <p:cNvSpPr txBox="1"/>
          <p:nvPr/>
        </p:nvSpPr>
        <p:spPr>
          <a:xfrm>
            <a:off x="1447800" y="3412277"/>
            <a:ext cx="15392400" cy="4032900"/>
          </a:xfrm>
          <a:prstGeom prst="rect">
            <a:avLst/>
          </a:prstGeom>
          <a:noFill/>
          <a:ln>
            <a:noFill/>
          </a:ln>
        </p:spPr>
        <p:txBody>
          <a:bodyPr anchorCtr="0" anchor="t" bIns="45700" lIns="91425" spcFirstLastPara="1" rIns="91425" wrap="square" tIns="45700">
            <a:spAutoFit/>
          </a:bodyPr>
          <a:lstStyle/>
          <a:p>
            <a:pPr indent="-419100" lvl="0" marL="457200" marR="0" rtl="0" algn="just">
              <a:lnSpc>
                <a:spcPct val="100000"/>
              </a:lnSpc>
              <a:spcBef>
                <a:spcPts val="0"/>
              </a:spcBef>
              <a:spcAft>
                <a:spcPts val="0"/>
              </a:spcAft>
              <a:buClr>
                <a:srgbClr val="93268F"/>
              </a:buClr>
              <a:buSzPts val="3000"/>
              <a:buFont typeface="Calibri"/>
              <a:buChar char="●"/>
            </a:pPr>
            <a:r>
              <a:rPr lang="en-GB" sz="3000">
                <a:solidFill>
                  <a:srgbClr val="93268F"/>
                </a:solidFill>
                <a:latin typeface="Calibri"/>
                <a:ea typeface="Calibri"/>
                <a:cs typeface="Calibri"/>
                <a:sym typeface="Calibri"/>
              </a:rPr>
              <a:t>The realism : </a:t>
            </a:r>
            <a:endParaRPr sz="3000">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Self-confidence should not suffer from blindness but be based on the richness and variety of your personal experiences.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Blind confidence is the best way to fail inexorably without even understanding why. Unless you are a megalomaniac, you must use your vital reflexes to protect yourself from overconfidence.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It is ultimately a natural attitude to focus on what you have achieved in the past to better anticipate what lies ahead.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Whatever the area concerned: professional, family, social, emotional...</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3700">
              <a:solidFill>
                <a:schemeClr val="dk1"/>
              </a:solidFill>
              <a:latin typeface="Calibri"/>
              <a:ea typeface="Calibri"/>
              <a:cs typeface="Calibri"/>
              <a:sym typeface="Calibri"/>
            </a:endParaRPr>
          </a:p>
        </p:txBody>
      </p:sp>
      <p:sp>
        <p:nvSpPr>
          <p:cNvPr id="172" name="Google Shape;172;g1b21c3fd82a_0_6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Keys of self-confidence</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b21c3fd82a_0_69"/>
          <p:cNvSpPr txBox="1"/>
          <p:nvPr/>
        </p:nvSpPr>
        <p:spPr>
          <a:xfrm>
            <a:off x="1447800" y="3412277"/>
            <a:ext cx="15392400" cy="4956300"/>
          </a:xfrm>
          <a:prstGeom prst="rect">
            <a:avLst/>
          </a:prstGeom>
          <a:noFill/>
          <a:ln>
            <a:noFill/>
          </a:ln>
        </p:spPr>
        <p:txBody>
          <a:bodyPr anchorCtr="0" anchor="t" bIns="45700" lIns="91425" spcFirstLastPara="1" rIns="91425" wrap="square" tIns="45700">
            <a:spAutoFit/>
          </a:bodyPr>
          <a:lstStyle/>
          <a:p>
            <a:pPr indent="-4953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Knowledges of you resources</a:t>
            </a:r>
            <a:r>
              <a:rPr lang="en-GB" sz="3000">
                <a:solidFill>
                  <a:srgbClr val="93268F"/>
                </a:solidFill>
                <a:latin typeface="Calibri"/>
                <a:ea typeface="Calibri"/>
                <a:cs typeface="Calibri"/>
                <a:sym typeface="Calibri"/>
              </a:rPr>
              <a:t> : </a:t>
            </a:r>
            <a:endParaRPr sz="3000">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Being confident does not mean that when faced with a new situation you will be in control. By being realistic, you are in a good position to assess your own resources, which will help you to cope with the problem presented. You can never know in advance whether you will actually achieve your goals</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In others, self-confidence often seems to be all-encompassing. In reality, however, it is always specific. It depends on the experiences in each area and for each person.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3700">
              <a:solidFill>
                <a:schemeClr val="dk1"/>
              </a:solidFill>
              <a:latin typeface="Calibri"/>
              <a:ea typeface="Calibri"/>
              <a:cs typeface="Calibri"/>
              <a:sym typeface="Calibri"/>
            </a:endParaRPr>
          </a:p>
        </p:txBody>
      </p:sp>
      <p:sp>
        <p:nvSpPr>
          <p:cNvPr id="178" name="Google Shape;178;g1b21c3fd82a_0_69"/>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Keys of self-confidence</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b21c3fd82a_0_75"/>
          <p:cNvSpPr txBox="1"/>
          <p:nvPr/>
        </p:nvSpPr>
        <p:spPr>
          <a:xfrm>
            <a:off x="1447800" y="2879427"/>
            <a:ext cx="15392400" cy="7788600"/>
          </a:xfrm>
          <a:prstGeom prst="rect">
            <a:avLst/>
          </a:prstGeom>
          <a:noFill/>
          <a:ln>
            <a:noFill/>
          </a:ln>
        </p:spPr>
        <p:txBody>
          <a:bodyPr anchorCtr="0" anchor="t" bIns="45700" lIns="91425" spcFirstLastPara="1" rIns="91425" wrap="square" tIns="45700">
            <a:spAutoFit/>
          </a:bodyPr>
          <a:lstStyle/>
          <a:p>
            <a:pPr indent="-4953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The questioning</a:t>
            </a:r>
            <a:r>
              <a:rPr lang="en-GB" sz="3000">
                <a:solidFill>
                  <a:srgbClr val="93268F"/>
                </a:solidFill>
                <a:latin typeface="Calibri"/>
                <a:ea typeface="Calibri"/>
                <a:cs typeface="Calibri"/>
                <a:sym typeface="Calibri"/>
              </a:rPr>
              <a:t> : </a:t>
            </a:r>
            <a:endParaRPr sz="3000">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In terms of self-confidence, keep in mind that nothing can be taken for granted. For example, if you stop playing tennis or piano for several years, your level of skill and self-confidence will decline.</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You will always have the hope of regaining your forgotten skills. What you were technically able to do once, you can probably do again today. At least if your physical abilities have not diminished.</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As you get older, you have to accept the decrease in performance willingly. But beware of negative experiences: they can destroy your self-confidence if you don't manage to question yourself, to really question yourself.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i="1" lang="en-GB" sz="2300">
                <a:solidFill>
                  <a:schemeClr val="dk1"/>
                </a:solidFill>
                <a:latin typeface="Calibri"/>
                <a:ea typeface="Calibri"/>
                <a:cs typeface="Calibri"/>
                <a:sym typeface="Calibri"/>
              </a:rPr>
              <a:t>An essential first step in developing self-confidence is to determine what precisely this notion means to you. </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i="1" lang="en-GB" sz="2300">
                <a:solidFill>
                  <a:schemeClr val="dk1"/>
                </a:solidFill>
                <a:latin typeface="Calibri"/>
                <a:ea typeface="Calibri"/>
                <a:cs typeface="Calibri"/>
                <a:sym typeface="Calibri"/>
              </a:rPr>
              <a:t>Saying "I want to be more self-confident" is like saying "I want to travel....</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i="1" lang="en-GB" sz="2300">
                <a:solidFill>
                  <a:schemeClr val="dk1"/>
                </a:solidFill>
                <a:latin typeface="Calibri"/>
                <a:ea typeface="Calibri"/>
                <a:cs typeface="Calibri"/>
                <a:sym typeface="Calibri"/>
              </a:rPr>
              <a:t>Yes, but when, where and how? In concrete terms, it could be: "In the presence of people I don't know, I want to be able to participate in the conversation in a relaxed way and also be able to ask and answer questions.</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3700">
              <a:solidFill>
                <a:schemeClr val="dk1"/>
              </a:solidFill>
              <a:latin typeface="Calibri"/>
              <a:ea typeface="Calibri"/>
              <a:cs typeface="Calibri"/>
              <a:sym typeface="Calibri"/>
            </a:endParaRPr>
          </a:p>
        </p:txBody>
      </p:sp>
      <p:sp>
        <p:nvSpPr>
          <p:cNvPr id="184" name="Google Shape;184;g1b21c3fd82a_0_75"/>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Keys of self-confidence</a:t>
            </a:r>
            <a:endParaRPr b="0" i="0" sz="4600" u="none" cap="none" strike="noStrike">
              <a:solidFill>
                <a:srgbClr val="93268F"/>
              </a:solidFill>
              <a:latin typeface="Arial"/>
              <a:ea typeface="Arial"/>
              <a:cs typeface="Arial"/>
              <a:sym typeface="Arial"/>
            </a:endParaRPr>
          </a:p>
        </p:txBody>
      </p:sp>
      <p:pic>
        <p:nvPicPr>
          <p:cNvPr descr="Visualizza immagine di origine" id="185" name="Google Shape;185;g1b21c3fd82a_0_75"/>
          <p:cNvPicPr preferRelativeResize="0"/>
          <p:nvPr/>
        </p:nvPicPr>
        <p:blipFill>
          <a:blip r:embed="rId3">
            <a:alphaModFix/>
          </a:blip>
          <a:stretch>
            <a:fillRect/>
          </a:stretch>
        </p:blipFill>
        <p:spPr>
          <a:xfrm>
            <a:off x="417050" y="7106350"/>
            <a:ext cx="631125" cy="63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g1befc54f912_0_57"/>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35" name="Google Shape;35;g1befc54f912_0_57"/>
          <p:cNvSpPr/>
          <p:nvPr/>
        </p:nvSpPr>
        <p:spPr>
          <a:xfrm rot="5400000">
            <a:off x="1757959" y="3610070"/>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g1befc54f912_0_57"/>
          <p:cNvSpPr txBox="1"/>
          <p:nvPr/>
        </p:nvSpPr>
        <p:spPr>
          <a:xfrm>
            <a:off x="1524000" y="1503549"/>
            <a:ext cx="9462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660066"/>
                </a:solidFill>
                <a:latin typeface="Calibri"/>
                <a:ea typeface="Calibri"/>
                <a:cs typeface="Calibri"/>
                <a:sym typeface="Calibri"/>
              </a:rPr>
              <a:t>Objectives &amp; Goals </a:t>
            </a:r>
            <a:endParaRPr/>
          </a:p>
        </p:txBody>
      </p:sp>
      <p:sp>
        <p:nvSpPr>
          <p:cNvPr id="37" name="Google Shape;37;g1befc54f912_0_57"/>
          <p:cNvSpPr txBox="1"/>
          <p:nvPr/>
        </p:nvSpPr>
        <p:spPr>
          <a:xfrm>
            <a:off x="1524000" y="2262365"/>
            <a:ext cx="100401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2800">
                <a:solidFill>
                  <a:schemeClr val="dk1"/>
                </a:solidFill>
                <a:latin typeface="Calibri"/>
                <a:ea typeface="Calibri"/>
                <a:cs typeface="Calibri"/>
                <a:sym typeface="Calibri"/>
              </a:rPr>
              <a:t>At the end of this module you will be able to:</a:t>
            </a:r>
            <a:endParaRPr/>
          </a:p>
        </p:txBody>
      </p:sp>
      <p:sp>
        <p:nvSpPr>
          <p:cNvPr id="38" name="Google Shape;38;g1befc54f912_0_57"/>
          <p:cNvSpPr txBox="1"/>
          <p:nvPr/>
        </p:nvSpPr>
        <p:spPr>
          <a:xfrm>
            <a:off x="2274543" y="3455325"/>
            <a:ext cx="11734800" cy="5605800"/>
          </a:xfrm>
          <a:prstGeom prst="rect">
            <a:avLst/>
          </a:prstGeom>
          <a:noFill/>
          <a:ln>
            <a:noFill/>
          </a:ln>
        </p:spPr>
        <p:txBody>
          <a:bodyPr anchorCtr="0" anchor="t" bIns="45700" lIns="108000" spcFirstLastPara="1" rIns="108000" wrap="square" tIns="45700">
            <a:spAutoFit/>
          </a:bodyPr>
          <a:lstStyle/>
          <a:p>
            <a:pPr indent="0" lvl="0" marL="0" rtl="0" algn="just">
              <a:lnSpc>
                <a:spcPct val="115000"/>
              </a:lnSpc>
              <a:spcBef>
                <a:spcPts val="0"/>
              </a:spcBef>
              <a:spcAft>
                <a:spcPts val="0"/>
              </a:spcAft>
              <a:buSzPts val="2800"/>
              <a:buNone/>
            </a:pPr>
            <a:r>
              <a:rPr lang="en-GB" sz="2800">
                <a:solidFill>
                  <a:schemeClr val="dk1"/>
                </a:solidFill>
                <a:latin typeface="Calibri"/>
                <a:ea typeface="Calibri"/>
                <a:cs typeface="Calibri"/>
                <a:sym typeface="Calibri"/>
              </a:rPr>
              <a:t>Know what motivates you as an entrepreneur  </a:t>
            </a:r>
            <a:endParaRPr/>
          </a:p>
          <a:p>
            <a:pPr indent="0" lvl="0" marL="0" marR="0" rtl="0" algn="l">
              <a:spcBef>
                <a:spcPts val="0"/>
              </a:spcBef>
              <a:spcAft>
                <a:spcPts val="0"/>
              </a:spcAft>
              <a:buNone/>
            </a:pPr>
            <a:r>
              <a:t/>
            </a:r>
            <a:endParaRPr sz="3600">
              <a:solidFill>
                <a:srgbClr val="000000"/>
              </a:solidFill>
              <a:latin typeface="Calibri"/>
              <a:ea typeface="Calibri"/>
              <a:cs typeface="Calibri"/>
              <a:sym typeface="Calibri"/>
            </a:endParaRPr>
          </a:p>
          <a:p>
            <a:pPr indent="0" lvl="0" marL="0" rtl="0" algn="l">
              <a:spcBef>
                <a:spcPts val="0"/>
              </a:spcBef>
              <a:spcAft>
                <a:spcPts val="0"/>
              </a:spcAft>
              <a:buClr>
                <a:schemeClr val="dk1"/>
              </a:buClr>
              <a:buSzPts val="2800"/>
              <a:buFont typeface="Arial"/>
              <a:buNone/>
            </a:pPr>
            <a:r>
              <a:rPr lang="en-GB" sz="2800" u="sng">
                <a:solidFill>
                  <a:schemeClr val="dk1"/>
                </a:solidFill>
                <a:latin typeface="Calibri"/>
                <a:ea typeface="Calibri"/>
                <a:cs typeface="Calibri"/>
                <a:sym typeface="Calibri"/>
              </a:rPr>
              <a:t>To align your motivation with achievable goals</a:t>
            </a: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36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Using divergent and convergent thinking to enhance creativity   </a:t>
            </a:r>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800" u="sng">
                <a:solidFill>
                  <a:schemeClr val="dk1"/>
                </a:solidFill>
                <a:latin typeface="Calibri"/>
                <a:ea typeface="Calibri"/>
                <a:cs typeface="Calibri"/>
                <a:sym typeface="Calibri"/>
              </a:rPr>
              <a:t>Stimulate your creativity to solve various problems</a:t>
            </a: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36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Know how to boost your self-confidence and know your weaknesses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2800" u="sng">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u="sng">
              <a:solidFill>
                <a:srgbClr val="000000"/>
              </a:solidFill>
              <a:latin typeface="Calibri"/>
              <a:ea typeface="Calibri"/>
              <a:cs typeface="Calibri"/>
              <a:sym typeface="Calibri"/>
            </a:endParaRPr>
          </a:p>
        </p:txBody>
      </p:sp>
      <p:sp>
        <p:nvSpPr>
          <p:cNvPr id="39" name="Google Shape;39;g1befc54f912_0_57"/>
          <p:cNvSpPr/>
          <p:nvPr/>
        </p:nvSpPr>
        <p:spPr>
          <a:xfrm>
            <a:off x="11047300" y="6108113"/>
            <a:ext cx="5021100" cy="76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000000"/>
                </a:solidFill>
                <a:latin typeface="Calibri"/>
                <a:ea typeface="Calibri"/>
                <a:cs typeface="Calibri"/>
                <a:sym typeface="Calibri"/>
              </a:rPr>
              <a:t>Advanced level of the EntreComp competence</a:t>
            </a:r>
            <a:endParaRPr sz="20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400">
                <a:solidFill>
                  <a:srgbClr val="9900CC"/>
                </a:solidFill>
                <a:latin typeface="Calibri"/>
                <a:ea typeface="Calibri"/>
                <a:cs typeface="Calibri"/>
                <a:sym typeface="Calibri"/>
              </a:rPr>
              <a:t>CREATIVITY </a:t>
            </a:r>
            <a:endParaRPr b="1" sz="2400">
              <a:solidFill>
                <a:srgbClr val="000000"/>
              </a:solidFill>
              <a:latin typeface="Calibri"/>
              <a:ea typeface="Calibri"/>
              <a:cs typeface="Calibri"/>
              <a:sym typeface="Calibri"/>
            </a:endParaRPr>
          </a:p>
        </p:txBody>
      </p:sp>
      <p:sp>
        <p:nvSpPr>
          <p:cNvPr id="40" name="Google Shape;40;g1befc54f912_0_57"/>
          <p:cNvSpPr/>
          <p:nvPr/>
        </p:nvSpPr>
        <p:spPr>
          <a:xfrm>
            <a:off x="10905804" y="3297850"/>
            <a:ext cx="5181600" cy="76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000000"/>
                </a:solidFill>
                <a:latin typeface="Calibri"/>
                <a:ea typeface="Calibri"/>
                <a:cs typeface="Calibri"/>
                <a:sym typeface="Calibri"/>
              </a:rPr>
              <a:t>Advanced level of the EntreComp competence</a:t>
            </a:r>
            <a:endParaRPr/>
          </a:p>
          <a:p>
            <a:pPr indent="0" lvl="0" marL="0" marR="0" rtl="0" algn="l">
              <a:spcBef>
                <a:spcPts val="0"/>
              </a:spcBef>
              <a:spcAft>
                <a:spcPts val="0"/>
              </a:spcAft>
              <a:buNone/>
            </a:pPr>
            <a:r>
              <a:rPr b="1" lang="en-GB" sz="2400">
                <a:solidFill>
                  <a:srgbClr val="9900CC"/>
                </a:solidFill>
                <a:latin typeface="Calibri"/>
                <a:ea typeface="Calibri"/>
                <a:cs typeface="Calibri"/>
                <a:sym typeface="Calibri"/>
              </a:rPr>
              <a:t>MOTIVATION AND PERSEVERANCE</a:t>
            </a:r>
            <a:endParaRPr b="1" sz="2400">
              <a:solidFill>
                <a:srgbClr val="9900CC"/>
              </a:solidFill>
              <a:latin typeface="Calibri"/>
              <a:ea typeface="Calibri"/>
              <a:cs typeface="Calibri"/>
              <a:sym typeface="Calibri"/>
            </a:endParaRPr>
          </a:p>
        </p:txBody>
      </p:sp>
      <p:cxnSp>
        <p:nvCxnSpPr>
          <p:cNvPr id="41" name="Google Shape;41;g1befc54f912_0_57"/>
          <p:cNvCxnSpPr/>
          <p:nvPr/>
        </p:nvCxnSpPr>
        <p:spPr>
          <a:xfrm flipH="1" rot="10800000">
            <a:off x="9367501" y="3983566"/>
            <a:ext cx="1747800" cy="9102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0"/>
              </a:srgbClr>
            </a:outerShdw>
          </a:effectLst>
        </p:spPr>
      </p:cxnSp>
      <p:cxnSp>
        <p:nvCxnSpPr>
          <p:cNvPr id="42" name="Google Shape;42;g1befc54f912_0_57"/>
          <p:cNvCxnSpPr/>
          <p:nvPr/>
        </p:nvCxnSpPr>
        <p:spPr>
          <a:xfrm flipH="1" rot="10800000">
            <a:off x="10062612" y="6522122"/>
            <a:ext cx="1052700" cy="3555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900"/>
              </a:srgbClr>
            </a:outerShdw>
          </a:effectLst>
        </p:spPr>
      </p:cxnSp>
      <p:sp>
        <p:nvSpPr>
          <p:cNvPr id="43" name="Google Shape;43;g1befc54f912_0_57"/>
          <p:cNvSpPr/>
          <p:nvPr/>
        </p:nvSpPr>
        <p:spPr>
          <a:xfrm rot="5400000">
            <a:off x="1757959" y="4583358"/>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g1befc54f912_0_57"/>
          <p:cNvSpPr/>
          <p:nvPr/>
        </p:nvSpPr>
        <p:spPr>
          <a:xfrm rot="5400000">
            <a:off x="1757958" y="5556646"/>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g1befc54f912_0_57"/>
          <p:cNvSpPr/>
          <p:nvPr/>
        </p:nvSpPr>
        <p:spPr>
          <a:xfrm rot="5400000">
            <a:off x="1757957" y="6525270"/>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g1befc54f912_0_57"/>
          <p:cNvSpPr/>
          <p:nvPr/>
        </p:nvSpPr>
        <p:spPr>
          <a:xfrm rot="5400000">
            <a:off x="1758270" y="7497138"/>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98a7ebc9da_0_103"/>
          <p:cNvSpPr txBox="1"/>
          <p:nvPr/>
        </p:nvSpPr>
        <p:spPr>
          <a:xfrm>
            <a:off x="1447800" y="2801853"/>
            <a:ext cx="15392400" cy="307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98a7ebc9da_0_103"/>
          <p:cNvSpPr txBox="1"/>
          <p:nvPr/>
        </p:nvSpPr>
        <p:spPr>
          <a:xfrm>
            <a:off x="1174125" y="2986638"/>
            <a:ext cx="15492900" cy="3540300"/>
          </a:xfrm>
          <a:prstGeom prst="rect">
            <a:avLst/>
          </a:prstGeom>
          <a:noFill/>
          <a:ln>
            <a:noFill/>
          </a:ln>
        </p:spPr>
        <p:txBody>
          <a:bodyPr anchorCtr="0" anchor="t" bIns="45700" lIns="91425" spcFirstLastPara="1" rIns="91425" wrap="square" tIns="45700">
            <a:spAutoFit/>
          </a:bodyPr>
          <a:lstStyle/>
          <a:p>
            <a:pPr indent="0" lvl="0" marL="914400" marR="0" rtl="0" algn="l">
              <a:lnSpc>
                <a:spcPct val="100000"/>
              </a:lnSpc>
              <a:spcBef>
                <a:spcPts val="0"/>
              </a:spcBef>
              <a:spcAft>
                <a:spcPts val="0"/>
              </a:spcAft>
              <a:buClr>
                <a:schemeClr val="dk1"/>
              </a:buClr>
              <a:buSzPts val="1100"/>
              <a:buFont typeface="Arial"/>
              <a:buNone/>
            </a:pPr>
            <a:r>
              <a:rPr b="1" lang="en-GB" sz="2800" u="sng">
                <a:solidFill>
                  <a:schemeClr val="dk1"/>
                </a:solidFill>
                <a:latin typeface="Calibri"/>
                <a:ea typeface="Calibri"/>
                <a:cs typeface="Calibri"/>
                <a:sym typeface="Calibri"/>
              </a:rPr>
              <a:t>Spoiler </a:t>
            </a:r>
            <a:r>
              <a:rPr lang="en-GB" sz="2800">
                <a:solidFill>
                  <a:schemeClr val="dk1"/>
                </a:solidFill>
                <a:latin typeface="Calibri"/>
                <a:ea typeface="Calibri"/>
                <a:cs typeface="Calibri"/>
                <a:sym typeface="Calibri"/>
              </a:rPr>
              <a:t>: No you won't gain confidence without effort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Self-confidence is something you have to work on, think about, but most importantly, it doesn't happen by itself.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And here are some ways in which you can work on your self-confidence: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800"/>
              <a:buFont typeface="Arial"/>
              <a:buNone/>
            </a:pPr>
            <a:r>
              <a:t/>
            </a:r>
            <a:endParaRPr sz="2800">
              <a:solidFill>
                <a:schemeClr val="dk1"/>
              </a:solidFill>
              <a:latin typeface="Calibri"/>
              <a:ea typeface="Calibri"/>
              <a:cs typeface="Calibri"/>
              <a:sym typeface="Calibri"/>
            </a:endParaRPr>
          </a:p>
        </p:txBody>
      </p:sp>
      <p:sp>
        <p:nvSpPr>
          <p:cNvPr id="192" name="Google Shape;192;g198a7ebc9da_0_103"/>
          <p:cNvSpPr txBox="1"/>
          <p:nvPr/>
        </p:nvSpPr>
        <p:spPr>
          <a:xfrm>
            <a:off x="3699325" y="6317700"/>
            <a:ext cx="5902800" cy="569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GB" sz="2500"/>
              <a:t>Getting to know yourself </a:t>
            </a:r>
            <a:endParaRPr sz="2500"/>
          </a:p>
        </p:txBody>
      </p:sp>
      <p:sp>
        <p:nvSpPr>
          <p:cNvPr id="193" name="Google Shape;193;g198a7ebc9da_0_103"/>
          <p:cNvSpPr txBox="1"/>
          <p:nvPr/>
        </p:nvSpPr>
        <p:spPr>
          <a:xfrm>
            <a:off x="3699325" y="6955100"/>
            <a:ext cx="5902800" cy="569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GB" sz="2500"/>
              <a:t>Asserting your personality</a:t>
            </a:r>
            <a:endParaRPr sz="2500"/>
          </a:p>
        </p:txBody>
      </p:sp>
      <p:sp>
        <p:nvSpPr>
          <p:cNvPr id="194" name="Google Shape;194;g198a7ebc9da_0_103"/>
          <p:cNvSpPr txBox="1"/>
          <p:nvPr/>
        </p:nvSpPr>
        <p:spPr>
          <a:xfrm>
            <a:off x="3699325" y="7512650"/>
            <a:ext cx="5902800" cy="569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GB" sz="2500"/>
              <a:t>Learning to say no </a:t>
            </a:r>
            <a:endParaRPr sz="2500"/>
          </a:p>
        </p:txBody>
      </p:sp>
      <p:sp>
        <p:nvSpPr>
          <p:cNvPr id="195" name="Google Shape;195;g198a7ebc9da_0_103"/>
          <p:cNvSpPr txBox="1"/>
          <p:nvPr/>
        </p:nvSpPr>
        <p:spPr>
          <a:xfrm>
            <a:off x="3683650" y="8061250"/>
            <a:ext cx="5902800" cy="5694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SzPts val="2500"/>
              <a:buChar char="➔"/>
            </a:pPr>
            <a:r>
              <a:rPr lang="en-GB" sz="2500"/>
              <a:t>Overcome you complexes </a:t>
            </a:r>
            <a:endParaRPr sz="2500"/>
          </a:p>
        </p:txBody>
      </p:sp>
      <p:sp>
        <p:nvSpPr>
          <p:cNvPr id="196" name="Google Shape;196;g198a7ebc9da_0_10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3. Gain more confidence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1311450" y="3016150"/>
            <a:ext cx="15665100" cy="511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3100">
                <a:solidFill>
                  <a:schemeClr val="dk1"/>
                </a:solidFill>
                <a:latin typeface="Calibri"/>
                <a:ea typeface="Calibri"/>
                <a:cs typeface="Calibri"/>
                <a:sym typeface="Calibri"/>
              </a:rPr>
              <a:t>You have understood what self-confidence is all about, are you ready for action? </a:t>
            </a:r>
            <a:endParaRPr sz="31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b="1" lang="en-GB" sz="3100" u="sng">
                <a:solidFill>
                  <a:schemeClr val="dk1"/>
                </a:solidFill>
                <a:latin typeface="Calibri"/>
                <a:ea typeface="Calibri"/>
                <a:cs typeface="Calibri"/>
                <a:sym typeface="Calibri"/>
              </a:rPr>
              <a:t>That's great! </a:t>
            </a:r>
            <a:endParaRPr b="1" sz="31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3100">
                <a:solidFill>
                  <a:schemeClr val="dk1"/>
                </a:solidFill>
                <a:latin typeface="Calibri"/>
                <a:ea typeface="Calibri"/>
                <a:cs typeface="Calibri"/>
                <a:sym typeface="Calibri"/>
              </a:rPr>
              <a:t>We give you some tools that will allow you to move forward more effectively in your quest for self-confidence.</a:t>
            </a:r>
            <a:endParaRPr sz="3100">
              <a:solidFill>
                <a:schemeClr val="dk1"/>
              </a:solidFill>
              <a:latin typeface="Calibri"/>
              <a:ea typeface="Calibri"/>
              <a:cs typeface="Calibri"/>
              <a:sym typeface="Calibri"/>
            </a:endParaRPr>
          </a:p>
          <a:p>
            <a:pPr indent="0" lvl="0" marL="0" rtl="0" algn="l">
              <a:spcBef>
                <a:spcPts val="0"/>
              </a:spcBef>
              <a:spcAft>
                <a:spcPts val="0"/>
              </a:spcAft>
              <a:buNone/>
            </a:pPr>
            <a:r>
              <a:t/>
            </a:r>
            <a:endParaRPr sz="3100">
              <a:solidFill>
                <a:schemeClr val="dk1"/>
              </a:solidFill>
              <a:latin typeface="Calibri"/>
              <a:ea typeface="Calibri"/>
              <a:cs typeface="Calibri"/>
              <a:sym typeface="Calibri"/>
            </a:endParaRPr>
          </a:p>
          <a:p>
            <a:pPr indent="-425450" lvl="1" marL="914400" rtl="0" algn="l">
              <a:spcBef>
                <a:spcPts val="0"/>
              </a:spcBef>
              <a:spcAft>
                <a:spcPts val="0"/>
              </a:spcAft>
              <a:buClr>
                <a:schemeClr val="dk1"/>
              </a:buClr>
              <a:buSzPts val="3100"/>
              <a:buFont typeface="Calibri"/>
              <a:buChar char="•"/>
            </a:pPr>
            <a:r>
              <a:rPr lang="en-GB" sz="3100">
                <a:solidFill>
                  <a:schemeClr val="dk1"/>
                </a:solidFill>
                <a:latin typeface="Calibri"/>
                <a:ea typeface="Calibri"/>
                <a:cs typeface="Calibri"/>
                <a:sym typeface="Calibri"/>
              </a:rPr>
              <a:t>The diary </a:t>
            </a:r>
            <a:endParaRPr sz="3100">
              <a:solidFill>
                <a:schemeClr val="dk1"/>
              </a:solidFill>
              <a:latin typeface="Calibri"/>
              <a:ea typeface="Calibri"/>
              <a:cs typeface="Calibri"/>
              <a:sym typeface="Calibri"/>
            </a:endParaRPr>
          </a:p>
          <a:p>
            <a:pPr indent="-450850" lvl="1" marL="914400" rtl="0" algn="l">
              <a:spcBef>
                <a:spcPts val="0"/>
              </a:spcBef>
              <a:spcAft>
                <a:spcPts val="0"/>
              </a:spcAft>
              <a:buClr>
                <a:schemeClr val="dk1"/>
              </a:buClr>
              <a:buSzPts val="3500"/>
              <a:buChar char="•"/>
            </a:pPr>
            <a:r>
              <a:rPr lang="en-GB" sz="3100">
                <a:solidFill>
                  <a:schemeClr val="dk1"/>
                </a:solidFill>
                <a:latin typeface="Calibri"/>
                <a:ea typeface="Calibri"/>
                <a:cs typeface="Calibri"/>
                <a:sym typeface="Calibri"/>
              </a:rPr>
              <a:t>The inner speech </a:t>
            </a:r>
            <a:endParaRPr sz="3100">
              <a:solidFill>
                <a:schemeClr val="dk1"/>
              </a:solidFill>
              <a:latin typeface="Calibri"/>
              <a:ea typeface="Calibri"/>
              <a:cs typeface="Calibri"/>
              <a:sym typeface="Calibri"/>
            </a:endParaRPr>
          </a:p>
          <a:p>
            <a:pPr indent="-450850" lvl="1" marL="914400" rtl="0" algn="l">
              <a:spcBef>
                <a:spcPts val="0"/>
              </a:spcBef>
              <a:spcAft>
                <a:spcPts val="0"/>
              </a:spcAft>
              <a:buClr>
                <a:schemeClr val="dk1"/>
              </a:buClr>
              <a:buSzPts val="3500"/>
              <a:buChar char="•"/>
            </a:pPr>
            <a:r>
              <a:rPr lang="en-GB" sz="3100">
                <a:solidFill>
                  <a:schemeClr val="dk1"/>
                </a:solidFill>
                <a:latin typeface="Calibri"/>
                <a:ea typeface="Calibri"/>
                <a:cs typeface="Calibri"/>
                <a:sym typeface="Calibri"/>
              </a:rPr>
              <a:t>Talent assessment </a:t>
            </a:r>
            <a:endParaRPr sz="3100">
              <a:solidFill>
                <a:schemeClr val="dk1"/>
              </a:solidFill>
              <a:latin typeface="Calibri"/>
              <a:ea typeface="Calibri"/>
              <a:cs typeface="Calibri"/>
              <a:sym typeface="Calibri"/>
            </a:endParaRPr>
          </a:p>
          <a:p>
            <a:pPr indent="-450850" lvl="1" marL="914400" rtl="0" algn="l">
              <a:spcBef>
                <a:spcPts val="0"/>
              </a:spcBef>
              <a:spcAft>
                <a:spcPts val="0"/>
              </a:spcAft>
              <a:buClr>
                <a:schemeClr val="dk1"/>
              </a:buClr>
              <a:buSzPts val="3500"/>
              <a:buChar char="•"/>
            </a:pPr>
            <a:r>
              <a:rPr lang="en-GB" sz="3100">
                <a:solidFill>
                  <a:schemeClr val="dk1"/>
                </a:solidFill>
                <a:latin typeface="Calibri"/>
                <a:ea typeface="Calibri"/>
                <a:cs typeface="Calibri"/>
                <a:sym typeface="Calibri"/>
              </a:rPr>
              <a:t>Building one's own scale of values</a:t>
            </a:r>
            <a:endParaRPr b="0" i="0" sz="3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3500" u="none" cap="none" strike="noStrike">
                <a:solidFill>
                  <a:schemeClr val="dk1"/>
                </a:solidFill>
                <a:latin typeface="Calibri"/>
                <a:ea typeface="Calibri"/>
                <a:cs typeface="Calibri"/>
                <a:sym typeface="Calibri"/>
              </a:rPr>
              <a:t> </a:t>
            </a:r>
            <a:endParaRPr b="1" i="0" sz="3500" u="none" cap="none" strike="noStrike">
              <a:solidFill>
                <a:schemeClr val="dk1"/>
              </a:solidFill>
              <a:latin typeface="Calibri"/>
              <a:ea typeface="Calibri"/>
              <a:cs typeface="Calibri"/>
              <a:sym typeface="Calibri"/>
            </a:endParaRPr>
          </a:p>
        </p:txBody>
      </p:sp>
      <p:sp>
        <p:nvSpPr>
          <p:cNvPr id="202" name="Google Shape;202;p5"/>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3 : Self-confidence </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4. Working on yourself</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nvSpPr>
        <p:spPr>
          <a:xfrm>
            <a:off x="1447800" y="1573291"/>
            <a:ext cx="35814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Summing up</a:t>
            </a:r>
            <a:endParaRPr b="0" i="0" sz="1400" u="none" cap="none" strike="noStrike">
              <a:solidFill>
                <a:srgbClr val="000000"/>
              </a:solidFill>
              <a:latin typeface="Arial"/>
              <a:ea typeface="Arial"/>
              <a:cs typeface="Arial"/>
              <a:sym typeface="Arial"/>
            </a:endParaRPr>
          </a:p>
        </p:txBody>
      </p:sp>
      <p:sp>
        <p:nvSpPr>
          <p:cNvPr id="208" name="Google Shape;208;p15"/>
          <p:cNvSpPr txBox="1"/>
          <p:nvPr/>
        </p:nvSpPr>
        <p:spPr>
          <a:xfrm>
            <a:off x="2188631" y="3055213"/>
            <a:ext cx="27432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Self-confidence</a:t>
            </a:r>
            <a:endParaRPr b="1" i="0" sz="2800" u="none" cap="none" strike="noStrike">
              <a:solidFill>
                <a:schemeClr val="dk1"/>
              </a:solidFill>
              <a:latin typeface="Calibri"/>
              <a:ea typeface="Calibri"/>
              <a:cs typeface="Calibri"/>
              <a:sym typeface="Calibri"/>
            </a:endParaRPr>
          </a:p>
        </p:txBody>
      </p:sp>
      <p:sp>
        <p:nvSpPr>
          <p:cNvPr id="209" name="Google Shape;209;p15"/>
          <p:cNvSpPr txBox="1"/>
          <p:nvPr/>
        </p:nvSpPr>
        <p:spPr>
          <a:xfrm>
            <a:off x="2188624" y="3763100"/>
            <a:ext cx="2840700" cy="2586000"/>
          </a:xfrm>
          <a:prstGeom prst="rect">
            <a:avLst/>
          </a:prstGeom>
          <a:noFill/>
          <a:ln>
            <a:noFill/>
          </a:ln>
        </p:spPr>
        <p:txBody>
          <a:bodyPr anchorCtr="0" anchor="ctr"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Outlooks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Contribution on motivation</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Define your needs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0" name="Google Shape;210;p15"/>
          <p:cNvSpPr txBox="1"/>
          <p:nvPr/>
        </p:nvSpPr>
        <p:spPr>
          <a:xfrm>
            <a:off x="6620005" y="7091690"/>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Motivation</a:t>
            </a:r>
            <a:endParaRPr b="1" i="0" sz="2800" u="none" cap="none" strike="noStrike">
              <a:solidFill>
                <a:schemeClr val="dk1"/>
              </a:solidFill>
              <a:latin typeface="Calibri"/>
              <a:ea typeface="Calibri"/>
              <a:cs typeface="Calibri"/>
              <a:sym typeface="Calibri"/>
            </a:endParaRPr>
          </a:p>
        </p:txBody>
      </p:sp>
      <p:sp>
        <p:nvSpPr>
          <p:cNvPr id="211" name="Google Shape;211;p15"/>
          <p:cNvSpPr/>
          <p:nvPr/>
        </p:nvSpPr>
        <p:spPr>
          <a:xfrm rot="5400000">
            <a:off x="1570922" y="3050091"/>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15"/>
          <p:cNvSpPr/>
          <p:nvPr/>
        </p:nvSpPr>
        <p:spPr>
          <a:xfrm rot="5400000">
            <a:off x="5635905" y="708660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5"/>
          <p:cNvPicPr preferRelativeResize="0"/>
          <p:nvPr/>
        </p:nvPicPr>
        <p:blipFill rotWithShape="1">
          <a:blip r:embed="rId3">
            <a:alphaModFix/>
          </a:blip>
          <a:srcRect b="0" l="0" r="0" t="0"/>
          <a:stretch/>
        </p:blipFill>
        <p:spPr>
          <a:xfrm>
            <a:off x="5791200" y="3330299"/>
            <a:ext cx="5439602" cy="3626401"/>
          </a:xfrm>
          <a:prstGeom prst="rect">
            <a:avLst/>
          </a:prstGeom>
          <a:noFill/>
          <a:ln>
            <a:noFill/>
          </a:ln>
        </p:spPr>
      </p:pic>
      <p:sp>
        <p:nvSpPr>
          <p:cNvPr id="214" name="Google Shape;214;p15"/>
          <p:cNvSpPr txBox="1"/>
          <p:nvPr/>
        </p:nvSpPr>
        <p:spPr>
          <a:xfrm>
            <a:off x="6619992" y="7576300"/>
            <a:ext cx="56574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To stimulate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Divergent and convergent thinking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Tools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5" name="Google Shape;215;p15"/>
          <p:cNvSpPr txBox="1"/>
          <p:nvPr/>
        </p:nvSpPr>
        <p:spPr>
          <a:xfrm>
            <a:off x="12967299" y="3330299"/>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Creativity</a:t>
            </a:r>
            <a:endParaRPr b="1" i="0" sz="2800" u="none" cap="none" strike="noStrike">
              <a:solidFill>
                <a:schemeClr val="dk1"/>
              </a:solidFill>
              <a:latin typeface="Calibri"/>
              <a:ea typeface="Calibri"/>
              <a:cs typeface="Calibri"/>
              <a:sym typeface="Calibri"/>
            </a:endParaRPr>
          </a:p>
        </p:txBody>
      </p:sp>
      <p:sp>
        <p:nvSpPr>
          <p:cNvPr id="216" name="Google Shape;216;p15"/>
          <p:cNvSpPr txBox="1"/>
          <p:nvPr/>
        </p:nvSpPr>
        <p:spPr>
          <a:xfrm>
            <a:off x="12967301" y="3771150"/>
            <a:ext cx="43029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To </a:t>
            </a:r>
            <a:r>
              <a:rPr lang="en-GB" sz="2400">
                <a:solidFill>
                  <a:schemeClr val="dk1"/>
                </a:solidFill>
                <a:latin typeface="Calibri"/>
                <a:ea typeface="Calibri"/>
                <a:cs typeface="Calibri"/>
                <a:sym typeface="Calibri"/>
              </a:rPr>
              <a:t>understand</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Keys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Gain more confidence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Working on yourself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7" name="Google Shape;217;p15"/>
          <p:cNvSpPr/>
          <p:nvPr/>
        </p:nvSpPr>
        <p:spPr>
          <a:xfrm rot="5400000">
            <a:off x="12193022" y="3325191"/>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223" name="Google Shape;223;p17"/>
          <p:cNvSpPr txBox="1"/>
          <p:nvPr/>
        </p:nvSpPr>
        <p:spPr>
          <a:xfrm>
            <a:off x="4343400" y="4457700"/>
            <a:ext cx="9144000"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0066"/>
              </a:buClr>
              <a:buSzPts val="8000"/>
              <a:buFont typeface="Calibri"/>
              <a:buNone/>
            </a:pPr>
            <a:r>
              <a:rPr b="1" i="0" lang="en-GB" sz="8000" u="none" cap="none" strike="noStrike">
                <a:solidFill>
                  <a:srgbClr val="660066"/>
                </a:solidFill>
                <a:latin typeface="Calibri"/>
                <a:ea typeface="Calibri"/>
                <a:cs typeface="Calibri"/>
                <a:sym typeface="Calibri"/>
              </a:rPr>
              <a:t>Thank you!</a:t>
            </a:r>
            <a:endParaRPr b="1" i="0" sz="8000" u="none" cap="none" strike="noStrike">
              <a:solidFill>
                <a:srgbClr val="660066"/>
              </a:solidFill>
              <a:latin typeface="Calibri"/>
              <a:ea typeface="Calibri"/>
              <a:cs typeface="Calibri"/>
              <a:sym typeface="Calibri"/>
            </a:endParaRPr>
          </a:p>
        </p:txBody>
      </p:sp>
      <p:sp>
        <p:nvSpPr>
          <p:cNvPr id="224" name="Google Shape;224;p17"/>
          <p:cNvSpPr txBox="1"/>
          <p:nvPr/>
        </p:nvSpPr>
        <p:spPr>
          <a:xfrm>
            <a:off x="8153400" y="5981700"/>
            <a:ext cx="1981200" cy="38151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dewproject.eu</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nvSpPr>
        <p:spPr>
          <a:xfrm>
            <a:off x="1524000" y="1503549"/>
            <a:ext cx="94626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Index</a:t>
            </a:r>
            <a:endParaRPr b="0" i="0" sz="1400" u="none" cap="none" strike="noStrike">
              <a:solidFill>
                <a:srgbClr val="000000"/>
              </a:solidFill>
              <a:latin typeface="Arial"/>
              <a:ea typeface="Arial"/>
              <a:cs typeface="Arial"/>
              <a:sym typeface="Arial"/>
            </a:endParaRPr>
          </a:p>
        </p:txBody>
      </p:sp>
      <p:grpSp>
        <p:nvGrpSpPr>
          <p:cNvPr id="52" name="Google Shape;52;p3"/>
          <p:cNvGrpSpPr/>
          <p:nvPr/>
        </p:nvGrpSpPr>
        <p:grpSpPr>
          <a:xfrm>
            <a:off x="2432702" y="2598200"/>
            <a:ext cx="8743362" cy="1751000"/>
            <a:chOff x="6186394" y="344894"/>
            <a:chExt cx="7944900" cy="1751000"/>
          </a:xfrm>
        </p:grpSpPr>
        <p:sp>
          <p:nvSpPr>
            <p:cNvPr id="53" name="Google Shape;53;p3"/>
            <p:cNvSpPr txBox="1"/>
            <p:nvPr/>
          </p:nvSpPr>
          <p:spPr>
            <a:xfrm>
              <a:off x="6186394" y="895294"/>
              <a:ext cx="7944900" cy="1200600"/>
            </a:xfrm>
            <a:prstGeom prst="rect">
              <a:avLst/>
            </a:prstGeom>
            <a:noFill/>
            <a:ln>
              <a:noFill/>
            </a:ln>
          </p:spPr>
          <p:txBody>
            <a:bodyPr anchorCtr="0" anchor="t" bIns="45700" lIns="91425" spcFirstLastPara="1" rIns="91425" wrap="square" tIns="45700">
              <a:spAutoFit/>
            </a:bodyPr>
            <a:lstStyle/>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1: The outlooks </a:t>
              </a:r>
              <a:endParaRPr sz="2400">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2: Theoretical and scientific contribution on motivation</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   Section 3: Define your needs </a:t>
              </a:r>
              <a:endParaRPr b="0" i="0" sz="2400" u="none" cap="none" strike="noStrike">
                <a:solidFill>
                  <a:schemeClr val="dk1"/>
                </a:solidFill>
                <a:latin typeface="Calibri"/>
                <a:ea typeface="Calibri"/>
                <a:cs typeface="Calibri"/>
                <a:sym typeface="Calibri"/>
              </a:endParaRPr>
            </a:p>
          </p:txBody>
        </p:sp>
        <p:sp>
          <p:nvSpPr>
            <p:cNvPr id="54" name="Google Shape;54;p3"/>
            <p:cNvSpPr txBox="1"/>
            <p:nvPr/>
          </p:nvSpPr>
          <p:spPr>
            <a:xfrm>
              <a:off x="6186394" y="344894"/>
              <a:ext cx="794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GB" sz="2800" u="none" cap="none" strike="noStrike">
                  <a:solidFill>
                    <a:schemeClr val="dk1"/>
                  </a:solidFill>
                  <a:latin typeface="Calibri"/>
                  <a:ea typeface="Calibri"/>
                  <a:cs typeface="Calibri"/>
                  <a:sym typeface="Calibri"/>
                </a:rPr>
                <a:t>Unit 1: </a:t>
              </a:r>
              <a:r>
                <a:rPr b="1" lang="en-GB" sz="2800">
                  <a:solidFill>
                    <a:schemeClr val="dk1"/>
                  </a:solidFill>
                  <a:latin typeface="Calibri"/>
                  <a:ea typeface="Calibri"/>
                  <a:cs typeface="Calibri"/>
                  <a:sym typeface="Calibri"/>
                </a:rPr>
                <a:t>Motivation </a:t>
              </a:r>
              <a:endParaRPr b="1" i="0" sz="2800" u="none" cap="none" strike="noStrike">
                <a:solidFill>
                  <a:schemeClr val="dk1"/>
                </a:solidFill>
                <a:latin typeface="Calibri"/>
                <a:ea typeface="Calibri"/>
                <a:cs typeface="Calibri"/>
                <a:sym typeface="Calibri"/>
              </a:endParaRPr>
            </a:p>
          </p:txBody>
        </p:sp>
      </p:grpSp>
      <p:grpSp>
        <p:nvGrpSpPr>
          <p:cNvPr id="55" name="Google Shape;55;p3"/>
          <p:cNvGrpSpPr/>
          <p:nvPr/>
        </p:nvGrpSpPr>
        <p:grpSpPr>
          <a:xfrm>
            <a:off x="2432129" y="5227677"/>
            <a:ext cx="7908481" cy="2266129"/>
            <a:chOff x="6186393" y="1511449"/>
            <a:chExt cx="5359502" cy="2266129"/>
          </a:xfrm>
        </p:grpSpPr>
        <p:sp>
          <p:nvSpPr>
            <p:cNvPr id="56" name="Google Shape;56;p3"/>
            <p:cNvSpPr txBox="1"/>
            <p:nvPr/>
          </p:nvSpPr>
          <p:spPr>
            <a:xfrm>
              <a:off x="6186395" y="2207678"/>
              <a:ext cx="5359500" cy="1569900"/>
            </a:xfrm>
            <a:prstGeom prst="rect">
              <a:avLst/>
            </a:prstGeom>
            <a:noFill/>
            <a:ln>
              <a:noFill/>
            </a:ln>
          </p:spPr>
          <p:txBody>
            <a:bodyPr anchorCtr="0" anchor="t" bIns="45700" lIns="91425" spcFirstLastPara="1" rIns="91425" wrap="square" tIns="45700">
              <a:spAutoFit/>
            </a:bodyPr>
            <a:lstStyle/>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1: Stimulate your creativity </a:t>
              </a:r>
              <a:endParaRPr sz="2400">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2: Using divergent and convergent thinking to enhance creativity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   Section 3: Creative thinking tools to adapt to everyday work   </a:t>
              </a:r>
              <a:endParaRPr b="0" i="0" sz="2400" u="none" cap="none" strike="noStrike">
                <a:solidFill>
                  <a:schemeClr val="dk1"/>
                </a:solidFill>
                <a:latin typeface="Calibri"/>
                <a:ea typeface="Calibri"/>
                <a:cs typeface="Calibri"/>
                <a:sym typeface="Calibri"/>
              </a:endParaRPr>
            </a:p>
          </p:txBody>
        </p:sp>
        <p:sp>
          <p:nvSpPr>
            <p:cNvPr id="57" name="Google Shape;57;p3"/>
            <p:cNvSpPr txBox="1"/>
            <p:nvPr/>
          </p:nvSpPr>
          <p:spPr>
            <a:xfrm>
              <a:off x="6186393" y="1511449"/>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Unit 2: </a:t>
              </a:r>
              <a:r>
                <a:rPr b="1" lang="en-GB" sz="2800">
                  <a:solidFill>
                    <a:schemeClr val="dk1"/>
                  </a:solidFill>
                  <a:latin typeface="Calibri"/>
                  <a:ea typeface="Calibri"/>
                  <a:cs typeface="Calibri"/>
                  <a:sym typeface="Calibri"/>
                </a:rPr>
                <a:t>Creativity </a:t>
              </a:r>
              <a:endParaRPr b="1" i="0" sz="2800" u="none" cap="none" strike="noStrike">
                <a:solidFill>
                  <a:schemeClr val="dk1"/>
                </a:solidFill>
                <a:latin typeface="Calibri"/>
                <a:ea typeface="Calibri"/>
                <a:cs typeface="Calibri"/>
                <a:sym typeface="Calibri"/>
              </a:endParaRPr>
            </a:p>
          </p:txBody>
        </p:sp>
      </p:grpSp>
      <p:grpSp>
        <p:nvGrpSpPr>
          <p:cNvPr id="58" name="Google Shape;58;p3"/>
          <p:cNvGrpSpPr/>
          <p:nvPr/>
        </p:nvGrpSpPr>
        <p:grpSpPr>
          <a:xfrm>
            <a:off x="11726773" y="4876794"/>
            <a:ext cx="5124901" cy="2159818"/>
            <a:chOff x="5193768" y="287862"/>
            <a:chExt cx="5124901" cy="2159818"/>
          </a:xfrm>
        </p:grpSpPr>
        <p:sp>
          <p:nvSpPr>
            <p:cNvPr id="59" name="Google Shape;59;p3"/>
            <p:cNvSpPr txBox="1"/>
            <p:nvPr/>
          </p:nvSpPr>
          <p:spPr>
            <a:xfrm>
              <a:off x="5193769" y="877780"/>
              <a:ext cx="5124900" cy="1569900"/>
            </a:xfrm>
            <a:prstGeom prst="rect">
              <a:avLst/>
            </a:prstGeom>
            <a:noFill/>
            <a:ln>
              <a:noFill/>
            </a:ln>
          </p:spPr>
          <p:txBody>
            <a:bodyPr anchorCtr="0" anchor="t" bIns="45700" lIns="91425" spcFirstLastPara="1" rIns="91425" wrap="square" tIns="45700">
              <a:spAutoFit/>
            </a:bodyPr>
            <a:lstStyle/>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1: To understand </a:t>
              </a:r>
              <a:endParaRPr sz="2400">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2: Keys of self-confidence </a:t>
              </a:r>
              <a:endParaRPr sz="2400">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3: Gain more confidence </a:t>
              </a:r>
              <a:endParaRPr sz="2400">
                <a:solidFill>
                  <a:schemeClr val="dk1"/>
                </a:solidFill>
                <a:latin typeface="Calibri"/>
                <a:ea typeface="Calibri"/>
                <a:cs typeface="Calibri"/>
                <a:sym typeface="Calibri"/>
              </a:endParaRPr>
            </a:p>
            <a:p>
              <a:pPr indent="0" lvl="0" marL="228600" rtl="0" algn="l">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4: Working on yourself </a:t>
              </a:r>
              <a:endParaRPr sz="3600">
                <a:solidFill>
                  <a:schemeClr val="dk1"/>
                </a:solidFill>
                <a:latin typeface="Calibri"/>
                <a:ea typeface="Calibri"/>
                <a:cs typeface="Calibri"/>
                <a:sym typeface="Calibri"/>
              </a:endParaRPr>
            </a:p>
          </p:txBody>
        </p:sp>
        <p:sp>
          <p:nvSpPr>
            <p:cNvPr id="60" name="Google Shape;60;p3"/>
            <p:cNvSpPr txBox="1"/>
            <p:nvPr/>
          </p:nvSpPr>
          <p:spPr>
            <a:xfrm>
              <a:off x="5193768" y="287862"/>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Unit 3: </a:t>
              </a:r>
              <a:r>
                <a:rPr b="1" lang="en-GB" sz="2800">
                  <a:solidFill>
                    <a:schemeClr val="dk1"/>
                  </a:solidFill>
                  <a:latin typeface="Calibri"/>
                  <a:ea typeface="Calibri"/>
                  <a:cs typeface="Calibri"/>
                  <a:sym typeface="Calibri"/>
                </a:rPr>
                <a:t>Self-confidence  </a:t>
              </a:r>
              <a:endParaRPr b="1" i="0" sz="2800" u="none" cap="none" strike="noStrike">
                <a:solidFill>
                  <a:schemeClr val="dk1"/>
                </a:solidFill>
                <a:latin typeface="Calibri"/>
                <a:ea typeface="Calibri"/>
                <a:cs typeface="Calibri"/>
                <a:sym typeface="Calibri"/>
              </a:endParaRPr>
            </a:p>
          </p:txBody>
        </p:sp>
      </p:grpSp>
      <p:sp>
        <p:nvSpPr>
          <p:cNvPr id="61" name="Google Shape;61;p3"/>
          <p:cNvSpPr/>
          <p:nvPr/>
        </p:nvSpPr>
        <p:spPr>
          <a:xfrm rot="5400000">
            <a:off x="1439700" y="2752914"/>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3"/>
          <p:cNvSpPr/>
          <p:nvPr/>
        </p:nvSpPr>
        <p:spPr>
          <a:xfrm rot="5400000">
            <a:off x="1592100" y="5375855"/>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3"/>
          <p:cNvSpPr/>
          <p:nvPr/>
        </p:nvSpPr>
        <p:spPr>
          <a:xfrm rot="5400000">
            <a:off x="10711852" y="4848996"/>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b285efeec5_0_5"/>
          <p:cNvSpPr txBox="1"/>
          <p:nvPr/>
        </p:nvSpPr>
        <p:spPr>
          <a:xfrm>
            <a:off x="1447800" y="1573300"/>
            <a:ext cx="126915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3400"/>
              <a:t>Unit 1 : Motivation</a:t>
            </a:r>
            <a:endParaRPr b="1" sz="3400"/>
          </a:p>
          <a:p>
            <a:pPr indent="0" lvl="0" marL="0" marR="0" rtl="0" algn="l">
              <a:lnSpc>
                <a:spcPct val="100000"/>
              </a:lnSpc>
              <a:spcBef>
                <a:spcPts val="0"/>
              </a:spcBef>
              <a:spcAft>
                <a:spcPts val="0"/>
              </a:spcAft>
              <a:buNone/>
            </a:pPr>
            <a:r>
              <a:rPr lang="en-GB" sz="2400">
                <a:solidFill>
                  <a:srgbClr val="93268F"/>
                </a:solidFill>
              </a:rPr>
              <a:t>1.The Outlooks</a:t>
            </a:r>
            <a:r>
              <a:rPr lang="en-GB" sz="3400"/>
              <a:t>  </a:t>
            </a:r>
            <a:endParaRPr b="0" i="0" sz="3400" u="none" cap="none" strike="noStrike">
              <a:solidFill>
                <a:srgbClr val="000000"/>
              </a:solidFill>
              <a:latin typeface="Arial"/>
              <a:ea typeface="Arial"/>
              <a:cs typeface="Arial"/>
              <a:sym typeface="Arial"/>
            </a:endParaRPr>
          </a:p>
        </p:txBody>
      </p:sp>
      <p:sp>
        <p:nvSpPr>
          <p:cNvPr id="69" name="Google Shape;69;g1b285efeec5_0_5"/>
          <p:cNvSpPr txBox="1"/>
          <p:nvPr/>
        </p:nvSpPr>
        <p:spPr>
          <a:xfrm>
            <a:off x="1447800" y="2884775"/>
            <a:ext cx="12332400" cy="684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2300">
                <a:solidFill>
                  <a:schemeClr val="dk1"/>
                </a:solidFill>
                <a:latin typeface="Calibri"/>
                <a:ea typeface="Calibri"/>
                <a:cs typeface="Calibri"/>
                <a:sym typeface="Calibri"/>
              </a:rPr>
              <a:t>The motivation for entrepreneurship can be based on the following aspects: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Desire for independence; it will be a question of wanting to develop oneself while being creative and free of one's own actions and in search of a quality of life at work,</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Being one's own boss; this means ensuring one's own entrepreneurial development and taking responsibility for one's choices,</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Desire to undertake at all costs; this is a singular motivation which opens up opportunities, admittedly at risk, but based on its own orientations,</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Creating one's own job; it is a desire to take personal responsibility and to choose,</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Acquiring capital; this is an objective based on the desire to create and develop added value,</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To want to lead; it is a motivating feeling that requires competence and a sense of human and hierarchical relations,</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Wanting to develop a business and a team; this is linked to the two previous items,</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Carrying out a project; this involves defending it, leading it and adjusting it as necessary in order to carry it through from start to finish,</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An opportunity; this may be the case when there is a change in one's life, or to retrain or take over a business...,</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To show what I am capable of doing alone.</a:t>
            </a:r>
            <a:endParaRPr b="1" sz="37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p:txBody>
      </p:sp>
      <p:pic>
        <p:nvPicPr>
          <p:cNvPr id="70" name="Google Shape;70;g1b285efeec5_0_5"/>
          <p:cNvPicPr preferRelativeResize="0"/>
          <p:nvPr/>
        </p:nvPicPr>
        <p:blipFill>
          <a:blip r:embed="rId3">
            <a:alphaModFix/>
          </a:blip>
          <a:stretch>
            <a:fillRect/>
          </a:stretch>
        </p:blipFill>
        <p:spPr>
          <a:xfrm>
            <a:off x="14306500" y="3447779"/>
            <a:ext cx="2359900" cy="956550"/>
          </a:xfrm>
          <a:prstGeom prst="rect">
            <a:avLst/>
          </a:prstGeom>
          <a:noFill/>
          <a:ln>
            <a:noFill/>
          </a:ln>
        </p:spPr>
      </p:pic>
      <p:sp>
        <p:nvSpPr>
          <p:cNvPr id="71" name="Google Shape;71;g1b285efeec5_0_5"/>
          <p:cNvSpPr txBox="1"/>
          <p:nvPr/>
        </p:nvSpPr>
        <p:spPr>
          <a:xfrm>
            <a:off x="14139300" y="4483175"/>
            <a:ext cx="3000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latin typeface="Calibri"/>
                <a:ea typeface="Calibri"/>
                <a:cs typeface="Calibri"/>
                <a:sym typeface="Calibri"/>
              </a:rPr>
              <a:t>Try to list yours as a woman entrepreneur.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GB" sz="1800">
                <a:solidFill>
                  <a:schemeClr val="dk1"/>
                </a:solidFill>
                <a:latin typeface="Calibri"/>
                <a:ea typeface="Calibri"/>
                <a:cs typeface="Calibri"/>
                <a:sym typeface="Calibri"/>
              </a:rPr>
              <a:t>What are </a:t>
            </a:r>
            <a:r>
              <a:rPr b="1" lang="en-GB" sz="1800">
                <a:solidFill>
                  <a:schemeClr val="dk1"/>
                </a:solidFill>
                <a:latin typeface="Calibri"/>
                <a:ea typeface="Calibri"/>
                <a:cs typeface="Calibri"/>
                <a:sym typeface="Calibri"/>
              </a:rPr>
              <a:t>your motivations</a:t>
            </a:r>
            <a:r>
              <a:rPr lang="en-GB" sz="1800">
                <a:solidFill>
                  <a:schemeClr val="dk1"/>
                </a:solidFill>
                <a:latin typeface="Calibri"/>
                <a:ea typeface="Calibri"/>
                <a:cs typeface="Calibri"/>
                <a:sym typeface="Calibri"/>
              </a:rPr>
              <a:t> ?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b285efeec5_0_0"/>
          <p:cNvSpPr txBox="1"/>
          <p:nvPr/>
        </p:nvSpPr>
        <p:spPr>
          <a:xfrm>
            <a:off x="1447800" y="1573300"/>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1 : Motivation</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Theoretical and scientific contribution on motivation</a:t>
            </a:r>
            <a:r>
              <a:rPr lang="en-GB" sz="4600">
                <a:solidFill>
                  <a:srgbClr val="93268F"/>
                </a:solidFill>
              </a:rPr>
              <a:t> </a:t>
            </a:r>
            <a:endParaRPr b="0" i="0" sz="4600" u="none" cap="none" strike="noStrike">
              <a:solidFill>
                <a:srgbClr val="93268F"/>
              </a:solidFill>
              <a:latin typeface="Arial"/>
              <a:ea typeface="Arial"/>
              <a:cs typeface="Arial"/>
              <a:sym typeface="Arial"/>
            </a:endParaRPr>
          </a:p>
        </p:txBody>
      </p:sp>
      <p:sp>
        <p:nvSpPr>
          <p:cNvPr id="77" name="Google Shape;77;g1b285efeec5_0_0"/>
          <p:cNvSpPr txBox="1"/>
          <p:nvPr/>
        </p:nvSpPr>
        <p:spPr>
          <a:xfrm>
            <a:off x="1447800" y="3206641"/>
            <a:ext cx="15392400" cy="61569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GB" sz="2300">
                <a:solidFill>
                  <a:schemeClr val="dk1"/>
                </a:solidFill>
                <a:latin typeface="Calibri"/>
                <a:ea typeface="Calibri"/>
                <a:cs typeface="Calibri"/>
                <a:sym typeface="Calibri"/>
              </a:rPr>
              <a:t>Numerous articles on the subject indicate differences, as the subject is once again very diverse and subjective depending on the person.</a:t>
            </a:r>
            <a:endParaRPr sz="2300">
              <a:solidFill>
                <a:schemeClr val="dk1"/>
              </a:solidFill>
              <a:latin typeface="Calibri"/>
              <a:ea typeface="Calibri"/>
              <a:cs typeface="Calibri"/>
              <a:sym typeface="Calibri"/>
            </a:endParaRPr>
          </a:p>
          <a:p>
            <a:pPr indent="0" lvl="0" marL="0" rtl="0" algn="just">
              <a:spcBef>
                <a:spcPts val="0"/>
              </a:spcBef>
              <a:spcAft>
                <a:spcPts val="0"/>
              </a:spcAft>
              <a:buNone/>
            </a:pPr>
            <a:r>
              <a:rPr lang="en-GB" sz="2300">
                <a:solidFill>
                  <a:schemeClr val="dk1"/>
                </a:solidFill>
                <a:latin typeface="Calibri"/>
                <a:ea typeface="Calibri"/>
                <a:cs typeface="Calibri"/>
                <a:sym typeface="Calibri"/>
              </a:rPr>
              <a:t>This means that one cannot practically speak of 'motivation' without more or less explicitly situating oneself in a conceptual or theoretical framework of the subject. Putting forward the notion of 'motivation' engages, in one form or another, causality and pushes to verify a certain 'mechanism'. This does not mean that talking about motivation is necessarily a form of reductionism, but certainly "as many psychological schools, as many motivations! ".</a:t>
            </a:r>
            <a:endParaRPr sz="2300">
              <a:solidFill>
                <a:schemeClr val="dk1"/>
              </a:solidFill>
              <a:latin typeface="Calibri"/>
              <a:ea typeface="Calibri"/>
              <a:cs typeface="Calibri"/>
              <a:sym typeface="Calibri"/>
            </a:endParaRPr>
          </a:p>
          <a:p>
            <a:pPr indent="0" lvl="0" marL="0" rtl="0" algn="just">
              <a:spcBef>
                <a:spcPts val="0"/>
              </a:spcBef>
              <a:spcAft>
                <a:spcPts val="0"/>
              </a:spcAft>
              <a:buNone/>
            </a:pPr>
            <a:r>
              <a:rPr lang="en-GB" sz="2300">
                <a:solidFill>
                  <a:schemeClr val="dk1"/>
                </a:solidFill>
                <a:latin typeface="Calibri"/>
                <a:ea typeface="Calibri"/>
                <a:cs typeface="Calibri"/>
                <a:sym typeface="Calibri"/>
              </a:rPr>
              <a:t>The theories are also very diverse and numerous. </a:t>
            </a:r>
            <a:endParaRPr sz="2300">
              <a:solidFill>
                <a:schemeClr val="dk1"/>
              </a:solidFill>
              <a:latin typeface="Calibri"/>
              <a:ea typeface="Calibri"/>
              <a:cs typeface="Calibri"/>
              <a:sym typeface="Calibri"/>
            </a:endParaRPr>
          </a:p>
          <a:p>
            <a:pPr indent="0" lvl="0" marL="0" rtl="0" algn="just">
              <a:spcBef>
                <a:spcPts val="0"/>
              </a:spcBef>
              <a:spcAft>
                <a:spcPts val="0"/>
              </a:spcAft>
              <a:buNone/>
            </a:pPr>
            <a:r>
              <a:rPr lang="en-GB" sz="2300">
                <a:solidFill>
                  <a:schemeClr val="dk1"/>
                </a:solidFill>
                <a:latin typeface="Calibri"/>
                <a:ea typeface="Calibri"/>
                <a:cs typeface="Calibri"/>
                <a:sym typeface="Calibri"/>
              </a:rPr>
              <a:t>Scientific articles identify the following:</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attribution theory ;</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self-determination theory</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Self-regulation theory; Self-efficacy theory</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self-efficacy theory; expectancy theory</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expectancy theory;</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theory of planned behaviour.</a:t>
            </a:r>
            <a:endParaRPr sz="3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bef6c5f351_0_4"/>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1 : Motivation</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3.Define your need </a:t>
            </a:r>
            <a:endParaRPr b="0" i="0" sz="4600" u="none" cap="none" strike="noStrike">
              <a:solidFill>
                <a:srgbClr val="93268F"/>
              </a:solidFill>
              <a:latin typeface="Arial"/>
              <a:ea typeface="Arial"/>
              <a:cs typeface="Arial"/>
              <a:sym typeface="Arial"/>
            </a:endParaRPr>
          </a:p>
        </p:txBody>
      </p:sp>
      <p:sp>
        <p:nvSpPr>
          <p:cNvPr id="83" name="Google Shape;83;g1bef6c5f351_0_4"/>
          <p:cNvSpPr txBox="1"/>
          <p:nvPr/>
        </p:nvSpPr>
        <p:spPr>
          <a:xfrm>
            <a:off x="1388575" y="2881024"/>
            <a:ext cx="15392400" cy="5048700"/>
          </a:xfrm>
          <a:prstGeom prst="rect">
            <a:avLst/>
          </a:prstGeom>
          <a:noFill/>
          <a:ln>
            <a:noFill/>
          </a:ln>
        </p:spPr>
        <p:txBody>
          <a:bodyPr anchorCtr="0" anchor="t" bIns="45700" lIns="91425" spcFirstLastPara="1" rIns="91425" wrap="square" tIns="45700">
            <a:spAutoFit/>
          </a:bodyPr>
          <a:lstStyle/>
          <a:p>
            <a:pPr indent="0" lvl="0" marL="89999" rtl="0" algn="l">
              <a:spcBef>
                <a:spcPts val="0"/>
              </a:spcBef>
              <a:spcAft>
                <a:spcPts val="0"/>
              </a:spcAft>
              <a:buNone/>
            </a:pPr>
            <a:r>
              <a:rPr lang="en-GB" sz="2300">
                <a:solidFill>
                  <a:schemeClr val="dk1"/>
                </a:solidFill>
                <a:latin typeface="Calibri"/>
                <a:ea typeface="Calibri"/>
                <a:cs typeface="Calibri"/>
                <a:sym typeface="Calibri"/>
              </a:rPr>
              <a:t>As mentioned, motivation refers to the underlying needs that an individual aspires to or is tempted to aspire to. For entrepreneurship, if the need is real and motivating, it must be aligned with achievable goals.</a:t>
            </a:r>
            <a:endParaRPr sz="2300">
              <a:solidFill>
                <a:schemeClr val="dk1"/>
              </a:solidFill>
              <a:latin typeface="Calibri"/>
              <a:ea typeface="Calibri"/>
              <a:cs typeface="Calibri"/>
              <a:sym typeface="Calibri"/>
            </a:endParaRPr>
          </a:p>
          <a:p>
            <a:pPr indent="0" lvl="0" marL="89999" rtl="0" algn="l">
              <a:spcBef>
                <a:spcPts val="0"/>
              </a:spcBef>
              <a:spcAft>
                <a:spcPts val="0"/>
              </a:spcAft>
              <a:buNone/>
            </a:pPr>
            <a:r>
              <a:rPr lang="en-GB" sz="2300">
                <a:solidFill>
                  <a:schemeClr val="dk1"/>
                </a:solidFill>
                <a:latin typeface="Calibri"/>
                <a:ea typeface="Calibri"/>
                <a:cs typeface="Calibri"/>
                <a:sym typeface="Calibri"/>
              </a:rPr>
              <a:t>The </a:t>
            </a:r>
            <a:r>
              <a:rPr b="1" lang="en-GB" sz="2300">
                <a:solidFill>
                  <a:schemeClr val="dk1"/>
                </a:solidFill>
                <a:latin typeface="Calibri"/>
                <a:ea typeface="Calibri"/>
                <a:cs typeface="Calibri"/>
                <a:sym typeface="Calibri"/>
              </a:rPr>
              <a:t>SMART</a:t>
            </a:r>
            <a:r>
              <a:rPr lang="en-GB" sz="2300">
                <a:solidFill>
                  <a:schemeClr val="dk1"/>
                </a:solidFill>
                <a:latin typeface="Calibri"/>
                <a:ea typeface="Calibri"/>
                <a:cs typeface="Calibri"/>
                <a:sym typeface="Calibri"/>
              </a:rPr>
              <a:t> formulation that would motivate the need for entrepreneurship must address these points: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Specific,</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Measurable,</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Achievable-acceptable,</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Realistic,</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Time-bound.</a:t>
            </a:r>
            <a:endParaRPr sz="2300">
              <a:solidFill>
                <a:schemeClr val="dk1"/>
              </a:solidFill>
              <a:latin typeface="Calibri"/>
              <a:ea typeface="Calibri"/>
              <a:cs typeface="Calibri"/>
              <a:sym typeface="Calibri"/>
            </a:endParaRPr>
          </a:p>
          <a:p>
            <a:pPr indent="0" lvl="0" marL="89999" rtl="0" algn="l">
              <a:spcBef>
                <a:spcPts val="0"/>
              </a:spcBef>
              <a:spcAft>
                <a:spcPts val="0"/>
              </a:spcAft>
              <a:buNone/>
            </a:pPr>
            <a:r>
              <a:rPr lang="en-GB" sz="2300">
                <a:solidFill>
                  <a:schemeClr val="dk1"/>
                </a:solidFill>
                <a:latin typeface="Calibri"/>
                <a:ea typeface="Calibri"/>
                <a:cs typeface="Calibri"/>
                <a:sym typeface="Calibri"/>
              </a:rPr>
              <a:t>The learner must be able to answer these points. Describing his or her motivation to start his or her own business, stating his or her need, he or she should be able to fill in the SMART. Once identified, he/she will be able to measure whether the legitimate motivation is in line with the above 5 points offering him/her much more assurance for an entrepreneurial project.</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300">
              <a:solidFill>
                <a:schemeClr val="dk1"/>
              </a:solidFill>
              <a:latin typeface="Calibri"/>
              <a:ea typeface="Calibri"/>
              <a:cs typeface="Calibri"/>
              <a:sym typeface="Calibri"/>
            </a:endParaRPr>
          </a:p>
        </p:txBody>
      </p:sp>
      <p:sp>
        <p:nvSpPr>
          <p:cNvPr id="84" name="Google Shape;84;g1bef6c5f351_0_4"/>
          <p:cNvSpPr txBox="1"/>
          <p:nvPr/>
        </p:nvSpPr>
        <p:spPr>
          <a:xfrm>
            <a:off x="6043050" y="7282300"/>
            <a:ext cx="62019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500">
                <a:solidFill>
                  <a:srgbClr val="93268F"/>
                </a:solidFill>
              </a:rPr>
              <a:t>S.M.A.R.T.</a:t>
            </a:r>
            <a:endParaRPr sz="9500">
              <a:solidFill>
                <a:srgbClr val="93268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bef6c5f351_0_10"/>
          <p:cNvSpPr txBox="1"/>
          <p:nvPr/>
        </p:nvSpPr>
        <p:spPr>
          <a:xfrm>
            <a:off x="1447800" y="1573300"/>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3400"/>
              <a:t>Unit 2 : Creativity</a:t>
            </a:r>
            <a:r>
              <a:rPr lang="en-GB" sz="3400"/>
              <a:t> </a:t>
            </a:r>
            <a:endParaRPr sz="3400"/>
          </a:p>
          <a:p>
            <a:pPr indent="0" lvl="0" marL="0" marR="0" rtl="0" algn="l">
              <a:lnSpc>
                <a:spcPct val="100000"/>
              </a:lnSpc>
              <a:spcBef>
                <a:spcPts val="0"/>
              </a:spcBef>
              <a:spcAft>
                <a:spcPts val="0"/>
              </a:spcAft>
              <a:buNone/>
            </a:pPr>
            <a:r>
              <a:t/>
            </a:r>
            <a:endParaRPr b="0" i="0" sz="4600" u="none" cap="none" strike="noStrike">
              <a:solidFill>
                <a:srgbClr val="93268F"/>
              </a:solidFill>
              <a:latin typeface="Arial"/>
              <a:ea typeface="Arial"/>
              <a:cs typeface="Arial"/>
              <a:sym typeface="Arial"/>
            </a:endParaRPr>
          </a:p>
        </p:txBody>
      </p:sp>
      <p:sp>
        <p:nvSpPr>
          <p:cNvPr id="90" name="Google Shape;90;g1bef6c5f351_0_10"/>
          <p:cNvSpPr txBox="1"/>
          <p:nvPr/>
        </p:nvSpPr>
        <p:spPr>
          <a:xfrm>
            <a:off x="1388575" y="2673799"/>
            <a:ext cx="15392400" cy="5315400"/>
          </a:xfrm>
          <a:prstGeom prst="rect">
            <a:avLst/>
          </a:prstGeom>
          <a:noFill/>
          <a:ln>
            <a:noFill/>
          </a:ln>
        </p:spPr>
        <p:txBody>
          <a:bodyPr anchorCtr="0" anchor="t" bIns="45700" lIns="91425" spcFirstLastPara="1" rIns="91425" wrap="square" tIns="45700">
            <a:spAutoFit/>
          </a:bodyPr>
          <a:lstStyle/>
          <a:p>
            <a:pPr indent="0" lvl="0" marL="0" rtl="0" algn="l">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Being creative is not just about writing a novel or painting on a blank canvas! Creativity applies to all areas of life, whether it's cooking a delicious meal, coming up with a great idea at work or a new game to share with the family. </a:t>
            </a:r>
            <a:endParaRPr sz="2300">
              <a:solidFill>
                <a:srgbClr val="191919"/>
              </a:solidFill>
              <a:latin typeface="Calibri"/>
              <a:ea typeface="Calibri"/>
              <a:cs typeface="Calibri"/>
              <a:sym typeface="Calibri"/>
            </a:endParaRPr>
          </a:p>
          <a:p>
            <a:pPr indent="0" lvl="0" marL="0" rtl="0" algn="l">
              <a:spcBef>
                <a:spcPts val="1900"/>
              </a:spcBef>
              <a:spcAft>
                <a:spcPts val="0"/>
              </a:spcAft>
              <a:buNone/>
            </a:pPr>
            <a:r>
              <a:rPr lang="en-GB" sz="2300">
                <a:solidFill>
                  <a:srgbClr val="191919"/>
                </a:solidFill>
                <a:latin typeface="Calibri"/>
                <a:ea typeface="Calibri"/>
                <a:cs typeface="Calibri"/>
                <a:sym typeface="Calibri"/>
              </a:rPr>
              <a:t>Creativity exists in all of us, but like anything else, the less we use it, the harder it is to activate or access it easily! </a:t>
            </a:r>
            <a:endParaRPr sz="2300">
              <a:solidFill>
                <a:srgbClr val="191919"/>
              </a:solidFill>
              <a:latin typeface="Calibri"/>
              <a:ea typeface="Calibri"/>
              <a:cs typeface="Calibri"/>
              <a:sym typeface="Calibri"/>
            </a:endParaRPr>
          </a:p>
          <a:p>
            <a:pPr indent="0" lvl="0" marL="0" rtl="0" algn="l">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Unfortunately, it can also sometimes be undervalued or misunderstood, so we tend to spend less time with it...</a:t>
            </a:r>
            <a:endParaRPr sz="2300">
              <a:solidFill>
                <a:srgbClr val="191919"/>
              </a:solidFill>
              <a:latin typeface="Calibri"/>
              <a:ea typeface="Calibri"/>
              <a:cs typeface="Calibri"/>
              <a:sym typeface="Calibri"/>
            </a:endParaRPr>
          </a:p>
          <a:p>
            <a:pPr indent="0" lvl="0" marL="0" rtl="0" algn="l">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Some people, such as artists, actors and creators, give priority to their creativity. Driven by this part of themselves, they make it the driving force of their career. Their creativity becomes their mode of expression!</a:t>
            </a:r>
            <a:endParaRPr sz="2300">
              <a:solidFill>
                <a:srgbClr val="191919"/>
              </a:solidFill>
              <a:latin typeface="Calibri"/>
              <a:ea typeface="Calibri"/>
              <a:cs typeface="Calibri"/>
              <a:sym typeface="Calibri"/>
            </a:endParaRPr>
          </a:p>
          <a:p>
            <a:pPr indent="0" lvl="0" marL="0" rtl="0" algn="l">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This may not sound like a good fit for you, but that doesn't mean you're not creative! Anyone can spend time and energy being creative in their own way.</a:t>
            </a:r>
            <a:endParaRPr sz="2300">
              <a:solidFill>
                <a:srgbClr val="191919"/>
              </a:solidFill>
              <a:latin typeface="Calibri"/>
              <a:ea typeface="Calibri"/>
              <a:cs typeface="Calibri"/>
              <a:sym typeface="Calibri"/>
            </a:endParaRPr>
          </a:p>
          <a:p>
            <a:pPr indent="0" lvl="0" marL="89999" rtl="0" algn="l">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300">
              <a:solidFill>
                <a:schemeClr val="dk1"/>
              </a:solidFill>
              <a:latin typeface="Calibri"/>
              <a:ea typeface="Calibri"/>
              <a:cs typeface="Calibri"/>
              <a:sym typeface="Calibri"/>
            </a:endParaRPr>
          </a:p>
        </p:txBody>
      </p:sp>
      <p:pic>
        <p:nvPicPr>
          <p:cNvPr id="91" name="Google Shape;91;g1bef6c5f351_0_10"/>
          <p:cNvPicPr preferRelativeResize="0"/>
          <p:nvPr/>
        </p:nvPicPr>
        <p:blipFill>
          <a:blip r:embed="rId3">
            <a:alphaModFix/>
          </a:blip>
          <a:stretch>
            <a:fillRect/>
          </a:stretch>
        </p:blipFill>
        <p:spPr>
          <a:xfrm>
            <a:off x="5394000" y="6432025"/>
            <a:ext cx="7381550" cy="275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bef6c5f351_0_19"/>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2 : Creativity</a:t>
            </a:r>
            <a:endParaRPr sz="3400"/>
          </a:p>
          <a:p>
            <a:pPr indent="-381000" lvl="0" marL="457200" marR="0" rtl="0" algn="l">
              <a:lnSpc>
                <a:spcPct val="100000"/>
              </a:lnSpc>
              <a:spcBef>
                <a:spcPts val="0"/>
              </a:spcBef>
              <a:spcAft>
                <a:spcPts val="0"/>
              </a:spcAft>
              <a:buClr>
                <a:srgbClr val="93268F"/>
              </a:buClr>
              <a:buSzPts val="2400"/>
              <a:buFont typeface="Arial"/>
              <a:buAutoNum type="arabicPeriod"/>
            </a:pPr>
            <a:r>
              <a:rPr lang="en-GB" sz="2400">
                <a:solidFill>
                  <a:srgbClr val="93268F"/>
                </a:solidFill>
                <a:latin typeface="Calibri"/>
                <a:ea typeface="Calibri"/>
                <a:cs typeface="Calibri"/>
                <a:sym typeface="Calibri"/>
              </a:rPr>
              <a:t>Stimulate your creativity </a:t>
            </a:r>
            <a:endParaRPr b="0" i="0" sz="4600" u="none" cap="none" strike="noStrike">
              <a:solidFill>
                <a:srgbClr val="93268F"/>
              </a:solidFill>
              <a:latin typeface="Arial"/>
              <a:ea typeface="Arial"/>
              <a:cs typeface="Arial"/>
              <a:sym typeface="Arial"/>
            </a:endParaRPr>
          </a:p>
        </p:txBody>
      </p:sp>
      <p:sp>
        <p:nvSpPr>
          <p:cNvPr id="97" name="Google Shape;97;g1bef6c5f351_0_19"/>
          <p:cNvSpPr txBox="1"/>
          <p:nvPr/>
        </p:nvSpPr>
        <p:spPr>
          <a:xfrm>
            <a:off x="1299800" y="3172599"/>
            <a:ext cx="15392400" cy="6110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300">
                <a:solidFill>
                  <a:srgbClr val="2C2F34"/>
                </a:solidFill>
                <a:highlight>
                  <a:srgbClr val="FFFFFF"/>
                </a:highlight>
                <a:latin typeface="Roboto"/>
                <a:ea typeface="Roboto"/>
                <a:cs typeface="Roboto"/>
                <a:sym typeface="Roboto"/>
              </a:rPr>
              <a:t>Creativity is an essential element for the successful development of a company. Just like innovation. </a:t>
            </a:r>
            <a:endParaRPr sz="230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rPr lang="en-GB" sz="2300">
                <a:solidFill>
                  <a:srgbClr val="2C2F34"/>
                </a:solidFill>
                <a:highlight>
                  <a:srgbClr val="FFFFFF"/>
                </a:highlight>
                <a:latin typeface="Roboto"/>
                <a:ea typeface="Roboto"/>
                <a:cs typeface="Roboto"/>
                <a:sym typeface="Roboto"/>
              </a:rPr>
              <a:t>Anyone can do it, sometimes you just need to stimulate your creativity. </a:t>
            </a:r>
            <a:endParaRPr sz="2300">
              <a:solidFill>
                <a:srgbClr val="2C2F3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300">
              <a:solidFill>
                <a:srgbClr val="2C2F3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2300">
                <a:solidFill>
                  <a:srgbClr val="2C2F34"/>
                </a:solidFill>
                <a:highlight>
                  <a:srgbClr val="FFFFFF"/>
                </a:highlight>
                <a:latin typeface="Roboto"/>
                <a:ea typeface="Roboto"/>
                <a:cs typeface="Roboto"/>
                <a:sym typeface="Roboto"/>
              </a:rPr>
              <a:t>Below we give you 8 foolproof tips to boost your creativity: </a:t>
            </a:r>
            <a:endParaRPr sz="2300">
              <a:solidFill>
                <a:srgbClr val="2C2F34"/>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Dreaming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Thinking like a child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Knowing how to step back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Don't restrict your imagination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Look for opportunities to laugh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Record your ideas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Not sorting ideas in order of importance </a:t>
            </a:r>
            <a:endParaRPr sz="2300">
              <a:solidFill>
                <a:srgbClr val="2C2F34"/>
              </a:solidFill>
              <a:highlight>
                <a:srgbClr val="FFFFFF"/>
              </a:highlight>
              <a:latin typeface="Roboto"/>
              <a:ea typeface="Roboto"/>
              <a:cs typeface="Roboto"/>
              <a:sym typeface="Roboto"/>
            </a:endParaRPr>
          </a:p>
          <a:p>
            <a:pPr indent="-374650" lvl="0" marL="457200" rtl="0" algn="l">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Think and think big </a:t>
            </a:r>
            <a:endParaRPr sz="2300">
              <a:solidFill>
                <a:srgbClr val="2C2F34"/>
              </a:solidFill>
              <a:highlight>
                <a:srgbClr val="FFFFFF"/>
              </a:highlight>
              <a:latin typeface="Roboto"/>
              <a:ea typeface="Roboto"/>
              <a:cs typeface="Roboto"/>
              <a:sym typeface="Roboto"/>
            </a:endParaRPr>
          </a:p>
          <a:p>
            <a:pPr indent="0" lvl="0" marL="89999" rtl="0" algn="l">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300">
              <a:solidFill>
                <a:schemeClr val="dk1"/>
              </a:solidFill>
              <a:latin typeface="Calibri"/>
              <a:ea typeface="Calibri"/>
              <a:cs typeface="Calibri"/>
              <a:sym typeface="Calibri"/>
            </a:endParaRPr>
          </a:p>
        </p:txBody>
      </p:sp>
      <p:pic>
        <p:nvPicPr>
          <p:cNvPr id="98" name="Google Shape;98;g1bef6c5f351_0_19"/>
          <p:cNvPicPr preferRelativeResize="0"/>
          <p:nvPr/>
        </p:nvPicPr>
        <p:blipFill rotWithShape="1">
          <a:blip r:embed="rId3">
            <a:alphaModFix/>
          </a:blip>
          <a:srcRect b="0" l="0" r="0" t="0"/>
          <a:stretch/>
        </p:blipFill>
        <p:spPr>
          <a:xfrm>
            <a:off x="10160850" y="4408400"/>
            <a:ext cx="3978443" cy="3978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bef6c5f351_0_26"/>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3400"/>
              <a:t>Unit 2 : Creativity</a:t>
            </a:r>
            <a:endParaRPr sz="3400"/>
          </a:p>
          <a:p>
            <a:pPr indent="0" lvl="0" marL="0" marR="0" rtl="0" algn="l">
              <a:lnSpc>
                <a:spcPct val="100000"/>
              </a:lnSpc>
              <a:spcBef>
                <a:spcPts val="0"/>
              </a:spcBef>
              <a:spcAft>
                <a:spcPts val="0"/>
              </a:spcAft>
              <a:buNone/>
            </a:pPr>
            <a:r>
              <a:rPr lang="en-GB" sz="2400">
                <a:solidFill>
                  <a:srgbClr val="93268F"/>
                </a:solidFill>
                <a:latin typeface="Calibri"/>
                <a:ea typeface="Calibri"/>
                <a:cs typeface="Calibri"/>
                <a:sym typeface="Calibri"/>
              </a:rPr>
              <a:t>2. Using divergent and convergent thinking to enhance creativity </a:t>
            </a:r>
            <a:endParaRPr b="0" i="0" sz="4600" u="none" cap="none" strike="noStrike">
              <a:solidFill>
                <a:srgbClr val="93268F"/>
              </a:solidFill>
              <a:latin typeface="Arial"/>
              <a:ea typeface="Arial"/>
              <a:cs typeface="Arial"/>
              <a:sym typeface="Arial"/>
            </a:endParaRPr>
          </a:p>
        </p:txBody>
      </p:sp>
      <p:sp>
        <p:nvSpPr>
          <p:cNvPr id="104" name="Google Shape;104;g1bef6c5f351_0_26"/>
          <p:cNvSpPr txBox="1"/>
          <p:nvPr/>
        </p:nvSpPr>
        <p:spPr>
          <a:xfrm>
            <a:off x="1285000" y="2846975"/>
            <a:ext cx="15392400" cy="6526200"/>
          </a:xfrm>
          <a:prstGeom prst="rect">
            <a:avLst/>
          </a:prstGeom>
          <a:noFill/>
          <a:ln>
            <a:noFill/>
          </a:ln>
        </p:spPr>
        <p:txBody>
          <a:bodyPr anchorCtr="0" anchor="t" bIns="45700" lIns="91425" spcFirstLastPara="1" rIns="91425" wrap="square" tIns="45700">
            <a:spAutoFit/>
          </a:bodyPr>
          <a:lstStyle/>
          <a:p>
            <a:pPr indent="-374650" lvl="0" marL="457200" rtl="0" algn="l">
              <a:spcBef>
                <a:spcPts val="0"/>
              </a:spcBef>
              <a:spcAft>
                <a:spcPts val="0"/>
              </a:spcAft>
              <a:buClr>
                <a:srgbClr val="2C2F34"/>
              </a:buClr>
              <a:buSzPts val="2300"/>
              <a:buFont typeface="Roboto"/>
              <a:buChar char="●"/>
            </a:pPr>
            <a:r>
              <a:rPr b="1" lang="en-GB" sz="2300">
                <a:solidFill>
                  <a:srgbClr val="2C2F34"/>
                </a:solidFill>
                <a:highlight>
                  <a:srgbClr val="FFFFFF"/>
                </a:highlight>
                <a:latin typeface="Roboto"/>
                <a:ea typeface="Roboto"/>
                <a:cs typeface="Roboto"/>
                <a:sym typeface="Roboto"/>
              </a:rPr>
              <a:t>Definition :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2300">
                <a:solidFill>
                  <a:schemeClr val="dk1"/>
                </a:solidFill>
                <a:latin typeface="Calibri"/>
                <a:ea typeface="Calibri"/>
                <a:cs typeface="Calibri"/>
                <a:sym typeface="Calibri"/>
              </a:rPr>
              <a:t>Convergent thinking is a way of finding a well-defined solution to a problem, while divergent thinking will be a way of thinking more creatively to find various solutions.</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b="1" lang="en-GB" sz="2300">
                <a:solidFill>
                  <a:schemeClr val="dk1"/>
                </a:solidFill>
                <a:latin typeface="Calibri"/>
                <a:ea typeface="Calibri"/>
                <a:cs typeface="Calibri"/>
                <a:sym typeface="Calibri"/>
              </a:rPr>
              <a:t>Example : </a:t>
            </a:r>
            <a:endParaRPr b="1"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Convergent thinking: Your computer breaks down, you call a technician directly to fix it. </a:t>
            </a:r>
            <a:endParaRPr sz="2300">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Divergent thinking: Your computer breaks down, a divergent thinker will try to determine the cause and use different means to solve the problem. They might call a technician or choose one of the following options: watch a tutorial on YouTube, send an email to the service department, etc. This will help him to deduce the best solution.</a:t>
            </a:r>
            <a:endParaRPr sz="2200">
              <a:solidFill>
                <a:schemeClr val="dk1"/>
              </a:solidFill>
              <a:latin typeface="Calibri"/>
              <a:ea typeface="Calibri"/>
              <a:cs typeface="Calibri"/>
              <a:sym typeface="Calibri"/>
            </a:endParaRPr>
          </a:p>
          <a:p>
            <a:pPr indent="0" lvl="0" marL="457200" rtl="0" algn="l">
              <a:spcBef>
                <a:spcPts val="3000"/>
              </a:spcBef>
              <a:spcAft>
                <a:spcPts val="0"/>
              </a:spcAft>
              <a:buNone/>
            </a:pPr>
            <a:r>
              <a:t/>
            </a:r>
            <a:endParaRPr sz="2300">
              <a:solidFill>
                <a:schemeClr val="dk1"/>
              </a:solidFill>
              <a:latin typeface="Calibri"/>
              <a:ea typeface="Calibri"/>
              <a:cs typeface="Calibri"/>
              <a:sym typeface="Calibri"/>
            </a:endParaRPr>
          </a:p>
          <a:p>
            <a:pPr indent="0" lvl="0" marL="0" rtl="0" algn="l">
              <a:spcBef>
                <a:spcPts val="3000"/>
              </a:spcBef>
              <a:spcAft>
                <a:spcPts val="0"/>
              </a:spcAft>
              <a:buNone/>
            </a:pPr>
            <a:r>
              <a:t/>
            </a:r>
            <a:endParaRPr b="1"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89999" rtl="0" algn="l">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sz="2300">
              <a:solidFill>
                <a:schemeClr val="dk1"/>
              </a:solidFill>
              <a:latin typeface="Calibri"/>
              <a:ea typeface="Calibri"/>
              <a:cs typeface="Calibri"/>
              <a:sym typeface="Calibri"/>
            </a:endParaRPr>
          </a:p>
        </p:txBody>
      </p:sp>
      <p:sp>
        <p:nvSpPr>
          <p:cNvPr id="105" name="Google Shape;105;g1bef6c5f351_0_26"/>
          <p:cNvSpPr txBox="1"/>
          <p:nvPr/>
        </p:nvSpPr>
        <p:spPr>
          <a:xfrm>
            <a:off x="1129050" y="6187000"/>
            <a:ext cx="16029900" cy="29553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The benefits of divergent thinking : </a:t>
            </a:r>
            <a:r>
              <a:rPr lang="en-GB" sz="2200">
                <a:solidFill>
                  <a:schemeClr val="dk1"/>
                </a:solidFill>
                <a:latin typeface="Calibri"/>
                <a:ea typeface="Calibri"/>
                <a:cs typeface="Calibri"/>
                <a:sym typeface="Calibri"/>
              </a:rPr>
              <a:t>It can sometimes be difficult, as a business owner, to take the time to think divergently. Working too convergently, but also too quickly, can sometimes force you to stay in your comfort zone. </a:t>
            </a:r>
            <a:endParaRPr sz="2200">
              <a:solidFill>
                <a:schemeClr val="dk1"/>
              </a:solidFill>
              <a:latin typeface="Calibri"/>
              <a:ea typeface="Calibri"/>
              <a:cs typeface="Calibri"/>
              <a:sym typeface="Calibri"/>
            </a:endParaRPr>
          </a:p>
          <a:p>
            <a:pPr indent="0" lvl="0" marL="0" rtl="0" algn="l">
              <a:spcBef>
                <a:spcPts val="3000"/>
              </a:spcBef>
              <a:spcAft>
                <a:spcPts val="0"/>
              </a:spcAft>
              <a:buClr>
                <a:schemeClr val="dk1"/>
              </a:buClr>
              <a:buSzPts val="1100"/>
              <a:buFont typeface="Arial"/>
              <a:buNone/>
            </a:pPr>
            <a:r>
              <a:rPr lang="en-GB" sz="2200">
                <a:solidFill>
                  <a:schemeClr val="dk1"/>
                </a:solidFill>
                <a:latin typeface="Calibri"/>
                <a:ea typeface="Calibri"/>
                <a:cs typeface="Calibri"/>
                <a:sym typeface="Calibri"/>
              </a:rPr>
              <a:t>Divergent thinking, on the other hand, will allow you to, but not limit yourself to : </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Identify new opportunities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Generate ideas with multiple functions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GB" sz="2200">
                <a:solidFill>
                  <a:schemeClr val="dk1"/>
                </a:solidFill>
                <a:latin typeface="Calibri"/>
                <a:ea typeface="Calibri"/>
                <a:cs typeface="Calibri"/>
                <a:sym typeface="Calibri"/>
              </a:rPr>
              <a:t>Find creative ways to solve solutions </a:t>
            </a:r>
            <a:endParaRPr/>
          </a:p>
        </p:txBody>
      </p:sp>
      <p:pic>
        <p:nvPicPr>
          <p:cNvPr id="106" name="Google Shape;106;g1bef6c5f351_0_26"/>
          <p:cNvPicPr preferRelativeResize="0"/>
          <p:nvPr/>
        </p:nvPicPr>
        <p:blipFill>
          <a:blip r:embed="rId3">
            <a:alphaModFix/>
          </a:blip>
          <a:stretch>
            <a:fillRect/>
          </a:stretch>
        </p:blipFill>
        <p:spPr>
          <a:xfrm>
            <a:off x="12403600" y="6844076"/>
            <a:ext cx="4755350" cy="2298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2022-01-04T10:29:56Z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