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71" r:id="rId6"/>
    <p:sldId id="261" r:id="rId7"/>
    <p:sldId id="272" r:id="rId8"/>
    <p:sldId id="273" r:id="rId9"/>
    <p:sldId id="264" r:id="rId10"/>
    <p:sldId id="274" r:id="rId11"/>
    <p:sldId id="266" r:id="rId12"/>
    <p:sldId id="275" r:id="rId13"/>
    <p:sldId id="276" r:id="rId14"/>
    <p:sldId id="267" r:id="rId15"/>
    <p:sldId id="278" r:id="rId16"/>
    <p:sldId id="268" r:id="rId17"/>
    <p:sldId id="279" r:id="rId18"/>
    <p:sldId id="269" r:id="rId19"/>
    <p:sldId id="280" r:id="rId20"/>
    <p:sldId id="281" r:id="rId21"/>
    <p:sldId id="262" r:id="rId22"/>
    <p:sldId id="260" r:id="rId23"/>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268F"/>
    <a:srgbClr val="9900CC"/>
    <a:srgbClr val="CF9ECC"/>
    <a:srgbClr val="616161"/>
    <a:srgbClr val="660066"/>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59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F9174AB9-E5A9-489D-A7D3-9AD57A496DEB}" type="datetimeFigureOut">
              <a:rPr lang="es-ES" smtClean="0"/>
              <a:t>08/02/2023</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E7DEAD95-B074-477B-B995-9C9035F84D97}" type="slidenum">
              <a:rPr lang="es-ES" smtClean="0"/>
              <a:t>‹Nº›</a:t>
            </a:fld>
            <a:endParaRPr lang="es-ES"/>
          </a:p>
        </p:txBody>
      </p:sp>
    </p:spTree>
    <p:extLst>
      <p:ext uri="{BB962C8B-B14F-4D97-AF65-F5344CB8AC3E}">
        <p14:creationId xmlns:p14="http://schemas.microsoft.com/office/powerpoint/2010/main" val="115850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2</a:t>
            </a:fld>
            <a:endParaRPr lang="es-ES"/>
          </a:p>
        </p:txBody>
      </p:sp>
    </p:spTree>
    <p:extLst>
      <p:ext uri="{BB962C8B-B14F-4D97-AF65-F5344CB8AC3E}">
        <p14:creationId xmlns:p14="http://schemas.microsoft.com/office/powerpoint/2010/main" val="3778573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19</a:t>
            </a:fld>
            <a:endParaRPr lang="es-ES"/>
          </a:p>
        </p:txBody>
      </p:sp>
    </p:spTree>
    <p:extLst>
      <p:ext uri="{BB962C8B-B14F-4D97-AF65-F5344CB8AC3E}">
        <p14:creationId xmlns:p14="http://schemas.microsoft.com/office/powerpoint/2010/main" val="22356708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20</a:t>
            </a:fld>
            <a:endParaRPr lang="es-ES"/>
          </a:p>
        </p:txBody>
      </p:sp>
    </p:spTree>
    <p:extLst>
      <p:ext uri="{BB962C8B-B14F-4D97-AF65-F5344CB8AC3E}">
        <p14:creationId xmlns:p14="http://schemas.microsoft.com/office/powerpoint/2010/main" val="2802957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11</a:t>
            </a:fld>
            <a:endParaRPr lang="es-ES"/>
          </a:p>
        </p:txBody>
      </p:sp>
    </p:spTree>
    <p:extLst>
      <p:ext uri="{BB962C8B-B14F-4D97-AF65-F5344CB8AC3E}">
        <p14:creationId xmlns:p14="http://schemas.microsoft.com/office/powerpoint/2010/main" val="360959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12</a:t>
            </a:fld>
            <a:endParaRPr lang="es-ES"/>
          </a:p>
        </p:txBody>
      </p:sp>
    </p:spTree>
    <p:extLst>
      <p:ext uri="{BB962C8B-B14F-4D97-AF65-F5344CB8AC3E}">
        <p14:creationId xmlns:p14="http://schemas.microsoft.com/office/powerpoint/2010/main" val="3611746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13</a:t>
            </a:fld>
            <a:endParaRPr lang="es-ES"/>
          </a:p>
        </p:txBody>
      </p:sp>
    </p:spTree>
    <p:extLst>
      <p:ext uri="{BB962C8B-B14F-4D97-AF65-F5344CB8AC3E}">
        <p14:creationId xmlns:p14="http://schemas.microsoft.com/office/powerpoint/2010/main" val="221670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14</a:t>
            </a:fld>
            <a:endParaRPr lang="es-ES"/>
          </a:p>
        </p:txBody>
      </p:sp>
    </p:spTree>
    <p:extLst>
      <p:ext uri="{BB962C8B-B14F-4D97-AF65-F5344CB8AC3E}">
        <p14:creationId xmlns:p14="http://schemas.microsoft.com/office/powerpoint/2010/main" val="1607014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15</a:t>
            </a:fld>
            <a:endParaRPr lang="es-ES"/>
          </a:p>
        </p:txBody>
      </p:sp>
    </p:spTree>
    <p:extLst>
      <p:ext uri="{BB962C8B-B14F-4D97-AF65-F5344CB8AC3E}">
        <p14:creationId xmlns:p14="http://schemas.microsoft.com/office/powerpoint/2010/main" val="2883134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16</a:t>
            </a:fld>
            <a:endParaRPr lang="es-ES"/>
          </a:p>
        </p:txBody>
      </p:sp>
    </p:spTree>
    <p:extLst>
      <p:ext uri="{BB962C8B-B14F-4D97-AF65-F5344CB8AC3E}">
        <p14:creationId xmlns:p14="http://schemas.microsoft.com/office/powerpoint/2010/main" val="3800753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17</a:t>
            </a:fld>
            <a:endParaRPr lang="es-ES"/>
          </a:p>
        </p:txBody>
      </p:sp>
    </p:spTree>
    <p:extLst>
      <p:ext uri="{BB962C8B-B14F-4D97-AF65-F5344CB8AC3E}">
        <p14:creationId xmlns:p14="http://schemas.microsoft.com/office/powerpoint/2010/main" val="32280287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7DEAD95-B074-477B-B995-9C9035F84D97}" type="slidenum">
              <a:rPr lang="es-ES" smtClean="0"/>
              <a:t>18</a:t>
            </a:fld>
            <a:endParaRPr lang="es-ES"/>
          </a:p>
        </p:txBody>
      </p:sp>
    </p:spTree>
    <p:extLst>
      <p:ext uri="{BB962C8B-B14F-4D97-AF65-F5344CB8AC3E}">
        <p14:creationId xmlns:p14="http://schemas.microsoft.com/office/powerpoint/2010/main" val="3536308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0" y="1"/>
            <a:ext cx="9144635" cy="1812688"/>
          </a:xfrm>
          <a:custGeom>
            <a:avLst/>
            <a:gdLst/>
            <a:ahLst/>
            <a:cxnLst/>
            <a:rect l="l" t="t" r="r" b="b"/>
            <a:pathLst>
              <a:path w="9144635" h="3305175">
                <a:moveTo>
                  <a:pt x="0" y="3304911"/>
                </a:moveTo>
                <a:lnTo>
                  <a:pt x="0" y="0"/>
                </a:lnTo>
                <a:lnTo>
                  <a:pt x="7135660" y="0"/>
                </a:lnTo>
                <a:lnTo>
                  <a:pt x="9144210" y="595197"/>
                </a:lnTo>
                <a:lnTo>
                  <a:pt x="0" y="3304911"/>
                </a:lnTo>
                <a:close/>
              </a:path>
            </a:pathLst>
          </a:custGeom>
          <a:solidFill>
            <a:srgbClr val="93268F"/>
          </a:solidFill>
        </p:spPr>
        <p:txBody>
          <a:bodyPr wrap="square" lIns="0" tIns="0" rIns="0" bIns="0" rtlCol="0"/>
          <a:lstStyle/>
          <a:p>
            <a:endParaRPr/>
          </a:p>
        </p:txBody>
      </p:sp>
      <p:sp>
        <p:nvSpPr>
          <p:cNvPr id="17" name="bg object 17"/>
          <p:cNvSpPr/>
          <p:nvPr/>
        </p:nvSpPr>
        <p:spPr>
          <a:xfrm>
            <a:off x="9144210" y="1"/>
            <a:ext cx="9144000" cy="1812688"/>
          </a:xfrm>
          <a:custGeom>
            <a:avLst/>
            <a:gdLst/>
            <a:ahLst/>
            <a:cxnLst/>
            <a:rect l="l" t="t" r="r" b="b"/>
            <a:pathLst>
              <a:path w="9144000" h="3305175">
                <a:moveTo>
                  <a:pt x="9143788" y="3304786"/>
                </a:moveTo>
                <a:lnTo>
                  <a:pt x="0" y="595197"/>
                </a:lnTo>
                <a:lnTo>
                  <a:pt x="2008550" y="0"/>
                </a:lnTo>
                <a:lnTo>
                  <a:pt x="9143788" y="0"/>
                </a:lnTo>
                <a:lnTo>
                  <a:pt x="9143788" y="3304786"/>
                </a:lnTo>
                <a:close/>
              </a:path>
            </a:pathLst>
          </a:custGeom>
          <a:solidFill>
            <a:srgbClr val="CF9ECC"/>
          </a:solidFill>
        </p:spPr>
        <p:txBody>
          <a:bodyPr wrap="square" lIns="0" tIns="0" rIns="0" bIns="0" rtlCol="0"/>
          <a:lstStyle/>
          <a:p>
            <a:endParaRPr/>
          </a:p>
        </p:txBody>
      </p:sp>
      <p:sp>
        <p:nvSpPr>
          <p:cNvPr id="18" name="bg object 18"/>
          <p:cNvSpPr/>
          <p:nvPr/>
        </p:nvSpPr>
        <p:spPr>
          <a:xfrm>
            <a:off x="7135659" y="0"/>
            <a:ext cx="4017645" cy="326667"/>
          </a:xfrm>
          <a:custGeom>
            <a:avLst/>
            <a:gdLst/>
            <a:ahLst/>
            <a:cxnLst/>
            <a:rect l="l" t="t" r="r" b="b"/>
            <a:pathLst>
              <a:path w="4017645" h="595630">
                <a:moveTo>
                  <a:pt x="2008550" y="595197"/>
                </a:moveTo>
                <a:lnTo>
                  <a:pt x="0" y="0"/>
                </a:lnTo>
                <a:lnTo>
                  <a:pt x="4017101" y="0"/>
                </a:lnTo>
                <a:lnTo>
                  <a:pt x="2008550" y="595197"/>
                </a:lnTo>
                <a:close/>
              </a:path>
            </a:pathLst>
          </a:custGeom>
          <a:solidFill>
            <a:srgbClr val="640D61"/>
          </a:solidFill>
        </p:spPr>
        <p:txBody>
          <a:bodyPr wrap="square" lIns="0" tIns="0" rIns="0" bIns="0" rtlCol="0"/>
          <a:lstStyle/>
          <a:p>
            <a:endParaRPr/>
          </a:p>
        </p:txBody>
      </p:sp>
      <p:sp>
        <p:nvSpPr>
          <p:cNvPr id="19" name="bg object 19"/>
          <p:cNvSpPr/>
          <p:nvPr/>
        </p:nvSpPr>
        <p:spPr>
          <a:xfrm>
            <a:off x="1028700" y="1028712"/>
            <a:ext cx="16230600" cy="8229600"/>
          </a:xfrm>
          <a:custGeom>
            <a:avLst/>
            <a:gdLst/>
            <a:ahLst/>
            <a:cxnLst/>
            <a:rect l="l" t="t" r="r" b="b"/>
            <a:pathLst>
              <a:path w="16230600" h="8229600">
                <a:moveTo>
                  <a:pt x="16230588" y="83553"/>
                </a:moveTo>
                <a:lnTo>
                  <a:pt x="16146564" y="83553"/>
                </a:lnTo>
                <a:lnTo>
                  <a:pt x="16146564" y="0"/>
                </a:lnTo>
                <a:lnTo>
                  <a:pt x="16137128" y="0"/>
                </a:lnTo>
                <a:lnTo>
                  <a:pt x="16137128" y="83553"/>
                </a:lnTo>
                <a:lnTo>
                  <a:pt x="16137128" y="92989"/>
                </a:lnTo>
                <a:lnTo>
                  <a:pt x="16137128" y="8136128"/>
                </a:lnTo>
                <a:lnTo>
                  <a:pt x="93459" y="8136128"/>
                </a:lnTo>
                <a:lnTo>
                  <a:pt x="93459" y="92989"/>
                </a:lnTo>
                <a:lnTo>
                  <a:pt x="16137128" y="92989"/>
                </a:lnTo>
                <a:lnTo>
                  <a:pt x="16137128" y="83553"/>
                </a:lnTo>
                <a:lnTo>
                  <a:pt x="93459" y="83553"/>
                </a:lnTo>
                <a:lnTo>
                  <a:pt x="93459" y="0"/>
                </a:lnTo>
                <a:lnTo>
                  <a:pt x="84023" y="0"/>
                </a:lnTo>
                <a:lnTo>
                  <a:pt x="84023" y="83553"/>
                </a:lnTo>
                <a:lnTo>
                  <a:pt x="0" y="83553"/>
                </a:lnTo>
                <a:lnTo>
                  <a:pt x="0" y="92989"/>
                </a:lnTo>
                <a:lnTo>
                  <a:pt x="84023" y="92989"/>
                </a:lnTo>
                <a:lnTo>
                  <a:pt x="84023" y="8136128"/>
                </a:lnTo>
                <a:lnTo>
                  <a:pt x="0" y="8136128"/>
                </a:lnTo>
                <a:lnTo>
                  <a:pt x="0" y="8145564"/>
                </a:lnTo>
                <a:lnTo>
                  <a:pt x="84023" y="8145564"/>
                </a:lnTo>
                <a:lnTo>
                  <a:pt x="84023" y="8229600"/>
                </a:lnTo>
                <a:lnTo>
                  <a:pt x="93459" y="8229600"/>
                </a:lnTo>
                <a:lnTo>
                  <a:pt x="93459" y="8145564"/>
                </a:lnTo>
                <a:lnTo>
                  <a:pt x="16137128" y="8145564"/>
                </a:lnTo>
                <a:lnTo>
                  <a:pt x="16137128" y="8229600"/>
                </a:lnTo>
                <a:lnTo>
                  <a:pt x="16146564" y="8229600"/>
                </a:lnTo>
                <a:lnTo>
                  <a:pt x="16146564" y="8145564"/>
                </a:lnTo>
                <a:lnTo>
                  <a:pt x="16230588" y="8145564"/>
                </a:lnTo>
                <a:lnTo>
                  <a:pt x="16230588" y="8136128"/>
                </a:lnTo>
                <a:lnTo>
                  <a:pt x="16146564" y="8136128"/>
                </a:lnTo>
                <a:lnTo>
                  <a:pt x="16146564" y="92989"/>
                </a:lnTo>
                <a:lnTo>
                  <a:pt x="16230588" y="92989"/>
                </a:lnTo>
                <a:lnTo>
                  <a:pt x="16230588" y="83553"/>
                </a:lnTo>
                <a:close/>
              </a:path>
            </a:pathLst>
          </a:custGeom>
          <a:solidFill>
            <a:srgbClr val="CF9ECC"/>
          </a:solidFill>
        </p:spPr>
        <p:txBody>
          <a:bodyPr wrap="square" lIns="0" tIns="0" rIns="0" bIns="0" rtlCol="0"/>
          <a:lstStyle/>
          <a:p>
            <a:endParaRPr/>
          </a:p>
        </p:txBody>
      </p:sp>
      <p:pic>
        <p:nvPicPr>
          <p:cNvPr id="14" name="object 3">
            <a:extLst>
              <a:ext uri="{FF2B5EF4-FFF2-40B4-BE49-F238E27FC236}">
                <a16:creationId xmlns:a16="http://schemas.microsoft.com/office/drawing/2014/main" id="{98A62DA6-F2F2-4E53-9D8E-CA81D9C9F4A5}"/>
              </a:ext>
            </a:extLst>
          </p:cNvPr>
          <p:cNvPicPr/>
          <p:nvPr userDrawn="1"/>
        </p:nvPicPr>
        <p:blipFill>
          <a:blip r:embed="rId4" cstate="print"/>
          <a:stretch>
            <a:fillRect/>
          </a:stretch>
        </p:blipFill>
        <p:spPr>
          <a:xfrm>
            <a:off x="1028700" y="9258300"/>
            <a:ext cx="3198719" cy="702057"/>
          </a:xfrm>
          <a:prstGeom prst="rect">
            <a:avLst/>
          </a:prstGeom>
        </p:spPr>
      </p:pic>
      <p:sp>
        <p:nvSpPr>
          <p:cNvPr id="20" name="CuadroTexto 19">
            <a:extLst>
              <a:ext uri="{FF2B5EF4-FFF2-40B4-BE49-F238E27FC236}">
                <a16:creationId xmlns:a16="http://schemas.microsoft.com/office/drawing/2014/main" id="{F566177E-5613-44D6-B20B-82BBE06F7CDC}"/>
              </a:ext>
            </a:extLst>
          </p:cNvPr>
          <p:cNvSpPr txBox="1"/>
          <p:nvPr userDrawn="1"/>
        </p:nvSpPr>
        <p:spPr>
          <a:xfrm>
            <a:off x="4648200" y="9412402"/>
            <a:ext cx="12611100" cy="477054"/>
          </a:xfrm>
          <a:prstGeom prst="rect">
            <a:avLst/>
          </a:prstGeom>
          <a:noFill/>
        </p:spPr>
        <p:txBody>
          <a:bodyPr wrap="square">
            <a:spAutoFit/>
          </a:bodyPr>
          <a:lstStyle/>
          <a:p>
            <a:pPr marL="12700" algn="just">
              <a:lnSpc>
                <a:spcPts val="1495"/>
              </a:lnSpc>
            </a:pPr>
            <a:r>
              <a:rPr lang="en-US" sz="1400" spc="-75" dirty="0">
                <a:latin typeface="Arial" panose="020B0604020202020204" pitchFamily="34" charset="0"/>
                <a:cs typeface="Arial" panose="020B0604020202020204" pitchFamily="34" charset="0"/>
              </a:rPr>
              <a:t>"The</a:t>
            </a:r>
            <a:r>
              <a:rPr lang="en-US" sz="1400" spc="120" dirty="0">
                <a:latin typeface="Arial" panose="020B0604020202020204" pitchFamily="34" charset="0"/>
                <a:cs typeface="Arial" panose="020B0604020202020204" pitchFamily="34" charset="0"/>
              </a:rPr>
              <a:t> </a:t>
            </a:r>
            <a:r>
              <a:rPr lang="en-US" sz="1400" spc="-35" dirty="0">
                <a:latin typeface="Arial" panose="020B0604020202020204" pitchFamily="34" charset="0"/>
                <a:cs typeface="Arial" panose="020B0604020202020204" pitchFamily="34" charset="0"/>
              </a:rPr>
              <a:t>European</a:t>
            </a:r>
            <a:r>
              <a:rPr lang="en-US" sz="1400" spc="120" dirty="0">
                <a:latin typeface="Arial" panose="020B0604020202020204" pitchFamily="34" charset="0"/>
                <a:cs typeface="Arial" panose="020B0604020202020204" pitchFamily="34" charset="0"/>
              </a:rPr>
              <a:t> </a:t>
            </a:r>
            <a:r>
              <a:rPr lang="en-US" sz="1400" spc="-50" dirty="0">
                <a:latin typeface="Arial" panose="020B0604020202020204" pitchFamily="34" charset="0"/>
                <a:cs typeface="Arial" panose="020B0604020202020204" pitchFamily="34" charset="0"/>
              </a:rPr>
              <a:t>Commission</a:t>
            </a:r>
            <a:r>
              <a:rPr lang="en-US" sz="1400" spc="120" dirty="0">
                <a:latin typeface="Arial" panose="020B0604020202020204" pitchFamily="34" charset="0"/>
                <a:cs typeface="Arial" panose="020B0604020202020204" pitchFamily="34" charset="0"/>
              </a:rPr>
              <a:t> </a:t>
            </a:r>
            <a:r>
              <a:rPr lang="en-US" sz="1400" spc="-15" dirty="0">
                <a:latin typeface="Arial" panose="020B0604020202020204" pitchFamily="34" charset="0"/>
                <a:cs typeface="Arial" panose="020B0604020202020204" pitchFamily="34" charset="0"/>
              </a:rPr>
              <a:t>support</a:t>
            </a:r>
            <a:r>
              <a:rPr lang="en-US" sz="1400" spc="125" dirty="0">
                <a:latin typeface="Arial" panose="020B0604020202020204" pitchFamily="34" charset="0"/>
                <a:cs typeface="Arial" panose="020B0604020202020204" pitchFamily="34" charset="0"/>
              </a:rPr>
              <a:t> </a:t>
            </a:r>
            <a:r>
              <a:rPr lang="en-US" sz="1400" spc="20" dirty="0">
                <a:latin typeface="Arial" panose="020B0604020202020204" pitchFamily="34" charset="0"/>
                <a:cs typeface="Arial" panose="020B0604020202020204" pitchFamily="34" charset="0"/>
              </a:rPr>
              <a:t>for</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production</a:t>
            </a:r>
            <a:r>
              <a:rPr lang="en-US" sz="1400" spc="125"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of</a:t>
            </a:r>
            <a:r>
              <a:rPr lang="en-US" sz="1400" spc="120" dirty="0">
                <a:latin typeface="Arial" panose="020B0604020202020204" pitchFamily="34" charset="0"/>
                <a:cs typeface="Arial" panose="020B0604020202020204" pitchFamily="34" charset="0"/>
              </a:rPr>
              <a:t> </a:t>
            </a:r>
            <a:r>
              <a:rPr lang="en-US" sz="1400" spc="-30" dirty="0">
                <a:latin typeface="Arial" panose="020B0604020202020204" pitchFamily="34" charset="0"/>
                <a:cs typeface="Arial" panose="020B0604020202020204" pitchFamily="34" charset="0"/>
              </a:rPr>
              <a:t>this</a:t>
            </a:r>
            <a:r>
              <a:rPr lang="en-US" sz="1400" spc="1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120" dirty="0">
                <a:latin typeface="Arial" panose="020B0604020202020204" pitchFamily="34" charset="0"/>
                <a:cs typeface="Arial" panose="020B0604020202020204" pitchFamily="34" charset="0"/>
              </a:rPr>
              <a:t> </a:t>
            </a:r>
            <a:r>
              <a:rPr lang="en-US" sz="1400" spc="-30" dirty="0">
                <a:latin typeface="Arial" panose="020B0604020202020204" pitchFamily="34" charset="0"/>
                <a:cs typeface="Arial" panose="020B0604020202020204" pitchFamily="34" charset="0"/>
              </a:rPr>
              <a:t>does</a:t>
            </a:r>
            <a:r>
              <a:rPr lang="en-US" sz="1400" spc="1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constitute</a:t>
            </a:r>
            <a:r>
              <a:rPr lang="en-US" sz="1400" spc="120" dirty="0">
                <a:latin typeface="Arial" panose="020B0604020202020204" pitchFamily="34" charset="0"/>
                <a:cs typeface="Arial" panose="020B0604020202020204" pitchFamily="34" charset="0"/>
              </a:rPr>
              <a:t> </a:t>
            </a:r>
            <a:r>
              <a:rPr lang="en-US" sz="1400" spc="-30" dirty="0">
                <a:latin typeface="Arial" panose="020B0604020202020204" pitchFamily="34" charset="0"/>
                <a:cs typeface="Arial" panose="020B0604020202020204" pitchFamily="34" charset="0"/>
              </a:rPr>
              <a:t>endorsement</a:t>
            </a:r>
            <a:r>
              <a:rPr lang="en-US" sz="1400" spc="125"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of</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120"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contents</a:t>
            </a:r>
            <a:r>
              <a:rPr lang="en-US" sz="1400" spc="125" dirty="0">
                <a:latin typeface="Arial" panose="020B0604020202020204" pitchFamily="34" charset="0"/>
                <a:cs typeface="Arial" panose="020B0604020202020204" pitchFamily="34" charset="0"/>
              </a:rPr>
              <a:t> </a:t>
            </a:r>
            <a:r>
              <a:rPr lang="en-US" sz="1400" spc="-15" dirty="0">
                <a:latin typeface="Arial" panose="020B0604020202020204" pitchFamily="34" charset="0"/>
                <a:cs typeface="Arial" panose="020B0604020202020204" pitchFamily="34" charset="0"/>
              </a:rPr>
              <a:t>which</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reflects</a:t>
            </a:r>
            <a:r>
              <a:rPr lang="en-US" sz="1400" spc="1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120" dirty="0">
                <a:latin typeface="Arial" panose="020B0604020202020204" pitchFamily="34" charset="0"/>
                <a:cs typeface="Arial" panose="020B0604020202020204" pitchFamily="34" charset="0"/>
              </a:rPr>
              <a:t> </a:t>
            </a:r>
            <a:r>
              <a:rPr lang="en-US" sz="1400" spc="-50" dirty="0">
                <a:latin typeface="Arial" panose="020B0604020202020204" pitchFamily="34" charset="0"/>
                <a:cs typeface="Arial" panose="020B0604020202020204" pitchFamily="34" charset="0"/>
              </a:rPr>
              <a:t>views</a:t>
            </a:r>
            <a:r>
              <a:rPr lang="en-US" sz="1400" spc="125"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only</a:t>
            </a:r>
            <a:r>
              <a:rPr lang="en-US" sz="1400" spc="120"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of t</a:t>
            </a:r>
            <a:r>
              <a:rPr lang="en-US" sz="1400" dirty="0">
                <a:latin typeface="Arial" panose="020B0604020202020204" pitchFamily="34" charset="0"/>
                <a:cs typeface="Arial" panose="020B0604020202020204" pitchFamily="34" charset="0"/>
              </a:rPr>
              <a:t>he</a:t>
            </a:r>
            <a:r>
              <a:rPr lang="en-US" sz="1400" spc="15" dirty="0">
                <a:latin typeface="Arial" panose="020B0604020202020204" pitchFamily="34" charset="0"/>
                <a:cs typeface="Arial" panose="020B0604020202020204" pitchFamily="34" charset="0"/>
              </a:rPr>
              <a:t> </a:t>
            </a:r>
            <a:r>
              <a:rPr lang="en-US" sz="1400" spc="-35" dirty="0">
                <a:latin typeface="Arial" panose="020B0604020202020204" pitchFamily="34" charset="0"/>
                <a:cs typeface="Arial" panose="020B0604020202020204" pitchFamily="34" charset="0"/>
              </a:rPr>
              <a:t>authors,</a:t>
            </a:r>
            <a:r>
              <a:rPr lang="en-US" sz="1400" spc="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and</a:t>
            </a:r>
            <a:r>
              <a:rPr lang="en-US" sz="1400" spc="15"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0" dirty="0">
                <a:latin typeface="Arial" panose="020B0604020202020204" pitchFamily="34" charset="0"/>
                <a:cs typeface="Arial" panose="020B0604020202020204" pitchFamily="34" charset="0"/>
              </a:rPr>
              <a:t>Commission</a:t>
            </a:r>
            <a:r>
              <a:rPr lang="en-US" sz="1400" spc="15"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cannot</a:t>
            </a:r>
            <a:r>
              <a:rPr lang="en-US" sz="1400" spc="20"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a:t>
            </a:r>
            <a:r>
              <a:rPr lang="en-US" sz="1400" spc="15" dirty="0">
                <a:latin typeface="Arial" panose="020B0604020202020204" pitchFamily="34" charset="0"/>
                <a:cs typeface="Arial" panose="020B0604020202020204" pitchFamily="34" charset="0"/>
              </a:rPr>
              <a:t> </a:t>
            </a:r>
            <a:r>
              <a:rPr lang="en-US" sz="1400" spc="-15" dirty="0">
                <a:latin typeface="Arial" panose="020B0604020202020204" pitchFamily="34" charset="0"/>
                <a:cs typeface="Arial" panose="020B0604020202020204" pitchFamily="34" charset="0"/>
              </a:rPr>
              <a:t>held</a:t>
            </a:r>
            <a:r>
              <a:rPr lang="en-US" sz="1400" spc="20" dirty="0">
                <a:latin typeface="Arial" panose="020B0604020202020204" pitchFamily="34" charset="0"/>
                <a:cs typeface="Arial" panose="020B0604020202020204" pitchFamily="34" charset="0"/>
              </a:rPr>
              <a:t> </a:t>
            </a:r>
            <a:r>
              <a:rPr lang="en-US" sz="1400" spc="-30" dirty="0">
                <a:latin typeface="Arial" panose="020B0604020202020204" pitchFamily="34" charset="0"/>
                <a:cs typeface="Arial" panose="020B0604020202020204" pitchFamily="34" charset="0"/>
              </a:rPr>
              <a:t>responsible</a:t>
            </a:r>
            <a:r>
              <a:rPr lang="en-US" sz="1400" spc="15" dirty="0">
                <a:latin typeface="Arial" panose="020B0604020202020204" pitchFamily="34" charset="0"/>
                <a:cs typeface="Arial" panose="020B0604020202020204" pitchFamily="34" charset="0"/>
              </a:rPr>
              <a:t> </a:t>
            </a:r>
            <a:r>
              <a:rPr lang="en-US" sz="1400" spc="20" dirty="0">
                <a:latin typeface="Arial" panose="020B0604020202020204" pitchFamily="34" charset="0"/>
                <a:cs typeface="Arial" panose="020B0604020202020204" pitchFamily="34" charset="0"/>
              </a:rPr>
              <a:t>for </a:t>
            </a:r>
            <a:r>
              <a:rPr lang="en-US" sz="1400" spc="-45" dirty="0">
                <a:latin typeface="Arial" panose="020B0604020202020204" pitchFamily="34" charset="0"/>
                <a:cs typeface="Arial" panose="020B0604020202020204" pitchFamily="34" charset="0"/>
              </a:rPr>
              <a:t>any</a:t>
            </a:r>
            <a:r>
              <a:rPr lang="en-US" sz="1400" spc="20" dirty="0">
                <a:latin typeface="Arial" panose="020B0604020202020204" pitchFamily="34" charset="0"/>
                <a:cs typeface="Arial" panose="020B0604020202020204" pitchFamily="34" charset="0"/>
              </a:rPr>
              <a:t> </a:t>
            </a:r>
            <a:r>
              <a:rPr lang="en-US" sz="1400" spc="-70" dirty="0">
                <a:latin typeface="Arial" panose="020B0604020202020204" pitchFamily="34" charset="0"/>
                <a:cs typeface="Arial" panose="020B0604020202020204" pitchFamily="34" charset="0"/>
              </a:rPr>
              <a:t>use</a:t>
            </a:r>
            <a:r>
              <a:rPr lang="en-US" sz="1400" spc="15" dirty="0">
                <a:latin typeface="Arial" panose="020B0604020202020204" pitchFamily="34" charset="0"/>
                <a:cs typeface="Arial" panose="020B0604020202020204" pitchFamily="34" charset="0"/>
              </a:rPr>
              <a:t> </a:t>
            </a:r>
            <a:r>
              <a:rPr lang="en-US" sz="1400" spc="-15" dirty="0">
                <a:latin typeface="Arial" panose="020B0604020202020204" pitchFamily="34" charset="0"/>
                <a:cs typeface="Arial" panose="020B0604020202020204" pitchFamily="34" charset="0"/>
              </a:rPr>
              <a:t>which</a:t>
            </a:r>
            <a:r>
              <a:rPr lang="en-US" sz="1400" spc="20" dirty="0">
                <a:latin typeface="Arial" panose="020B0604020202020204" pitchFamily="34" charset="0"/>
                <a:cs typeface="Arial" panose="020B0604020202020204" pitchFamily="34" charset="0"/>
              </a:rPr>
              <a:t> </a:t>
            </a:r>
            <a:r>
              <a:rPr lang="en-US" sz="1400" spc="-55" dirty="0">
                <a:latin typeface="Arial" panose="020B0604020202020204" pitchFamily="34" charset="0"/>
                <a:cs typeface="Arial" panose="020B0604020202020204" pitchFamily="34" charset="0"/>
              </a:rPr>
              <a:t>may</a:t>
            </a:r>
            <a:r>
              <a:rPr lang="en-US" sz="1400" spc="1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a:t>
            </a:r>
            <a:r>
              <a:rPr lang="en-US" sz="1400" spc="20"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made</a:t>
            </a:r>
            <a:r>
              <a:rPr lang="en-US" sz="1400" spc="15" dirty="0">
                <a:latin typeface="Arial" panose="020B0604020202020204" pitchFamily="34" charset="0"/>
                <a:cs typeface="Arial" panose="020B0604020202020204" pitchFamily="34" charset="0"/>
              </a:rPr>
              <a:t> </a:t>
            </a:r>
            <a:r>
              <a:rPr lang="en-US" sz="1400" spc="4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a:t>
            </a:r>
            <a:r>
              <a:rPr lang="en-US" sz="1400" spc="1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20"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therein."</a:t>
            </a:r>
          </a:p>
        </p:txBody>
      </p:sp>
      <p:sp>
        <p:nvSpPr>
          <p:cNvPr id="9" name="bg object 17">
            <a:extLst>
              <a:ext uri="{FF2B5EF4-FFF2-40B4-BE49-F238E27FC236}">
                <a16:creationId xmlns:a16="http://schemas.microsoft.com/office/drawing/2014/main" id="{FC197942-6AC6-4F03-95FA-9ABAA5C58449}"/>
              </a:ext>
            </a:extLst>
          </p:cNvPr>
          <p:cNvSpPr/>
          <p:nvPr userDrawn="1"/>
        </p:nvSpPr>
        <p:spPr>
          <a:xfrm>
            <a:off x="9137374" y="1"/>
            <a:ext cx="9144000" cy="1812688"/>
          </a:xfrm>
          <a:custGeom>
            <a:avLst/>
            <a:gdLst/>
            <a:ahLst/>
            <a:cxnLst/>
            <a:rect l="l" t="t" r="r" b="b"/>
            <a:pathLst>
              <a:path w="9144000" h="3305175">
                <a:moveTo>
                  <a:pt x="9143788" y="3304786"/>
                </a:moveTo>
                <a:lnTo>
                  <a:pt x="0" y="595197"/>
                </a:lnTo>
                <a:lnTo>
                  <a:pt x="2008550" y="0"/>
                </a:lnTo>
                <a:lnTo>
                  <a:pt x="9143788" y="0"/>
                </a:lnTo>
                <a:lnTo>
                  <a:pt x="9143788" y="3304786"/>
                </a:lnTo>
                <a:close/>
              </a:path>
            </a:pathLst>
          </a:custGeom>
          <a:solidFill>
            <a:srgbClr val="CF9ECC"/>
          </a:solidFill>
        </p:spPr>
        <p:txBody>
          <a:bodyPr wrap="square" lIns="0" tIns="0" rIns="0" bIns="0" rtlCol="0"/>
          <a:lstStyle/>
          <a:p>
            <a:endParaRPr/>
          </a:p>
        </p:txBody>
      </p:sp>
      <p:sp>
        <p:nvSpPr>
          <p:cNvPr id="10" name="bg object 18">
            <a:extLst>
              <a:ext uri="{FF2B5EF4-FFF2-40B4-BE49-F238E27FC236}">
                <a16:creationId xmlns:a16="http://schemas.microsoft.com/office/drawing/2014/main" id="{42A7D881-9AEE-47C6-B303-504511CB82EF}"/>
              </a:ext>
            </a:extLst>
          </p:cNvPr>
          <p:cNvSpPr/>
          <p:nvPr userDrawn="1"/>
        </p:nvSpPr>
        <p:spPr>
          <a:xfrm>
            <a:off x="7128823" y="0"/>
            <a:ext cx="4017645" cy="326667"/>
          </a:xfrm>
          <a:custGeom>
            <a:avLst/>
            <a:gdLst/>
            <a:ahLst/>
            <a:cxnLst/>
            <a:rect l="l" t="t" r="r" b="b"/>
            <a:pathLst>
              <a:path w="4017645" h="595630">
                <a:moveTo>
                  <a:pt x="2008550" y="595197"/>
                </a:moveTo>
                <a:lnTo>
                  <a:pt x="0" y="0"/>
                </a:lnTo>
                <a:lnTo>
                  <a:pt x="4017101" y="0"/>
                </a:lnTo>
                <a:lnTo>
                  <a:pt x="2008550" y="595197"/>
                </a:lnTo>
                <a:close/>
              </a:path>
            </a:pathLst>
          </a:custGeom>
          <a:solidFill>
            <a:srgbClr val="640D61"/>
          </a:solidFill>
        </p:spPr>
        <p:txBody>
          <a:bodyPr wrap="square" lIns="0" tIns="0" rIns="0" bIns="0" rtlCol="0"/>
          <a:lstStyle/>
          <a:p>
            <a:endParaRPr/>
          </a:p>
        </p:txBody>
      </p:sp>
      <p:pic>
        <p:nvPicPr>
          <p:cNvPr id="15" name="object 2">
            <a:extLst>
              <a:ext uri="{FF2B5EF4-FFF2-40B4-BE49-F238E27FC236}">
                <a16:creationId xmlns:a16="http://schemas.microsoft.com/office/drawing/2014/main" id="{F5D5174B-1C49-46EE-8C4A-B609DADA1439}"/>
              </a:ext>
            </a:extLst>
          </p:cNvPr>
          <p:cNvPicPr/>
          <p:nvPr userDrawn="1"/>
        </p:nvPicPr>
        <p:blipFill>
          <a:blip r:embed="rId5" cstate="print"/>
          <a:stretch>
            <a:fillRect/>
          </a:stretch>
        </p:blipFill>
        <p:spPr>
          <a:xfrm>
            <a:off x="14325600" y="1465438"/>
            <a:ext cx="2749826" cy="69450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JXXHqM6RzZQ"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B4MXA_yj8oI&amp;ab_channel=CreateaProWebsite"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8isUiu4Bwx4&amp;ab_channel=WebsiteSoSimple" TargetMode="External"/><Relationship Id="rId2" Type="http://schemas.openxmlformats.org/officeDocument/2006/relationships/hyperlink" Target="https://www.youtube.com/watch?v=YxpjW-Mq96Q&amp;ab_channel=Tooltester" TargetMode="Externa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nbtb8Ax4Mpc&amp;t=17s&amp;ab_channel=TheSocialGuide" TargetMode="Externa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276850" y="3569329"/>
            <a:ext cx="7734299" cy="1943099"/>
          </a:xfrm>
          <a:prstGeom prst="rect">
            <a:avLst/>
          </a:prstGeom>
        </p:spPr>
      </p:pic>
      <p:pic>
        <p:nvPicPr>
          <p:cNvPr id="3" name="object 3"/>
          <p:cNvPicPr/>
          <p:nvPr/>
        </p:nvPicPr>
        <p:blipFill>
          <a:blip r:embed="rId3" cstate="print"/>
          <a:stretch>
            <a:fillRect/>
          </a:stretch>
        </p:blipFill>
        <p:spPr>
          <a:xfrm>
            <a:off x="1028700" y="9258300"/>
            <a:ext cx="3198719" cy="702057"/>
          </a:xfrm>
          <a:prstGeom prst="rect">
            <a:avLst/>
          </a:prstGeom>
        </p:spPr>
      </p:pic>
      <p:sp>
        <p:nvSpPr>
          <p:cNvPr id="7" name="object 5">
            <a:extLst>
              <a:ext uri="{FF2B5EF4-FFF2-40B4-BE49-F238E27FC236}">
                <a16:creationId xmlns:a16="http://schemas.microsoft.com/office/drawing/2014/main" id="{329F43CC-983C-4AE4-9AF5-526D0587C786}"/>
              </a:ext>
            </a:extLst>
          </p:cNvPr>
          <p:cNvSpPr txBox="1"/>
          <p:nvPr/>
        </p:nvSpPr>
        <p:spPr>
          <a:xfrm>
            <a:off x="8344699" y="6045518"/>
            <a:ext cx="1603071" cy="319959"/>
          </a:xfrm>
          <a:prstGeom prst="rect">
            <a:avLst/>
          </a:prstGeom>
        </p:spPr>
        <p:txBody>
          <a:bodyPr vert="horz" wrap="square" lIns="0" tIns="12065" rIns="0" bIns="0" rtlCol="0">
            <a:spAutoFit/>
          </a:bodyPr>
          <a:lstStyle/>
          <a:p>
            <a:pPr marL="12700">
              <a:lnSpc>
                <a:spcPct val="100000"/>
              </a:lnSpc>
              <a:spcBef>
                <a:spcPts val="95"/>
              </a:spcBef>
            </a:pPr>
            <a:r>
              <a:rPr sz="2000" spc="40" dirty="0">
                <a:latin typeface="Microsoft Sans Serif"/>
                <a:cs typeface="Microsoft Sans Serif"/>
              </a:rPr>
              <a:t>d</a:t>
            </a:r>
            <a:r>
              <a:rPr sz="2000" spc="-40" dirty="0">
                <a:latin typeface="Microsoft Sans Serif"/>
                <a:cs typeface="Microsoft Sans Serif"/>
              </a:rPr>
              <a:t>e</a:t>
            </a:r>
            <a:r>
              <a:rPr sz="2000" dirty="0">
                <a:latin typeface="Microsoft Sans Serif"/>
                <a:cs typeface="Microsoft Sans Serif"/>
              </a:rPr>
              <a:t>w</a:t>
            </a:r>
            <a:r>
              <a:rPr sz="2000" spc="40" dirty="0">
                <a:latin typeface="Microsoft Sans Serif"/>
                <a:cs typeface="Microsoft Sans Serif"/>
              </a:rPr>
              <a:t>p</a:t>
            </a:r>
            <a:r>
              <a:rPr sz="2000" spc="-75" dirty="0">
                <a:latin typeface="Microsoft Sans Serif"/>
                <a:cs typeface="Microsoft Sans Serif"/>
              </a:rPr>
              <a:t>r</a:t>
            </a:r>
            <a:r>
              <a:rPr sz="2000" spc="-25" dirty="0">
                <a:latin typeface="Microsoft Sans Serif"/>
                <a:cs typeface="Microsoft Sans Serif"/>
              </a:rPr>
              <a:t>o</a:t>
            </a:r>
            <a:r>
              <a:rPr sz="2000" spc="20" dirty="0">
                <a:latin typeface="Microsoft Sans Serif"/>
                <a:cs typeface="Microsoft Sans Serif"/>
              </a:rPr>
              <a:t>j</a:t>
            </a:r>
            <a:r>
              <a:rPr sz="2000" spc="-40" dirty="0">
                <a:latin typeface="Microsoft Sans Serif"/>
                <a:cs typeface="Microsoft Sans Serif"/>
              </a:rPr>
              <a:t>e</a:t>
            </a:r>
            <a:r>
              <a:rPr sz="2000" spc="65" dirty="0">
                <a:latin typeface="Microsoft Sans Serif"/>
                <a:cs typeface="Microsoft Sans Serif"/>
              </a:rPr>
              <a:t>c</a:t>
            </a:r>
            <a:r>
              <a:rPr sz="2000" spc="165" dirty="0">
                <a:latin typeface="Microsoft Sans Serif"/>
                <a:cs typeface="Microsoft Sans Serif"/>
              </a:rPr>
              <a:t>t</a:t>
            </a:r>
            <a:r>
              <a:rPr sz="2000" spc="-40" dirty="0">
                <a:latin typeface="Microsoft Sans Serif"/>
                <a:cs typeface="Microsoft Sans Serif"/>
              </a:rPr>
              <a:t>.e</a:t>
            </a:r>
            <a:r>
              <a:rPr sz="2000" spc="-155" dirty="0">
                <a:latin typeface="Microsoft Sans Serif"/>
                <a:cs typeface="Microsoft Sans Serif"/>
              </a:rPr>
              <a:t>u</a:t>
            </a:r>
            <a:endParaRPr sz="2000" dirty="0">
              <a:latin typeface="Microsoft Sans Serif"/>
              <a:cs typeface="Microsoft Sans Serif"/>
            </a:endParaRPr>
          </a:p>
        </p:txBody>
      </p:sp>
      <p:sp>
        <p:nvSpPr>
          <p:cNvPr id="6" name="CuadroTexto 5">
            <a:extLst>
              <a:ext uri="{FF2B5EF4-FFF2-40B4-BE49-F238E27FC236}">
                <a16:creationId xmlns:a16="http://schemas.microsoft.com/office/drawing/2014/main" id="{70A5CE10-3A58-5C79-C2D7-215993864E2A}"/>
              </a:ext>
            </a:extLst>
          </p:cNvPr>
          <p:cNvSpPr txBox="1"/>
          <p:nvPr/>
        </p:nvSpPr>
        <p:spPr>
          <a:xfrm>
            <a:off x="2457448" y="6667500"/>
            <a:ext cx="13373101" cy="2149306"/>
          </a:xfrm>
          <a:prstGeom prst="rect">
            <a:avLst/>
          </a:prstGeom>
          <a:noFill/>
        </p:spPr>
        <p:txBody>
          <a:bodyPr wrap="square">
            <a:spAutoFit/>
          </a:bodyPr>
          <a:lstStyle/>
          <a:p>
            <a:pPr marL="12700" algn="ctr">
              <a:lnSpc>
                <a:spcPct val="100000"/>
              </a:lnSpc>
              <a:spcBef>
                <a:spcPts val="100"/>
              </a:spcBef>
            </a:pPr>
            <a:r>
              <a:rPr lang="es-ES" sz="4400" b="1" spc="-65" dirty="0">
                <a:solidFill>
                  <a:srgbClr val="660066"/>
                </a:solidFill>
                <a:latin typeface="+mj-lt"/>
                <a:ea typeface="Microsoft Sans Serif" panose="020B0604020202020204" pitchFamily="34" charset="0"/>
                <a:cs typeface="Microsoft Sans Serif" panose="020B0604020202020204" pitchFamily="34" charset="0"/>
              </a:rPr>
              <a:t>Competencias digitales para mujeres emprendedoras</a:t>
            </a:r>
          </a:p>
          <a:p>
            <a:pPr marL="12700" algn="ctr">
              <a:lnSpc>
                <a:spcPct val="100000"/>
              </a:lnSpc>
              <a:spcBef>
                <a:spcPts val="100"/>
              </a:spcBef>
            </a:pPr>
            <a:r>
              <a:rPr lang="en-US" sz="4400" spc="-65" dirty="0">
                <a:latin typeface="+mj-lt"/>
                <a:ea typeface="Microsoft Sans Serif" panose="020B0604020202020204" pitchFamily="34" charset="0"/>
                <a:cs typeface="Microsoft Sans Serif" panose="020B0604020202020204" pitchFamily="34" charset="0"/>
              </a:rPr>
              <a:t>Partner: Internet Web Solutions</a:t>
            </a:r>
          </a:p>
          <a:p>
            <a:pPr marL="12700">
              <a:lnSpc>
                <a:spcPct val="100000"/>
              </a:lnSpc>
              <a:spcBef>
                <a:spcPts val="100"/>
              </a:spcBef>
            </a:pPr>
            <a:endParaRPr lang="en-US" sz="4400" b="1" spc="-65" dirty="0">
              <a:latin typeface="+mj-lt"/>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2: Potencia la presencia digital de tu empresa en las redes sociales</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1: ¿Qué son y para qué sirven las redes sociales?</a:t>
            </a:r>
          </a:p>
        </p:txBody>
      </p:sp>
      <p:sp>
        <p:nvSpPr>
          <p:cNvPr id="5" name="CuadroTexto 4">
            <a:extLst>
              <a:ext uri="{FF2B5EF4-FFF2-40B4-BE49-F238E27FC236}">
                <a16:creationId xmlns:a16="http://schemas.microsoft.com/office/drawing/2014/main" id="{EBD7D724-A002-2868-A7C2-3A4D0A3463B6}"/>
              </a:ext>
            </a:extLst>
          </p:cNvPr>
          <p:cNvSpPr txBox="1"/>
          <p:nvPr/>
        </p:nvSpPr>
        <p:spPr>
          <a:xfrm>
            <a:off x="1447800" y="3842921"/>
            <a:ext cx="15392400" cy="5262979"/>
          </a:xfrm>
          <a:prstGeom prst="rect">
            <a:avLst/>
          </a:prstGeom>
          <a:noFill/>
        </p:spPr>
        <p:txBody>
          <a:bodyPr wrap="square" rtlCol="0">
            <a:spAutoFit/>
          </a:bodyPr>
          <a:lstStyle/>
          <a:p>
            <a:pPr>
              <a:defRPr/>
            </a:pPr>
            <a:r>
              <a:rPr lang="es-ES" altLang="es-ES" sz="2800" dirty="0">
                <a:latin typeface="+mj-lt"/>
                <a:ea typeface="Microsoft Sans Serif" panose="020B0604020202020204" pitchFamily="34" charset="0"/>
                <a:cs typeface="Microsoft Sans Serif" panose="020B0604020202020204" pitchFamily="34" charset="0"/>
              </a:rPr>
              <a:t>Las redes sociales tienen varias </a:t>
            </a:r>
            <a:r>
              <a:rPr lang="es-ES" altLang="es-ES" sz="2800" b="1" dirty="0">
                <a:latin typeface="+mj-lt"/>
                <a:ea typeface="Microsoft Sans Serif" panose="020B0604020202020204" pitchFamily="34" charset="0"/>
                <a:cs typeface="Microsoft Sans Serif" panose="020B0604020202020204" pitchFamily="34" charset="0"/>
              </a:rPr>
              <a:t>ventajas para nuestro negocio online:</a:t>
            </a:r>
            <a:endParaRPr lang="en-US" altLang="es-ES" sz="2800" b="1"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Interacción cercana y personalizable </a:t>
            </a:r>
            <a:r>
              <a:rPr lang="es-ES" altLang="es-ES" sz="2800" dirty="0">
                <a:latin typeface="+mj-lt"/>
                <a:ea typeface="Microsoft Sans Serif" panose="020B0604020202020204" pitchFamily="34" charset="0"/>
                <a:cs typeface="Microsoft Sans Serif" panose="020B0604020202020204" pitchFamily="34" charset="0"/>
              </a:rPr>
              <a:t>con los usuarios.</a:t>
            </a:r>
            <a:r>
              <a:rPr lang="en-US" altLang="es-ES" sz="2800" dirty="0">
                <a:latin typeface="+mj-lt"/>
                <a:ea typeface="Microsoft Sans Serif" panose="020B0604020202020204" pitchFamily="34" charset="0"/>
                <a:cs typeface="Microsoft Sans Serif" panose="020B0604020202020204" pitchFamily="34" charset="0"/>
              </a:rPr>
              <a:t> </a:t>
            </a: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Mejorar nuestra reputación e imagen online </a:t>
            </a:r>
            <a:r>
              <a:rPr lang="es-ES" altLang="es-ES" sz="2800" dirty="0">
                <a:latin typeface="+mj-lt"/>
                <a:ea typeface="Microsoft Sans Serif" panose="020B0604020202020204" pitchFamily="34" charset="0"/>
                <a:cs typeface="Microsoft Sans Serif" panose="020B0604020202020204" pitchFamily="34" charset="0"/>
              </a:rPr>
              <a:t>de forma orgánica y amena.</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US" altLang="es-ES" sz="2800" b="1" dirty="0" err="1">
                <a:latin typeface="+mj-lt"/>
                <a:ea typeface="Microsoft Sans Serif" panose="020B0604020202020204" pitchFamily="34" charset="0"/>
                <a:cs typeface="Microsoft Sans Serif" panose="020B0604020202020204" pitchFamily="34" charset="0"/>
              </a:rPr>
              <a:t>Inmediatez</a:t>
            </a:r>
            <a:r>
              <a:rPr lang="en-US" altLang="es-ES" sz="2800" b="1" dirty="0">
                <a:latin typeface="+mj-lt"/>
                <a:ea typeface="Microsoft Sans Serif" panose="020B0604020202020204" pitchFamily="34" charset="0"/>
                <a:cs typeface="Microsoft Sans Serif" panose="020B0604020202020204" pitchFamily="34" charset="0"/>
              </a:rPr>
              <a:t> y </a:t>
            </a:r>
            <a:r>
              <a:rPr lang="en-US" altLang="es-ES" sz="2800" b="1" dirty="0" err="1">
                <a:latin typeface="+mj-lt"/>
                <a:ea typeface="Microsoft Sans Serif" panose="020B0604020202020204" pitchFamily="34" charset="0"/>
                <a:cs typeface="Microsoft Sans Serif" panose="020B0604020202020204" pitchFamily="34" charset="0"/>
              </a:rPr>
              <a:t>rapidez</a:t>
            </a:r>
            <a:r>
              <a:rPr lang="en-US" altLang="es-ES" sz="2800" b="1" dirty="0">
                <a:latin typeface="+mj-lt"/>
                <a:ea typeface="Microsoft Sans Serif" panose="020B0604020202020204" pitchFamily="34" charset="0"/>
                <a:cs typeface="Microsoft Sans Serif" panose="020B0604020202020204" pitchFamily="34" charset="0"/>
              </a:rPr>
              <a:t>. </a:t>
            </a:r>
          </a:p>
          <a:p>
            <a:pPr marL="457200" indent="-457200">
              <a:buFont typeface="Arial" panose="020B0604020202020204" pitchFamily="34" charset="0"/>
              <a:buChar char="•"/>
              <a:defRPr/>
            </a:pPr>
            <a:r>
              <a:rPr lang="es-ES" altLang="es-ES" sz="2800" dirty="0">
                <a:latin typeface="+mj-lt"/>
                <a:ea typeface="Microsoft Sans Serif" panose="020B0604020202020204" pitchFamily="34" charset="0"/>
                <a:cs typeface="Microsoft Sans Serif" panose="020B0604020202020204" pitchFamily="34" charset="0"/>
              </a:rPr>
              <a:t>Compartir </a:t>
            </a:r>
            <a:r>
              <a:rPr lang="es-ES" altLang="es-ES" sz="2800" b="1" dirty="0">
                <a:latin typeface="+mj-lt"/>
                <a:ea typeface="Microsoft Sans Serif" panose="020B0604020202020204" pitchFamily="34" charset="0"/>
                <a:cs typeface="Microsoft Sans Serif" panose="020B0604020202020204" pitchFamily="34" charset="0"/>
              </a:rPr>
              <a:t>diferentes tipos de archivos </a:t>
            </a:r>
            <a:r>
              <a:rPr lang="es-ES" altLang="es-ES" sz="2800" dirty="0">
                <a:latin typeface="+mj-lt"/>
                <a:ea typeface="Microsoft Sans Serif" panose="020B0604020202020204" pitchFamily="34" charset="0"/>
                <a:cs typeface="Microsoft Sans Serif" panose="020B0604020202020204" pitchFamily="34" charset="0"/>
              </a:rPr>
              <a:t>con otros usuarios: imágenes de nuestros productos, vídeos promocionales, páginas web...</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Análisis de métricas, </a:t>
            </a:r>
            <a:r>
              <a:rPr lang="es-ES" altLang="es-ES" sz="2800" dirty="0">
                <a:latin typeface="+mj-lt"/>
                <a:ea typeface="Microsoft Sans Serif" panose="020B0604020202020204" pitchFamily="34" charset="0"/>
                <a:cs typeface="Microsoft Sans Serif" panose="020B0604020202020204" pitchFamily="34" charset="0"/>
              </a:rPr>
              <a:t>lo que nos permite conocer mejor la efectividad de nuestra estrategia online.</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Conocer a usuarios de todo el mundo, </a:t>
            </a:r>
            <a:r>
              <a:rPr lang="es-ES" altLang="es-ES" sz="2800" dirty="0">
                <a:latin typeface="+mj-lt"/>
                <a:ea typeface="Microsoft Sans Serif" panose="020B0604020202020204" pitchFamily="34" charset="0"/>
                <a:cs typeface="Microsoft Sans Serif" panose="020B0604020202020204" pitchFamily="34" charset="0"/>
              </a:rPr>
              <a:t>lo que nos permite acceder a mercados internacionales.</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b="1" dirty="0">
              <a:latin typeface="+mj-lt"/>
              <a:ea typeface="Microsoft Sans Serif" panose="020B0604020202020204" pitchFamily="34" charset="0"/>
              <a:cs typeface="Microsoft Sans Serif" panose="020B0604020202020204" pitchFamily="34" charset="0"/>
            </a:endParaRPr>
          </a:p>
          <a:p>
            <a:pPr lvl="3">
              <a:defRPr/>
            </a:pPr>
            <a:r>
              <a:rPr lang="es-ES" altLang="es-ES" sz="2800" b="1" dirty="0">
                <a:latin typeface="+mj-lt"/>
                <a:ea typeface="Microsoft Sans Serif" panose="020B0604020202020204" pitchFamily="34" charset="0"/>
                <a:cs typeface="Microsoft Sans Serif" panose="020B0604020202020204" pitchFamily="34" charset="0"/>
              </a:rPr>
              <a:t>Si aplicamos una buena estrategia de redes sociales, podemos aprovechar todas estas ventajas para potenciar y publicitar nuestro negocio online.</a:t>
            </a:r>
            <a:endParaRPr lang="en-US" altLang="es-ES" sz="2800" b="1" dirty="0">
              <a:latin typeface="+mj-lt"/>
              <a:ea typeface="Microsoft Sans Serif" panose="020B0604020202020204" pitchFamily="34" charset="0"/>
              <a:cs typeface="Microsoft Sans Serif" panose="020B0604020202020204" pitchFamily="34" charset="0"/>
            </a:endParaRPr>
          </a:p>
        </p:txBody>
      </p:sp>
      <p:pic>
        <p:nvPicPr>
          <p:cNvPr id="8" name="Picture 2" descr="Visualizza immagine di origine">
            <a:extLst>
              <a:ext uri="{FF2B5EF4-FFF2-40B4-BE49-F238E27FC236}">
                <a16:creationId xmlns:a16="http://schemas.microsoft.com/office/drawing/2014/main" id="{032A7F2B-14A0-EAB4-94B6-15E3524A31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8039100"/>
            <a:ext cx="980948" cy="98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135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2: Potencia la presencia digital de tu empresa en las redes sociales</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2902137"/>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2: Principales Redes Sociales</a:t>
            </a:r>
          </a:p>
        </p:txBody>
      </p:sp>
      <p:pic>
        <p:nvPicPr>
          <p:cNvPr id="3" name="Picture 4" descr="YouTube (canal) - Wikipedia, la enciclopedia libre">
            <a:extLst>
              <a:ext uri="{FF2B5EF4-FFF2-40B4-BE49-F238E27FC236}">
                <a16:creationId xmlns:a16="http://schemas.microsoft.com/office/drawing/2014/main" id="{89789057-7C02-B9E4-B7D2-52ADF4751C3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1751"/>
          <a:stretch/>
        </p:blipFill>
        <p:spPr bwMode="auto">
          <a:xfrm>
            <a:off x="1600200" y="7211822"/>
            <a:ext cx="1466850" cy="1662164"/>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CDF7E1A2-B76B-BEE2-72AD-123AD90887EF}"/>
              </a:ext>
            </a:extLst>
          </p:cNvPr>
          <p:cNvSpPr txBox="1"/>
          <p:nvPr/>
        </p:nvSpPr>
        <p:spPr>
          <a:xfrm>
            <a:off x="1447800" y="3430139"/>
            <a:ext cx="15621000" cy="1815882"/>
          </a:xfrm>
          <a:prstGeom prst="rect">
            <a:avLst/>
          </a:prstGeom>
          <a:noFill/>
        </p:spPr>
        <p:txBody>
          <a:bodyPr wrap="square" rtlCol="0">
            <a:spAutoFit/>
          </a:bodyPr>
          <a:lstStyle/>
          <a:p>
            <a:pPr>
              <a:defRPr/>
            </a:pPr>
            <a:r>
              <a:rPr lang="es-ES" altLang="es-ES" sz="2800" dirty="0">
                <a:latin typeface="+mj-lt"/>
                <a:ea typeface="Microsoft Sans Serif" panose="020B0604020202020204" pitchFamily="34" charset="0"/>
                <a:cs typeface="Microsoft Sans Serif" panose="020B0604020202020204" pitchFamily="34" charset="0"/>
              </a:rPr>
              <a:t>Existen cientos de redes sociales online; sin embargo, no todas tienen las mismas características ni van dirigidas al mismo público. En los párrafos siguientes, explicamos las redes sociales más populares y el perfil de sus principales usuarios.</a:t>
            </a:r>
            <a:r>
              <a:rPr lang="en-US" altLang="es-ES" sz="2800" dirty="0">
                <a:latin typeface="+mj-lt"/>
                <a:ea typeface="Microsoft Sans Serif" panose="020B0604020202020204" pitchFamily="34" charset="0"/>
                <a:cs typeface="Microsoft Sans Serif" panose="020B0604020202020204" pitchFamily="34" charset="0"/>
              </a:rPr>
              <a:t> </a:t>
            </a: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pic>
        <p:nvPicPr>
          <p:cNvPr id="10" name="Picture 2" descr="Facebook - Entrar o registrarse">
            <a:extLst>
              <a:ext uri="{FF2B5EF4-FFF2-40B4-BE49-F238E27FC236}">
                <a16:creationId xmlns:a16="http://schemas.microsoft.com/office/drawing/2014/main" id="{F7614557-87EB-E62F-FA8C-C423AC2031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4050" y="5344415"/>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ED1147D5-8537-38F7-CEF6-525E9E660D92}"/>
              </a:ext>
            </a:extLst>
          </p:cNvPr>
          <p:cNvSpPr txBox="1"/>
          <p:nvPr/>
        </p:nvSpPr>
        <p:spPr>
          <a:xfrm>
            <a:off x="3442252" y="4919745"/>
            <a:ext cx="13335000" cy="2308324"/>
          </a:xfrm>
          <a:prstGeom prst="rect">
            <a:avLst/>
          </a:prstGeom>
          <a:noFill/>
        </p:spPr>
        <p:txBody>
          <a:bodyPr wrap="square" rtlCol="0">
            <a:spAutoFit/>
          </a:bodyPr>
          <a:lstStyle/>
          <a:p>
            <a:r>
              <a:rPr lang="es-ES" sz="2400" b="1" dirty="0">
                <a:effectLst/>
                <a:latin typeface="+mj-lt"/>
              </a:rPr>
              <a:t>Facebook: </a:t>
            </a:r>
            <a:r>
              <a:rPr lang="es-ES" sz="2400" dirty="0">
                <a:effectLst/>
                <a:latin typeface="+mj-lt"/>
              </a:rPr>
              <a:t>Es la red social </a:t>
            </a:r>
            <a:r>
              <a:rPr lang="es-ES" sz="2400" b="1" dirty="0">
                <a:effectLst/>
                <a:latin typeface="+mj-lt"/>
              </a:rPr>
              <a:t>más utilizada en todo el mundo</a:t>
            </a:r>
            <a:r>
              <a:rPr lang="es-ES" sz="2400" dirty="0">
                <a:effectLst/>
                <a:latin typeface="+mj-lt"/>
              </a:rPr>
              <a:t>, con casi 2.500 millones de usuarios al mes. Sus usuarios medios son adultos mayores de 30 años, con mayor actividad en usuarios de 50 años. Puedes compartir noticias interesantes, vídeos, imágenes atractivas, crear una comunidad o grupo para entablar conversaciones, realizar encuestas online o retransmisiones en directo... En Facebook funcionan los contenidos inmediatos y atractivos, así que asegúrate de captar la atención del usuario utilizando imágenes y títulos interesantes.</a:t>
            </a:r>
            <a:endParaRPr lang="en-GB" sz="2400" dirty="0">
              <a:effectLst/>
              <a:latin typeface="+mj-lt"/>
            </a:endParaRPr>
          </a:p>
        </p:txBody>
      </p:sp>
      <p:sp>
        <p:nvSpPr>
          <p:cNvPr id="12" name="CuadroTexto 11">
            <a:extLst>
              <a:ext uri="{FF2B5EF4-FFF2-40B4-BE49-F238E27FC236}">
                <a16:creationId xmlns:a16="http://schemas.microsoft.com/office/drawing/2014/main" id="{C5EE10E5-2C6D-7BAF-817B-97984B6D3A83}"/>
              </a:ext>
            </a:extLst>
          </p:cNvPr>
          <p:cNvSpPr txBox="1"/>
          <p:nvPr/>
        </p:nvSpPr>
        <p:spPr>
          <a:xfrm>
            <a:off x="3442252" y="7342138"/>
            <a:ext cx="13182600" cy="1569660"/>
          </a:xfrm>
          <a:prstGeom prst="rect">
            <a:avLst/>
          </a:prstGeom>
          <a:noFill/>
        </p:spPr>
        <p:txBody>
          <a:bodyPr wrap="square" rtlCol="0">
            <a:spAutoFit/>
          </a:bodyPr>
          <a:lstStyle/>
          <a:p>
            <a:r>
              <a:rPr lang="es-ES" sz="2400" b="1" dirty="0">
                <a:effectLst/>
                <a:latin typeface="+mj-lt"/>
              </a:rPr>
              <a:t>YouTube: </a:t>
            </a:r>
            <a:r>
              <a:rPr lang="es-ES" sz="2400" dirty="0">
                <a:effectLst/>
                <a:latin typeface="+mj-lt"/>
              </a:rPr>
              <a:t>Esta red social cuenta con más de 2.000 millones de usuarios al mes. Pertenece a Google y se utiliza entre un sector de población muy diverso (15-50 años). Aunque YouTube posee diferentes opciones de contenido, es la plataforma audiovisual por excelencia. Son especialmente relevantes los tutoriales, reseñas y vídeos instructivos, así como los vídeos de ocio y entretenimiento.</a:t>
            </a:r>
          </a:p>
        </p:txBody>
      </p:sp>
    </p:spTree>
    <p:extLst>
      <p:ext uri="{BB962C8B-B14F-4D97-AF65-F5344CB8AC3E}">
        <p14:creationId xmlns:p14="http://schemas.microsoft.com/office/powerpoint/2010/main" val="31500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2: Potencia la presencia digital de tu empresa en las redes sociales</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2902137"/>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2: Principales Redes Sociales</a:t>
            </a:r>
          </a:p>
        </p:txBody>
      </p:sp>
      <p:sp>
        <p:nvSpPr>
          <p:cNvPr id="9" name="CuadroTexto 8">
            <a:extLst>
              <a:ext uri="{FF2B5EF4-FFF2-40B4-BE49-F238E27FC236}">
                <a16:creationId xmlns:a16="http://schemas.microsoft.com/office/drawing/2014/main" id="{CDF7E1A2-B76B-BEE2-72AD-123AD90887EF}"/>
              </a:ext>
            </a:extLst>
          </p:cNvPr>
          <p:cNvSpPr txBox="1"/>
          <p:nvPr/>
        </p:nvSpPr>
        <p:spPr>
          <a:xfrm>
            <a:off x="1447800" y="3430139"/>
            <a:ext cx="15621000" cy="1815882"/>
          </a:xfrm>
          <a:prstGeom prst="rect">
            <a:avLst/>
          </a:prstGeom>
          <a:noFill/>
        </p:spPr>
        <p:txBody>
          <a:bodyPr wrap="square" rtlCol="0">
            <a:spAutoFit/>
          </a:bodyPr>
          <a:lstStyle/>
          <a:p>
            <a:pPr>
              <a:defRPr/>
            </a:pPr>
            <a:r>
              <a:rPr lang="es-ES" altLang="es-ES" sz="2800" dirty="0">
                <a:latin typeface="+mj-lt"/>
                <a:ea typeface="Microsoft Sans Serif" panose="020B0604020202020204" pitchFamily="34" charset="0"/>
                <a:cs typeface="Microsoft Sans Serif" panose="020B0604020202020204" pitchFamily="34" charset="0"/>
              </a:rPr>
              <a:t>Existen cientos de redes sociales online; sin embargo, no todas tienen las mismas características ni van dirigidas al mismo público. En los párrafos siguientes, explicamos las redes sociales más populares y el perfil de sus principales usuarios.</a:t>
            </a:r>
            <a:r>
              <a:rPr lang="en-US" altLang="es-ES" sz="2800" dirty="0">
                <a:latin typeface="+mj-lt"/>
                <a:ea typeface="Microsoft Sans Serif" panose="020B0604020202020204" pitchFamily="34" charset="0"/>
                <a:cs typeface="Microsoft Sans Serif" panose="020B0604020202020204" pitchFamily="34" charset="0"/>
              </a:rPr>
              <a:t> </a:t>
            </a: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DA3DB8B7-93CF-0EE7-5BA9-FD44CC138303}"/>
              </a:ext>
            </a:extLst>
          </p:cNvPr>
          <p:cNvSpPr txBox="1"/>
          <p:nvPr/>
        </p:nvSpPr>
        <p:spPr>
          <a:xfrm>
            <a:off x="3505200" y="5143500"/>
            <a:ext cx="13335000" cy="1569660"/>
          </a:xfrm>
          <a:prstGeom prst="rect">
            <a:avLst/>
          </a:prstGeom>
          <a:noFill/>
        </p:spPr>
        <p:txBody>
          <a:bodyPr wrap="square" rtlCol="0">
            <a:spAutoFit/>
          </a:bodyPr>
          <a:lstStyle/>
          <a:p>
            <a:r>
              <a:rPr lang="en-GB" sz="2400" b="1" dirty="0">
                <a:effectLst/>
                <a:latin typeface="+mj-lt"/>
                <a:cs typeface="Arial" panose="020B0604020202020204" pitchFamily="34" charset="0"/>
              </a:rPr>
              <a:t>Instagram</a:t>
            </a:r>
            <a:r>
              <a:rPr lang="en-GB" sz="2400" dirty="0">
                <a:effectLst/>
                <a:latin typeface="+mj-lt"/>
                <a:cs typeface="Arial" panose="020B0604020202020204" pitchFamily="34" charset="0"/>
              </a:rPr>
              <a:t>: </a:t>
            </a:r>
            <a:r>
              <a:rPr lang="es-ES" sz="2400" dirty="0">
                <a:effectLst/>
                <a:latin typeface="+mj-lt"/>
                <a:cs typeface="Arial" panose="020B0604020202020204" pitchFamily="34" charset="0"/>
              </a:rPr>
              <a:t>Esta plataforma se utiliza para compartir </a:t>
            </a:r>
            <a:r>
              <a:rPr lang="es-ES" sz="2400" b="1" dirty="0">
                <a:effectLst/>
                <a:latin typeface="+mj-lt"/>
                <a:cs typeface="Arial" panose="020B0604020202020204" pitchFamily="34" charset="0"/>
              </a:rPr>
              <a:t>imágenes y vídeos cortos (reels)</a:t>
            </a:r>
            <a:r>
              <a:rPr lang="es-ES" sz="2400" dirty="0">
                <a:effectLst/>
                <a:latin typeface="+mj-lt"/>
                <a:cs typeface="Arial" panose="020B0604020202020204" pitchFamily="34" charset="0"/>
              </a:rPr>
              <a:t>. Cuenta con más de 1.000 millones de usuarios activos al mes. Su uso está extendido entre adolescentes y adultos jóvenes (menores de 40 años). Puedes utilizar esta plataforma para compartir fotografías, imágenes, vídeos y diseños de tus productos, así como reseñas y promociones.</a:t>
            </a:r>
            <a:endParaRPr lang="en-GB" sz="2400" dirty="0">
              <a:effectLst/>
              <a:latin typeface="+mj-lt"/>
              <a:cs typeface="Arial" panose="020B0604020202020204" pitchFamily="34" charset="0"/>
            </a:endParaRPr>
          </a:p>
        </p:txBody>
      </p:sp>
      <p:pic>
        <p:nvPicPr>
          <p:cNvPr id="5" name="Picture 8" descr="Instagram - Wikipedia, la enciclopedia libre">
            <a:extLst>
              <a:ext uri="{FF2B5EF4-FFF2-40B4-BE49-F238E27FC236}">
                <a16:creationId xmlns:a16="http://schemas.microsoft.com/office/drawing/2014/main" id="{4486B489-58BC-E141-14B6-7D2E26C8FC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5427341"/>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FC50F9AE-A143-1E4C-976F-E72409247E10}"/>
              </a:ext>
            </a:extLst>
          </p:cNvPr>
          <p:cNvSpPr txBox="1"/>
          <p:nvPr/>
        </p:nvSpPr>
        <p:spPr>
          <a:xfrm>
            <a:off x="3505200" y="7083141"/>
            <a:ext cx="13335000" cy="1569660"/>
          </a:xfrm>
          <a:prstGeom prst="rect">
            <a:avLst/>
          </a:prstGeom>
          <a:noFill/>
        </p:spPr>
        <p:txBody>
          <a:bodyPr wrap="square">
            <a:spAutoFit/>
          </a:bodyPr>
          <a:lstStyle/>
          <a:p>
            <a:r>
              <a:rPr lang="en-GB" sz="2400" b="1" dirty="0">
                <a:effectLst/>
                <a:latin typeface="+mj-lt"/>
              </a:rPr>
              <a:t>Pinterest</a:t>
            </a:r>
            <a:r>
              <a:rPr lang="en-GB" sz="2400" dirty="0">
                <a:effectLst/>
                <a:latin typeface="+mj-lt"/>
              </a:rPr>
              <a:t>: </a:t>
            </a:r>
            <a:r>
              <a:rPr lang="es-ES" sz="2400" dirty="0">
                <a:effectLst/>
                <a:latin typeface="+mj-lt"/>
              </a:rPr>
              <a:t>Se centra en </a:t>
            </a:r>
            <a:r>
              <a:rPr lang="es-ES" sz="2400" b="1" dirty="0">
                <a:effectLst/>
                <a:latin typeface="+mj-lt"/>
              </a:rPr>
              <a:t>compartir y guardar imágenes </a:t>
            </a:r>
            <a:r>
              <a:rPr lang="es-ES" sz="2400" dirty="0">
                <a:effectLst/>
                <a:latin typeface="+mj-lt"/>
              </a:rPr>
              <a:t>(</a:t>
            </a:r>
            <a:r>
              <a:rPr lang="es-ES" sz="2400" dirty="0" err="1">
                <a:effectLst/>
                <a:latin typeface="+mj-lt"/>
              </a:rPr>
              <a:t>pins</a:t>
            </a:r>
            <a:r>
              <a:rPr lang="es-ES" sz="2400" dirty="0">
                <a:effectLst/>
                <a:latin typeface="+mj-lt"/>
              </a:rPr>
              <a:t>) para encontrar inspiración en diversas temáticas, especialmente en áreas de </a:t>
            </a:r>
            <a:r>
              <a:rPr lang="es-ES" sz="2400" b="1" dirty="0">
                <a:effectLst/>
                <a:latin typeface="+mj-lt"/>
              </a:rPr>
              <a:t>cocina, moda, decoración y bricolaje (DIY)</a:t>
            </a:r>
            <a:r>
              <a:rPr lang="es-ES" sz="2400" dirty="0">
                <a:effectLst/>
                <a:latin typeface="+mj-lt"/>
              </a:rPr>
              <a:t>. Es muy relevante entre las mujeres adultas, por lo que podemos utilizar Pinterest para promocionar visualmente nuestro negocio entre nuestro público objetivo.</a:t>
            </a:r>
          </a:p>
        </p:txBody>
      </p:sp>
      <p:pic>
        <p:nvPicPr>
          <p:cNvPr id="8" name="Picture 10" descr="Pinterest - Apps en Google Play">
            <a:extLst>
              <a:ext uri="{FF2B5EF4-FFF2-40B4-BE49-F238E27FC236}">
                <a16:creationId xmlns:a16="http://schemas.microsoft.com/office/drawing/2014/main" id="{8C58B087-4213-0224-A46C-0B0B52E174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6419" y="6985689"/>
            <a:ext cx="1297781" cy="1297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97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2: Potencia la presencia digital de tu empresa en las redes sociales</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2902137"/>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2: Principales Redes Sociales</a:t>
            </a:r>
          </a:p>
        </p:txBody>
      </p:sp>
      <p:sp>
        <p:nvSpPr>
          <p:cNvPr id="9" name="CuadroTexto 8">
            <a:extLst>
              <a:ext uri="{FF2B5EF4-FFF2-40B4-BE49-F238E27FC236}">
                <a16:creationId xmlns:a16="http://schemas.microsoft.com/office/drawing/2014/main" id="{CDF7E1A2-B76B-BEE2-72AD-123AD90887EF}"/>
              </a:ext>
            </a:extLst>
          </p:cNvPr>
          <p:cNvSpPr txBox="1"/>
          <p:nvPr/>
        </p:nvSpPr>
        <p:spPr>
          <a:xfrm>
            <a:off x="1447800" y="3430139"/>
            <a:ext cx="15621000" cy="1815882"/>
          </a:xfrm>
          <a:prstGeom prst="rect">
            <a:avLst/>
          </a:prstGeom>
          <a:noFill/>
        </p:spPr>
        <p:txBody>
          <a:bodyPr wrap="square" rtlCol="0">
            <a:spAutoFit/>
          </a:bodyPr>
          <a:lstStyle/>
          <a:p>
            <a:pPr>
              <a:defRPr/>
            </a:pPr>
            <a:r>
              <a:rPr lang="es-ES" altLang="es-ES" sz="2800" dirty="0">
                <a:latin typeface="+mj-lt"/>
                <a:ea typeface="Microsoft Sans Serif" panose="020B0604020202020204" pitchFamily="34" charset="0"/>
                <a:cs typeface="Microsoft Sans Serif" panose="020B0604020202020204" pitchFamily="34" charset="0"/>
              </a:rPr>
              <a:t>Existen cientos de redes sociales online; sin embargo, no todas tienen las mismas características ni van dirigidas al mismo público. En los párrafos siguientes, explicamos las redes sociales más populares y el perfil de sus principales usuarios.</a:t>
            </a:r>
            <a:r>
              <a:rPr lang="en-US" altLang="es-ES" sz="2800" dirty="0">
                <a:latin typeface="+mj-lt"/>
                <a:ea typeface="Microsoft Sans Serif" panose="020B0604020202020204" pitchFamily="34" charset="0"/>
                <a:cs typeface="Microsoft Sans Serif" panose="020B0604020202020204" pitchFamily="34" charset="0"/>
              </a:rPr>
              <a:t> </a:t>
            </a: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pic>
        <p:nvPicPr>
          <p:cNvPr id="3" name="Picture 16" descr="TikTok España (@tiktok_es) Official TikTok | Watch TikTok España's Newest  TikTok Videos">
            <a:extLst>
              <a:ext uri="{FF2B5EF4-FFF2-40B4-BE49-F238E27FC236}">
                <a16:creationId xmlns:a16="http://schemas.microsoft.com/office/drawing/2014/main" id="{A9C77652-81A3-0E82-92EB-1CCD64D60B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6837" y="5137246"/>
            <a:ext cx="1604962" cy="1604962"/>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57A8C041-D744-DC6A-479F-6E9CF291F290}"/>
              </a:ext>
            </a:extLst>
          </p:cNvPr>
          <p:cNvSpPr txBox="1"/>
          <p:nvPr/>
        </p:nvSpPr>
        <p:spPr>
          <a:xfrm>
            <a:off x="2991678" y="5420935"/>
            <a:ext cx="13868400" cy="1569660"/>
          </a:xfrm>
          <a:prstGeom prst="rect">
            <a:avLst/>
          </a:prstGeom>
          <a:noFill/>
        </p:spPr>
        <p:txBody>
          <a:bodyPr wrap="square" rtlCol="0">
            <a:spAutoFit/>
          </a:bodyPr>
          <a:lstStyle/>
          <a:p>
            <a:r>
              <a:rPr lang="en-GB" sz="2400" b="1" dirty="0">
                <a:effectLst/>
                <a:latin typeface="+mj-lt"/>
              </a:rPr>
              <a:t>TikTok</a:t>
            </a:r>
            <a:r>
              <a:rPr lang="en-GB" sz="2400" dirty="0">
                <a:effectLst/>
                <a:latin typeface="+mj-lt"/>
              </a:rPr>
              <a:t>: </a:t>
            </a:r>
            <a:r>
              <a:rPr lang="es-ES" sz="2400" dirty="0">
                <a:effectLst/>
                <a:latin typeface="+mj-lt"/>
              </a:rPr>
              <a:t>El medio social más reciente. Sus contenidos principales son </a:t>
            </a:r>
            <a:r>
              <a:rPr lang="es-ES" sz="2400" b="1" dirty="0">
                <a:effectLst/>
                <a:latin typeface="+mj-lt"/>
              </a:rPr>
              <a:t>vídeos cortos y concisos</a:t>
            </a:r>
            <a:r>
              <a:rPr lang="es-ES" sz="2400" dirty="0">
                <a:effectLst/>
                <a:latin typeface="+mj-lt"/>
              </a:rPr>
              <a:t>. Sus usuarios son adultos jóvenes y </a:t>
            </a:r>
            <a:r>
              <a:rPr lang="es-ES" sz="2400" b="1" dirty="0">
                <a:effectLst/>
                <a:latin typeface="+mj-lt"/>
              </a:rPr>
              <a:t>adolescentes</a:t>
            </a:r>
            <a:r>
              <a:rPr lang="es-ES" sz="2400" dirty="0">
                <a:effectLst/>
                <a:latin typeface="+mj-lt"/>
              </a:rPr>
              <a:t>, por lo que si tu negocio tiene este público objetivo, es ideal para mejorar tu presencia. Comparte vídeos cortos y divertidos que capten la atención de tu público con retos, música pegadiza o imágenes atractivas.</a:t>
            </a:r>
          </a:p>
        </p:txBody>
      </p:sp>
      <p:sp>
        <p:nvSpPr>
          <p:cNvPr id="11" name="CuadroTexto 10">
            <a:extLst>
              <a:ext uri="{FF2B5EF4-FFF2-40B4-BE49-F238E27FC236}">
                <a16:creationId xmlns:a16="http://schemas.microsoft.com/office/drawing/2014/main" id="{E629C388-54CC-8BDE-C0D7-6102B25968E7}"/>
              </a:ext>
            </a:extLst>
          </p:cNvPr>
          <p:cNvSpPr txBox="1"/>
          <p:nvPr/>
        </p:nvSpPr>
        <p:spPr>
          <a:xfrm>
            <a:off x="2991678" y="7328236"/>
            <a:ext cx="13868400" cy="830997"/>
          </a:xfrm>
          <a:prstGeom prst="rect">
            <a:avLst/>
          </a:prstGeom>
          <a:noFill/>
        </p:spPr>
        <p:txBody>
          <a:bodyPr wrap="square" rtlCol="0">
            <a:spAutoFit/>
          </a:bodyPr>
          <a:lstStyle/>
          <a:p>
            <a:r>
              <a:rPr lang="en-GB" sz="2400" b="1" dirty="0">
                <a:effectLst/>
                <a:latin typeface="+mj-lt"/>
              </a:rPr>
              <a:t>LinkedIn</a:t>
            </a:r>
            <a:r>
              <a:rPr lang="en-GB" sz="2400" dirty="0">
                <a:effectLst/>
                <a:latin typeface="+mj-lt"/>
              </a:rPr>
              <a:t>: </a:t>
            </a:r>
            <a:r>
              <a:rPr lang="es-ES" sz="2400" dirty="0">
                <a:effectLst/>
                <a:latin typeface="+mj-lt"/>
              </a:rPr>
              <a:t>Esta red social sigue siendo relevante en el </a:t>
            </a:r>
            <a:r>
              <a:rPr lang="es-ES" sz="2400" b="1" dirty="0">
                <a:effectLst/>
                <a:latin typeface="+mj-lt"/>
              </a:rPr>
              <a:t>sector laboral</a:t>
            </a:r>
            <a:r>
              <a:rPr lang="es-ES" sz="2400" dirty="0">
                <a:effectLst/>
                <a:latin typeface="+mj-lt"/>
              </a:rPr>
              <a:t>. LinkedIn permite compartir la </a:t>
            </a:r>
            <a:r>
              <a:rPr lang="es-ES" sz="2400" b="1" dirty="0">
                <a:effectLst/>
                <a:latin typeface="+mj-lt"/>
              </a:rPr>
              <a:t>información de tu empresa, encontrar trabajo o contactar con empresas similares para colaborar.</a:t>
            </a:r>
          </a:p>
        </p:txBody>
      </p:sp>
      <p:pic>
        <p:nvPicPr>
          <p:cNvPr id="12" name="Picture 18" descr="square-linkedin-512 – INDESO">
            <a:extLst>
              <a:ext uri="{FF2B5EF4-FFF2-40B4-BE49-F238E27FC236}">
                <a16:creationId xmlns:a16="http://schemas.microsoft.com/office/drawing/2014/main" id="{2141431F-DF96-355A-2965-F15BBF850B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5354" y="7219771"/>
            <a:ext cx="1047929" cy="10479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893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2: Potencia la presencia digital de tu empresa en las redes sociales</a:t>
            </a:r>
          </a:p>
        </p:txBody>
      </p:sp>
      <p:sp>
        <p:nvSpPr>
          <p:cNvPr id="7" name="CuadroTexto 6">
            <a:extLst>
              <a:ext uri="{FF2B5EF4-FFF2-40B4-BE49-F238E27FC236}">
                <a16:creationId xmlns:a16="http://schemas.microsoft.com/office/drawing/2014/main" id="{5A106F95-60F9-F825-002E-6D9A992BA8E9}"/>
              </a:ext>
            </a:extLst>
          </p:cNvPr>
          <p:cNvSpPr txBox="1"/>
          <p:nvPr/>
        </p:nvSpPr>
        <p:spPr>
          <a:xfrm>
            <a:off x="1371600" y="3789752"/>
            <a:ext cx="15773400" cy="5216813"/>
          </a:xfrm>
          <a:prstGeom prst="rect">
            <a:avLst/>
          </a:prstGeom>
          <a:noFill/>
        </p:spPr>
        <p:txBody>
          <a:bodyPr wrap="square" rtlCol="0">
            <a:spAutoFit/>
          </a:bodyPr>
          <a:lstStyle/>
          <a:p>
            <a:pPr>
              <a:defRPr/>
            </a:pPr>
            <a:r>
              <a:rPr lang="es-ES" altLang="es-ES" sz="2800" dirty="0">
                <a:latin typeface="+mj-lt"/>
                <a:ea typeface="Microsoft Sans Serif" panose="020B0604020202020204" pitchFamily="34" charset="0"/>
                <a:cs typeface="Microsoft Sans Serif" panose="020B0604020202020204" pitchFamily="34" charset="0"/>
              </a:rPr>
              <a:t>Para realizar una </a:t>
            </a:r>
            <a:r>
              <a:rPr lang="es-ES" altLang="es-ES" sz="2800" b="1" dirty="0">
                <a:latin typeface="+mj-lt"/>
                <a:ea typeface="Microsoft Sans Serif" panose="020B0604020202020204" pitchFamily="34" charset="0"/>
                <a:cs typeface="Microsoft Sans Serif" panose="020B0604020202020204" pitchFamily="34" charset="0"/>
              </a:rPr>
              <a:t>estrategia de marketing efectiva en las redes sociales</a:t>
            </a:r>
            <a:r>
              <a:rPr lang="es-ES" altLang="es-ES" sz="2800" dirty="0">
                <a:latin typeface="+mj-lt"/>
                <a:ea typeface="Microsoft Sans Serif" panose="020B0604020202020204" pitchFamily="34" charset="0"/>
                <a:cs typeface="Microsoft Sans Serif" panose="020B0604020202020204" pitchFamily="34" charset="0"/>
              </a:rPr>
              <a:t>, hay muchos aspectos a tener en cuenta. A continuación, te presentamos algunos consejos para potenciar tu visibilidad. </a:t>
            </a:r>
          </a:p>
          <a:p>
            <a:pPr>
              <a:defRPr/>
            </a:pPr>
            <a:endParaRPr lang="en-US" altLang="es-ES" sz="25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pPr>
            <a:r>
              <a:rPr lang="es-ES" sz="2800" b="1" dirty="0">
                <a:effectLst/>
                <a:latin typeface="+mj-lt"/>
              </a:rPr>
              <a:t>Elegir las plataformas adecuadas. </a:t>
            </a:r>
            <a:r>
              <a:rPr lang="es-ES" sz="2800" dirty="0">
                <a:effectLst/>
                <a:latin typeface="+mj-lt"/>
              </a:rPr>
              <a:t>Una vez que hayamos investigado las diferentes plataformas, debemos elegir las que mejor se adapten a nuestro grupo objetivo. Es aconsejable utilizar más de una red social, pero debemos asegurarnos de que podemos gestionar todas las cuentas diferentes al mismo tiempo.</a:t>
            </a:r>
            <a:endParaRPr lang="en-GB" sz="2800" dirty="0">
              <a:effectLst/>
              <a:latin typeface="+mj-lt"/>
            </a:endParaRPr>
          </a:p>
          <a:p>
            <a:pPr marL="457200" indent="-457200">
              <a:buFont typeface="Arial" panose="020B0604020202020204" pitchFamily="34" charset="0"/>
              <a:buChar char="•"/>
            </a:pPr>
            <a:r>
              <a:rPr lang="es-ES" sz="2800" b="1" dirty="0"/>
              <a:t>Cuida tu reputación online. </a:t>
            </a:r>
            <a:r>
              <a:rPr lang="es-ES" sz="2800" dirty="0"/>
              <a:t>La reputación online o e-reputación mide la estima o prestigio de una página web, servicio, empresa o producto en Internet. Es importante porque determinará la confianza y satisfacción de nuestros clientes o usuarios, actuales o potenciales. Además, aumentará la fidelidad y fiabilidad de nuestro negocio. Por ejemplo, si todos los comentarios de nuestros posts son positivos, tendremos más posibilidades de llegar a un público más amplio que si son negativos.</a:t>
            </a:r>
            <a:endParaRPr lang="en-GB" sz="2800" dirty="0">
              <a:effectLst/>
              <a:latin typeface="+mj-lt"/>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954107"/>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3: Cómo potenciar tu empresa en las redes sociales</a:t>
            </a:r>
          </a:p>
          <a:p>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65093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2: Potencia la presencia digital de tu empresa en las redes sociales</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954107"/>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3: Cómo potenciar tu empresa en las redes sociales</a:t>
            </a:r>
          </a:p>
          <a:p>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28305E5F-3DED-89DA-DF1A-630CAE860294}"/>
              </a:ext>
            </a:extLst>
          </p:cNvPr>
          <p:cNvSpPr txBox="1"/>
          <p:nvPr/>
        </p:nvSpPr>
        <p:spPr>
          <a:xfrm>
            <a:off x="1447800" y="3766721"/>
            <a:ext cx="10744200" cy="5262979"/>
          </a:xfrm>
          <a:prstGeom prst="rect">
            <a:avLst/>
          </a:prstGeom>
          <a:noFill/>
        </p:spPr>
        <p:txBody>
          <a:bodyPr wrap="square" rtlCol="0">
            <a:spAutoFit/>
          </a:bodyPr>
          <a:lstStyle/>
          <a:p>
            <a:pPr marL="457200" indent="-457200">
              <a:buFont typeface="Arial" panose="020B0604020202020204" pitchFamily="34" charset="0"/>
              <a:buChar char="•"/>
            </a:pPr>
            <a:r>
              <a:rPr lang="es-ES" sz="2400" b="1" dirty="0">
                <a:effectLst/>
                <a:latin typeface="+mj-lt"/>
              </a:rPr>
              <a:t>Interactúa con tus seguidores. </a:t>
            </a:r>
            <a:r>
              <a:rPr lang="es-ES" sz="2400" dirty="0">
                <a:effectLst/>
                <a:latin typeface="+mj-lt"/>
              </a:rPr>
              <a:t>Una de las principales ventajas de las redes sociales es que ponen en contacto a millones de usuarios con intereses similares. Podemos ganar seguidores a través de interacciones, como encuestas, retos, tendencias, comentarios, preguntas... Esto nos ayudará a medir la efectividad de nuestra estrategia y conocer mejor los intereses y necesidades de nuestros clientes.</a:t>
            </a:r>
            <a:endParaRPr lang="en-GB" sz="2400" dirty="0">
              <a:effectLst/>
              <a:latin typeface="+mj-lt"/>
            </a:endParaRPr>
          </a:p>
          <a:p>
            <a:pPr marL="457200" indent="-457200">
              <a:buFont typeface="Arial" panose="020B0604020202020204" pitchFamily="34" charset="0"/>
              <a:buChar char="•"/>
            </a:pPr>
            <a:r>
              <a:rPr lang="es-ES" sz="2400" b="1" dirty="0">
                <a:effectLst/>
                <a:latin typeface="+mj-lt"/>
              </a:rPr>
              <a:t>Contacte con perfiles similares. </a:t>
            </a:r>
            <a:r>
              <a:rPr lang="es-ES" sz="2400" dirty="0">
                <a:effectLst/>
                <a:latin typeface="+mj-lt"/>
              </a:rPr>
              <a:t>No dudes en colaborar con empresas similares, ya que puede ser rentable para ambos negocios.</a:t>
            </a:r>
            <a:endParaRPr lang="en-GB" sz="2400" dirty="0">
              <a:effectLst/>
              <a:latin typeface="+mj-lt"/>
            </a:endParaRPr>
          </a:p>
          <a:p>
            <a:pPr marL="457200" indent="-457200">
              <a:buFont typeface="Arial" panose="020B0604020202020204" pitchFamily="34" charset="0"/>
              <a:buChar char="•"/>
            </a:pPr>
            <a:r>
              <a:rPr lang="es-ES" sz="2400" b="1" dirty="0">
                <a:effectLst/>
                <a:latin typeface="+mj-lt"/>
              </a:rPr>
              <a:t>Mide el impacto de tu estrategia. </a:t>
            </a:r>
            <a:r>
              <a:rPr lang="es-ES" sz="2400" dirty="0">
                <a:effectLst/>
                <a:latin typeface="+mj-lt"/>
              </a:rPr>
              <a:t>Mide la eficacia y el impacto en las redes sociales. Para ello, puedes realizar un análisis DAFO, donde estudiar tus fortalezas, objetivos, debilidades y amenazas. Corrige lo que no funciona y potencia lo que sí.  En el siguiente enlace encontrará información más detallada sobre cómo realizar un análisis DAFO (también conocido como DAFO o FODA):</a:t>
            </a:r>
            <a:r>
              <a:rPr lang="en-GB" sz="2400" dirty="0">
                <a:effectLst/>
                <a:latin typeface="+mj-lt"/>
              </a:rPr>
              <a:t> </a:t>
            </a:r>
            <a:r>
              <a:rPr lang="en-GB" sz="2400" dirty="0">
                <a:effectLst/>
                <a:latin typeface="+mj-lt"/>
                <a:hlinkClick r:id="rId3">
                  <a:extLst>
                    <a:ext uri="{A12FA001-AC4F-418D-AE19-62706E023703}">
                      <ahyp:hlinkClr xmlns:ahyp="http://schemas.microsoft.com/office/drawing/2018/hyperlinkcolor" val="tx"/>
                    </a:ext>
                  </a:extLst>
                </a:hlinkClick>
              </a:rPr>
              <a:t>https://www.youtube.com/watch?v=JXXHqM6RzZQ</a:t>
            </a:r>
            <a:endParaRPr lang="en-GB" sz="2400" dirty="0">
              <a:effectLst/>
              <a:latin typeface="+mj-lt"/>
            </a:endParaRPr>
          </a:p>
        </p:txBody>
      </p:sp>
      <p:pic>
        <p:nvPicPr>
          <p:cNvPr id="4" name="Imagen 3">
            <a:extLst>
              <a:ext uri="{FF2B5EF4-FFF2-40B4-BE49-F238E27FC236}">
                <a16:creationId xmlns:a16="http://schemas.microsoft.com/office/drawing/2014/main" id="{9A97052C-F203-E82D-8368-FD356740A1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84751" y="2704608"/>
            <a:ext cx="1016232" cy="1016232"/>
          </a:xfrm>
          <a:prstGeom prst="rect">
            <a:avLst/>
          </a:prstGeom>
        </p:spPr>
      </p:pic>
      <p:sp>
        <p:nvSpPr>
          <p:cNvPr id="5" name="CuadroTexto 4">
            <a:extLst>
              <a:ext uri="{FF2B5EF4-FFF2-40B4-BE49-F238E27FC236}">
                <a16:creationId xmlns:a16="http://schemas.microsoft.com/office/drawing/2014/main" id="{5B9CF093-084E-8C14-83E9-FFC73A7439D9}"/>
              </a:ext>
            </a:extLst>
          </p:cNvPr>
          <p:cNvSpPr txBox="1"/>
          <p:nvPr/>
        </p:nvSpPr>
        <p:spPr>
          <a:xfrm>
            <a:off x="12192000" y="3771900"/>
            <a:ext cx="4878680" cy="1754326"/>
          </a:xfrm>
          <a:prstGeom prst="rect">
            <a:avLst/>
          </a:prstGeom>
          <a:noFill/>
        </p:spPr>
        <p:txBody>
          <a:bodyPr wrap="square" rtlCol="0">
            <a:spAutoFit/>
          </a:bodyPr>
          <a:lstStyle/>
          <a:p>
            <a:pPr>
              <a:defRPr/>
            </a:pPr>
            <a:r>
              <a:rPr lang="es-ES" altLang="es-ES" dirty="0">
                <a:latin typeface="+mj-lt"/>
                <a:ea typeface="Microsoft Sans Serif" panose="020B0604020202020204" pitchFamily="34" charset="0"/>
                <a:cs typeface="Microsoft Sans Serif" panose="020B0604020202020204" pitchFamily="34" charset="0"/>
              </a:rPr>
              <a:t>Ahora que conoces mejor la importancia de las redes sociales para tu empresa y cómo pueden potenciarlas, </a:t>
            </a:r>
            <a:r>
              <a:rPr lang="es-ES" altLang="es-ES" b="1" dirty="0">
                <a:latin typeface="+mj-lt"/>
                <a:ea typeface="Microsoft Sans Serif" panose="020B0604020202020204" pitchFamily="34" charset="0"/>
                <a:cs typeface="Microsoft Sans Serif" panose="020B0604020202020204" pitchFamily="34" charset="0"/>
              </a:rPr>
              <a:t>¿qué plan estratégico seguirías para impulsar tu presencia digital en las redes sociales? ¿Cuáles serían tus principales objetivos?</a:t>
            </a:r>
          </a:p>
        </p:txBody>
      </p:sp>
      <p:sp>
        <p:nvSpPr>
          <p:cNvPr id="8" name="CuadroTexto 7">
            <a:extLst>
              <a:ext uri="{FF2B5EF4-FFF2-40B4-BE49-F238E27FC236}">
                <a16:creationId xmlns:a16="http://schemas.microsoft.com/office/drawing/2014/main" id="{65F61994-BD84-8D76-0717-1156A22491E5}"/>
              </a:ext>
            </a:extLst>
          </p:cNvPr>
          <p:cNvSpPr txBox="1"/>
          <p:nvPr/>
        </p:nvSpPr>
        <p:spPr>
          <a:xfrm>
            <a:off x="13100983" y="3037188"/>
            <a:ext cx="2443817" cy="461665"/>
          </a:xfrm>
          <a:prstGeom prst="rect">
            <a:avLst/>
          </a:prstGeom>
          <a:noFill/>
        </p:spPr>
        <p:txBody>
          <a:bodyPr wrap="square">
            <a:spAutoFit/>
          </a:bodyPr>
          <a:lstStyle/>
          <a:p>
            <a:r>
              <a:rPr lang="en-GB" sz="2400" b="1" i="0" u="none" strike="noStrike" dirty="0">
                <a:solidFill>
                  <a:srgbClr val="7030A0"/>
                </a:solidFill>
                <a:effectLst/>
              </a:rPr>
              <a:t>Manos a la obra!</a:t>
            </a:r>
            <a:endParaRPr lang="en-GB" sz="2400" dirty="0"/>
          </a:p>
        </p:txBody>
      </p:sp>
    </p:spTree>
    <p:extLst>
      <p:ext uri="{BB962C8B-B14F-4D97-AF65-F5344CB8AC3E}">
        <p14:creationId xmlns:p14="http://schemas.microsoft.com/office/powerpoint/2010/main" val="1868475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A8583F9-7EBD-FDDE-220E-E0F079E187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2400" y="4000500"/>
            <a:ext cx="5486400" cy="3918857"/>
          </a:xfrm>
          <a:prstGeom prst="rect">
            <a:avLst/>
          </a:prstGeom>
        </p:spPr>
      </p:pic>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3: Aprende a resolver los problemas de ciberseguridad de tu empresa digital</a:t>
            </a:r>
          </a:p>
        </p:txBody>
      </p:sp>
      <p:sp>
        <p:nvSpPr>
          <p:cNvPr id="7" name="CuadroTexto 6">
            <a:extLst>
              <a:ext uri="{FF2B5EF4-FFF2-40B4-BE49-F238E27FC236}">
                <a16:creationId xmlns:a16="http://schemas.microsoft.com/office/drawing/2014/main" id="{5A106F95-60F9-F825-002E-6D9A992BA8E9}"/>
              </a:ext>
            </a:extLst>
          </p:cNvPr>
          <p:cNvSpPr txBox="1"/>
          <p:nvPr/>
        </p:nvSpPr>
        <p:spPr>
          <a:xfrm>
            <a:off x="1467853" y="3695700"/>
            <a:ext cx="10114547" cy="5909310"/>
          </a:xfrm>
          <a:prstGeom prst="rect">
            <a:avLst/>
          </a:prstGeom>
          <a:noFill/>
        </p:spPr>
        <p:txBody>
          <a:bodyPr wrap="square" rtlCol="0">
            <a:spAutoFit/>
          </a:bodyPr>
          <a:lstStyle/>
          <a:p>
            <a:pPr>
              <a:defRPr/>
            </a:pPr>
            <a:r>
              <a:rPr lang="es-ES" altLang="es-ES" sz="2700" b="1" dirty="0">
                <a:latin typeface="+mj-lt"/>
                <a:ea typeface="Microsoft Sans Serif" panose="020B0604020202020204" pitchFamily="34" charset="0"/>
                <a:cs typeface="Microsoft Sans Serif" panose="020B0604020202020204" pitchFamily="34" charset="0"/>
              </a:rPr>
              <a:t>La ciberseguridad </a:t>
            </a:r>
            <a:r>
              <a:rPr lang="es-ES" altLang="es-ES" sz="2700" dirty="0">
                <a:latin typeface="+mj-lt"/>
                <a:ea typeface="Microsoft Sans Serif" panose="020B0604020202020204" pitchFamily="34" charset="0"/>
                <a:cs typeface="Microsoft Sans Serif" panose="020B0604020202020204" pitchFamily="34" charset="0"/>
              </a:rPr>
              <a:t>consiste en una serie de prácticas que tienen el objetivo </a:t>
            </a:r>
            <a:r>
              <a:rPr lang="es-ES" altLang="es-ES" sz="2700" b="1" dirty="0">
                <a:latin typeface="+mj-lt"/>
                <a:ea typeface="Microsoft Sans Serif" panose="020B0604020202020204" pitchFamily="34" charset="0"/>
                <a:cs typeface="Microsoft Sans Serif" panose="020B0604020202020204" pitchFamily="34" charset="0"/>
              </a:rPr>
              <a:t>de proteger los sistemas y la información </a:t>
            </a:r>
            <a:r>
              <a:rPr lang="es-ES" altLang="es-ES" sz="2700" dirty="0">
                <a:latin typeface="+mj-lt"/>
                <a:ea typeface="Microsoft Sans Serif" panose="020B0604020202020204" pitchFamily="34" charset="0"/>
                <a:cs typeface="Microsoft Sans Serif" panose="020B0604020202020204" pitchFamily="34" charset="0"/>
              </a:rPr>
              <a:t>de nuestros dispositivos de los </a:t>
            </a:r>
            <a:r>
              <a:rPr lang="es-ES" altLang="es-ES" sz="2700" b="1" dirty="0">
                <a:latin typeface="+mj-lt"/>
                <a:ea typeface="Microsoft Sans Serif" panose="020B0604020202020204" pitchFamily="34" charset="0"/>
                <a:cs typeface="Microsoft Sans Serif" panose="020B0604020202020204" pitchFamily="34" charset="0"/>
              </a:rPr>
              <a:t>posibles ataques digitales. </a:t>
            </a:r>
            <a:r>
              <a:rPr lang="es-ES" altLang="es-ES" sz="2700" dirty="0">
                <a:latin typeface="+mj-lt"/>
                <a:ea typeface="Microsoft Sans Serif" panose="020B0604020202020204" pitchFamily="34" charset="0"/>
                <a:cs typeface="Microsoft Sans Serif" panose="020B0604020202020204" pitchFamily="34" charset="0"/>
              </a:rPr>
              <a:t>Entre las amenazas más comunes actualmente podemos encontrar</a:t>
            </a:r>
            <a:r>
              <a:rPr lang="es-ES" altLang="es-ES" sz="2700" b="1" dirty="0">
                <a:latin typeface="+mj-lt"/>
                <a:ea typeface="Microsoft Sans Serif" panose="020B0604020202020204" pitchFamily="34" charset="0"/>
                <a:cs typeface="Microsoft Sans Serif" panose="020B0604020202020204" pitchFamily="34" charset="0"/>
              </a:rPr>
              <a:t>: </a:t>
            </a:r>
          </a:p>
          <a:p>
            <a:pPr>
              <a:defRPr/>
            </a:pPr>
            <a:endParaRPr lang="en-US" altLang="es-ES" sz="27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s-ES" sz="2700" b="1" dirty="0">
                <a:effectLst/>
                <a:latin typeface="+mj-lt"/>
              </a:rPr>
              <a:t>Phishing: </a:t>
            </a:r>
            <a:r>
              <a:rPr lang="es-ES" sz="2700" dirty="0">
                <a:effectLst/>
                <a:latin typeface="+mj-lt"/>
              </a:rPr>
              <a:t>Consiste en suplantar la identidad de una empresa con el objetivo de conseguir que las víctimas roben sus datos o realicen una compra fraudulenta.  Suelen utilizarse medios de comunicación como páginas web o correos electrónicos fraudulentos.</a:t>
            </a:r>
            <a:r>
              <a:rPr lang="en-US" altLang="es-ES" sz="2700" dirty="0">
                <a:latin typeface="+mj-lt"/>
                <a:ea typeface="Microsoft Sans Serif" panose="020B0604020202020204" pitchFamily="34" charset="0"/>
                <a:cs typeface="Microsoft Sans Serif" panose="020B0604020202020204" pitchFamily="34" charset="0"/>
              </a:rPr>
              <a:t>  </a:t>
            </a:r>
          </a:p>
          <a:p>
            <a:pPr marL="457200" indent="-457200">
              <a:buFont typeface="Arial" panose="020B0604020202020204" pitchFamily="34" charset="0"/>
              <a:buChar char="•"/>
              <a:defRPr/>
            </a:pPr>
            <a:r>
              <a:rPr lang="en-GB" sz="2700" b="1" dirty="0">
                <a:effectLst/>
                <a:latin typeface="+mj-lt"/>
              </a:rPr>
              <a:t>Spam:</a:t>
            </a:r>
            <a:r>
              <a:rPr lang="en-GB" sz="2700" dirty="0">
                <a:effectLst/>
                <a:latin typeface="+mj-lt"/>
              </a:rPr>
              <a:t> </a:t>
            </a:r>
            <a:r>
              <a:rPr lang="es-ES" sz="2700" dirty="0">
                <a:effectLst/>
                <a:latin typeface="+mj-lt"/>
              </a:rPr>
              <a:t>Son mensajes no solicitados y enviados masivamente. Suelen presentar anuncios recurrentes, ofertas o recompensas inmejorables o posibles problemas en tu dispositivo. Sin embargo, todos ellos son fraudes con el objetivo de robar tu información.</a:t>
            </a:r>
          </a:p>
          <a:p>
            <a:pPr marL="457200" indent="-457200">
              <a:buFont typeface="Arial" panose="020B0604020202020204" pitchFamily="34" charset="0"/>
              <a:buChar char="•"/>
              <a:defRPr/>
            </a:pPr>
            <a:endParaRPr lang="en-US" altLang="es-ES" sz="2700"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1: ¿Qué es la ciberseguridad?</a:t>
            </a:r>
          </a:p>
        </p:txBody>
      </p:sp>
    </p:spTree>
    <p:extLst>
      <p:ext uri="{BB962C8B-B14F-4D97-AF65-F5344CB8AC3E}">
        <p14:creationId xmlns:p14="http://schemas.microsoft.com/office/powerpoint/2010/main" val="247492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3A8583F9-7EBD-FDDE-220E-E0F079E187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2400" y="4000500"/>
            <a:ext cx="5486400" cy="3918857"/>
          </a:xfrm>
          <a:prstGeom prst="rect">
            <a:avLst/>
          </a:prstGeom>
        </p:spPr>
      </p:pic>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3: Aprende a resolver los problemas de ciberseguridad de tu empresa digital</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76103" y="3100536"/>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1: ¿Qué es la ciberseguridad?</a:t>
            </a:r>
          </a:p>
        </p:txBody>
      </p:sp>
      <p:sp>
        <p:nvSpPr>
          <p:cNvPr id="4" name="CuadroTexto 3">
            <a:extLst>
              <a:ext uri="{FF2B5EF4-FFF2-40B4-BE49-F238E27FC236}">
                <a16:creationId xmlns:a16="http://schemas.microsoft.com/office/drawing/2014/main" id="{E4D31465-38AD-8B39-6D7B-2399C95D2D93}"/>
              </a:ext>
            </a:extLst>
          </p:cNvPr>
          <p:cNvSpPr txBox="1"/>
          <p:nvPr/>
        </p:nvSpPr>
        <p:spPr>
          <a:xfrm>
            <a:off x="1447800" y="3362146"/>
            <a:ext cx="10134600" cy="6124754"/>
          </a:xfrm>
          <a:prstGeom prst="rect">
            <a:avLst/>
          </a:prstGeom>
          <a:noFill/>
        </p:spPr>
        <p:txBody>
          <a:bodyPr wrap="square" rtlCol="0">
            <a:spAutoFit/>
          </a:bodyPr>
          <a:lstStyle/>
          <a:p>
            <a:pPr>
              <a:defRPr/>
            </a:pP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n-GB" sz="2800" b="1" dirty="0">
                <a:effectLst/>
                <a:latin typeface="+mj-lt"/>
              </a:rPr>
              <a:t>Malwares</a:t>
            </a:r>
            <a:r>
              <a:rPr lang="en-GB" sz="2800" dirty="0">
                <a:effectLst/>
                <a:latin typeface="+mj-lt"/>
              </a:rPr>
              <a:t>: </a:t>
            </a:r>
            <a:r>
              <a:rPr lang="es-ES" sz="2800" dirty="0">
                <a:effectLst/>
                <a:latin typeface="+mj-lt"/>
              </a:rPr>
              <a:t>Son programas creados para dañar, impedir o perjudicar el correcto funcionamiento de nuestros dispositivos, así como robar nuestra información. Existen millones de tipos de malwares, con diferentes características y objetivos. Entre los más extendidos podemos encontrar troyanos, gusanos, botnets, adwares...</a:t>
            </a:r>
            <a:endParaRPr lang="en-US" altLang="es-ES" sz="28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endParaRPr lang="en-US" altLang="es-ES" sz="2800" dirty="0">
              <a:latin typeface="+mj-lt"/>
              <a:ea typeface="Microsoft Sans Serif" panose="020B0604020202020204" pitchFamily="34" charset="0"/>
              <a:cs typeface="Microsoft Sans Serif" panose="020B0604020202020204" pitchFamily="34" charset="0"/>
            </a:endParaRPr>
          </a:p>
          <a:p>
            <a:pPr>
              <a:defRPr/>
            </a:pPr>
            <a:r>
              <a:rPr lang="es-ES" sz="2800" dirty="0">
                <a:effectLst/>
                <a:latin typeface="+mj-lt"/>
              </a:rPr>
              <a:t>Existen miles de amenazas a las que estamos expuestos cuando navegamos por Internet. Sin embargo, no todo está perdido: hay algunas medidas que podemos tomar para evitar posibles ciberamenazas. En la siguiente sección, encontraremos algunos consejos sobre cómo mantener a salvo nuestro negocio online.</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26765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3: Aprende a resolver los problemas de ciberseguridad de tu empresa digital</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2: Consejos de ciberseguridad. </a:t>
            </a:r>
          </a:p>
        </p:txBody>
      </p:sp>
      <p:sp>
        <p:nvSpPr>
          <p:cNvPr id="3" name="CuadroTexto 2">
            <a:extLst>
              <a:ext uri="{FF2B5EF4-FFF2-40B4-BE49-F238E27FC236}">
                <a16:creationId xmlns:a16="http://schemas.microsoft.com/office/drawing/2014/main" id="{E757EA3C-3069-5446-857E-8450664D9952}"/>
              </a:ext>
            </a:extLst>
          </p:cNvPr>
          <p:cNvSpPr txBox="1"/>
          <p:nvPr/>
        </p:nvSpPr>
        <p:spPr>
          <a:xfrm>
            <a:off x="1447800" y="3695700"/>
            <a:ext cx="15297150" cy="5139869"/>
          </a:xfrm>
          <a:prstGeom prst="rect">
            <a:avLst/>
          </a:prstGeom>
          <a:noFill/>
        </p:spPr>
        <p:txBody>
          <a:bodyPr wrap="square" rtlCol="0">
            <a:spAutoFit/>
          </a:bodyPr>
          <a:lstStyle/>
          <a:p>
            <a:pPr marL="514350" indent="-514350">
              <a:buFont typeface="+mj-lt"/>
              <a:buAutoNum type="arabicPeriod"/>
              <a:defRPr/>
            </a:pPr>
            <a:r>
              <a:rPr lang="es-ES" sz="2800" b="1" dirty="0">
                <a:effectLst/>
                <a:latin typeface="+mj-lt"/>
              </a:rPr>
              <a:t>Utilizar el sentido común. </a:t>
            </a:r>
            <a:r>
              <a:rPr lang="es-ES" sz="2800" dirty="0">
                <a:effectLst/>
                <a:latin typeface="+mj-lt"/>
              </a:rPr>
              <a:t>El primer y más importante consejo que debemos seguir es mantener el sentido común. Si algo es demasiado bueno para ser verdad, probablemente sea falso. Sé escéptico y no confíes en fuentes desconocidas.</a:t>
            </a:r>
            <a:endParaRPr lang="en-US" altLang="es-ES" sz="2800"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a:defRPr/>
            </a:pPr>
            <a:r>
              <a:rPr lang="es-ES" sz="2800" b="1" dirty="0">
                <a:effectLst/>
                <a:latin typeface="+mj-lt"/>
              </a:rPr>
              <a:t>Guarda siempre una copia de seguridad. </a:t>
            </a:r>
            <a:r>
              <a:rPr lang="es-ES" sz="2800" dirty="0">
                <a:effectLst/>
                <a:latin typeface="+mj-lt"/>
              </a:rPr>
              <a:t>Protege tus datos, archivos e información en caso de sufrir un daño indeseado. Para ello, es aconsejable mantener dos copias de seguridad: una offline (como un disco duro) y otra online (la nube).</a:t>
            </a:r>
            <a:r>
              <a:rPr lang="en-US" altLang="es-ES" sz="2800" dirty="0">
                <a:latin typeface="+mj-lt"/>
                <a:ea typeface="Microsoft Sans Serif" panose="020B0604020202020204" pitchFamily="34" charset="0"/>
                <a:cs typeface="Microsoft Sans Serif" panose="020B0604020202020204" pitchFamily="34" charset="0"/>
              </a:rPr>
              <a:t> </a:t>
            </a:r>
            <a:endParaRPr lang="en-US" altLang="es-ES" sz="2800" b="1"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a:defRPr/>
            </a:pPr>
            <a:r>
              <a:rPr lang="es-ES" sz="2800" b="1" dirty="0">
                <a:effectLst/>
                <a:latin typeface="+mj-lt"/>
              </a:rPr>
              <a:t>No abras enlaces desconocidos o poco fiables. </a:t>
            </a:r>
            <a:r>
              <a:rPr lang="es-ES" sz="2800" dirty="0">
                <a:effectLst/>
                <a:latin typeface="+mj-lt"/>
              </a:rPr>
              <a:t>De lo contrario, podríamos estar permitiendo el acceso a malware. Asegúrate de que los enlaces a los que accedes proceden de una fuente conocida o son seguros.</a:t>
            </a:r>
            <a:r>
              <a:rPr lang="en-GB" sz="2800" dirty="0">
                <a:effectLst/>
                <a:latin typeface="+mj-lt"/>
              </a:rPr>
              <a:t> </a:t>
            </a:r>
          </a:p>
          <a:p>
            <a:pPr marL="514350" indent="-514350">
              <a:buFont typeface="+mj-lt"/>
              <a:buAutoNum type="arabicPeriod"/>
              <a:defRPr/>
            </a:pPr>
            <a:endParaRPr lang="en-GB" sz="2000" dirty="0">
              <a:latin typeface="+mj-lt"/>
            </a:endParaRPr>
          </a:p>
          <a:p>
            <a:pPr lvl="2">
              <a:defRPr/>
            </a:pPr>
            <a:r>
              <a:rPr lang="es-ES" sz="2800" b="1" dirty="0">
                <a:effectLst/>
                <a:latin typeface="+mj-lt"/>
              </a:rPr>
              <a:t>Podemos saber que una página es segura si empieza por https:// o tiene un candado en la barra de búsqueda. Sin embargo, esto no garantiza que su contenido sea veraz.</a:t>
            </a:r>
            <a:endParaRPr lang="en-US" altLang="es-ES" sz="2800" dirty="0">
              <a:latin typeface="+mj-lt"/>
              <a:ea typeface="Microsoft Sans Serif" panose="020B0604020202020204" pitchFamily="34" charset="0"/>
              <a:cs typeface="Microsoft Sans Serif" panose="020B0604020202020204" pitchFamily="34" charset="0"/>
            </a:endParaRPr>
          </a:p>
        </p:txBody>
      </p:sp>
      <p:pic>
        <p:nvPicPr>
          <p:cNvPr id="4" name="Picture 2" descr="Visualizza immagine di origine">
            <a:extLst>
              <a:ext uri="{FF2B5EF4-FFF2-40B4-BE49-F238E27FC236}">
                <a16:creationId xmlns:a16="http://schemas.microsoft.com/office/drawing/2014/main" id="{478946F4-4562-AE14-62D0-1F603B8E4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7820152"/>
            <a:ext cx="980948" cy="98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858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3: Aprende a resolver los problemas de ciberseguridad de tu empresa digital</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2: Consejos de ciberseguridad. </a:t>
            </a:r>
          </a:p>
        </p:txBody>
      </p:sp>
      <p:sp>
        <p:nvSpPr>
          <p:cNvPr id="5" name="CuadroTexto 4">
            <a:extLst>
              <a:ext uri="{FF2B5EF4-FFF2-40B4-BE49-F238E27FC236}">
                <a16:creationId xmlns:a16="http://schemas.microsoft.com/office/drawing/2014/main" id="{EA855880-BC50-D6D4-A7EB-A30D89321E97}"/>
              </a:ext>
            </a:extLst>
          </p:cNvPr>
          <p:cNvSpPr txBox="1"/>
          <p:nvPr/>
        </p:nvSpPr>
        <p:spPr>
          <a:xfrm>
            <a:off x="1521929" y="3771900"/>
            <a:ext cx="15244141" cy="5693866"/>
          </a:xfrm>
          <a:prstGeom prst="rect">
            <a:avLst/>
          </a:prstGeom>
          <a:noFill/>
        </p:spPr>
        <p:txBody>
          <a:bodyPr wrap="square" rtlCol="0">
            <a:spAutoFit/>
          </a:bodyPr>
          <a:lstStyle/>
          <a:p>
            <a:pPr marL="514350" indent="-514350">
              <a:buFont typeface="+mj-lt"/>
              <a:buAutoNum type="arabicPeriod" startAt="4"/>
              <a:defRPr/>
            </a:pPr>
            <a:r>
              <a:rPr lang="es-ES" sz="2800" b="1" dirty="0">
                <a:effectLst/>
                <a:latin typeface="+mj-lt"/>
              </a:rPr>
              <a:t>Mantén actualizados tu antivirus y diferentes aplicaciones. </a:t>
            </a:r>
            <a:r>
              <a:rPr lang="es-ES" sz="2800" dirty="0">
                <a:effectLst/>
                <a:latin typeface="+mj-lt"/>
              </a:rPr>
              <a:t>El mundo tecnológico evoluciona constantemente, y la ciberdelincuencia no se queda atrás. Para garantizar nuestra seguridad debemos mantener nuestro software actualizado: es la única forma de bloquear las nuevas amenazas.</a:t>
            </a:r>
            <a:endParaRPr lang="en-US" altLang="es-ES" sz="2800"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startAt="4"/>
              <a:defRPr/>
            </a:pPr>
            <a:r>
              <a:rPr lang="es-ES" sz="2800" b="1" dirty="0">
                <a:effectLst/>
                <a:latin typeface="+mj-lt"/>
              </a:rPr>
              <a:t>Cifra tus datos. </a:t>
            </a:r>
            <a:r>
              <a:rPr lang="es-ES" sz="2800" dirty="0">
                <a:effectLst/>
                <a:latin typeface="+mj-lt"/>
              </a:rPr>
              <a:t>Consiste en convertir texto plano en texto cifrado (ilegible). Mantén segura tu información confidencial cifrando tus datos, de modo que sólo puedan descifrarlos quienes dispongan de la clave correcta.</a:t>
            </a:r>
            <a:endParaRPr lang="en-US" sz="2800" dirty="0">
              <a:effectLst/>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startAt="4"/>
              <a:defRPr/>
            </a:pPr>
            <a:r>
              <a:rPr lang="es-ES" sz="2800" b="1" dirty="0"/>
              <a:t>Crea contraseñas seguras.</a:t>
            </a:r>
            <a:r>
              <a:rPr lang="es-ES" sz="2800" dirty="0"/>
              <a:t> Las contraseñas seguras no incluyen información personal y tienen más de 8 caracteres que incluyen mayúsculas, minúsculas, números y caracteres especiales. Utiliza contraseñas diferentes en distintas plataformas para evitar perderlas todas en caso de ser hackeado. La mayoría de las plataformas ofrecen un inicio de sesión en dos pasos (que ofrece mayor seguridad), así como métodos de recuperación de la contraseña en caso de olvido.</a:t>
            </a:r>
            <a:endParaRPr lang="en-US" altLang="es-ES" sz="2800" dirty="0">
              <a:latin typeface="+mj-lt"/>
              <a:ea typeface="Microsoft Sans Serif" panose="020B0604020202020204" pitchFamily="34" charset="0"/>
              <a:cs typeface="Microsoft Sans Serif" panose="020B0604020202020204" pitchFamily="34" charset="0"/>
            </a:endParaRPr>
          </a:p>
          <a:p>
            <a:pPr>
              <a:defRPr/>
            </a:pPr>
            <a:endParaRPr lang="en-US" altLang="es-ES" sz="2800" dirty="0">
              <a:latin typeface="+mj-lt"/>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7695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3" cstate="print"/>
          <a:stretch>
            <a:fillRect/>
          </a:stretch>
        </p:blipFill>
        <p:spPr>
          <a:xfrm>
            <a:off x="1028700" y="9258300"/>
            <a:ext cx="3198719" cy="702057"/>
          </a:xfrm>
          <a:prstGeom prst="rect">
            <a:avLst/>
          </a:prstGeom>
        </p:spPr>
      </p:pic>
      <p:sp>
        <p:nvSpPr>
          <p:cNvPr id="16" name="Triángulo isósceles 15">
            <a:extLst>
              <a:ext uri="{FF2B5EF4-FFF2-40B4-BE49-F238E27FC236}">
                <a16:creationId xmlns:a16="http://schemas.microsoft.com/office/drawing/2014/main" id="{7900BF38-6738-4647-A30F-F5A131571143}"/>
              </a:ext>
            </a:extLst>
          </p:cNvPr>
          <p:cNvSpPr/>
          <p:nvPr/>
        </p:nvSpPr>
        <p:spPr>
          <a:xfrm rot="5400000">
            <a:off x="1592072" y="3499443"/>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Triángulo isósceles 19">
            <a:extLst>
              <a:ext uri="{FF2B5EF4-FFF2-40B4-BE49-F238E27FC236}">
                <a16:creationId xmlns:a16="http://schemas.microsoft.com/office/drawing/2014/main" id="{6CAF8B21-6313-4C78-BF13-AC3A6A3624B0}"/>
              </a:ext>
            </a:extLst>
          </p:cNvPr>
          <p:cNvSpPr/>
          <p:nvPr/>
        </p:nvSpPr>
        <p:spPr>
          <a:xfrm rot="5400000">
            <a:off x="1603590" y="4686682"/>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Triángulo isósceles 22">
            <a:extLst>
              <a:ext uri="{FF2B5EF4-FFF2-40B4-BE49-F238E27FC236}">
                <a16:creationId xmlns:a16="http://schemas.microsoft.com/office/drawing/2014/main" id="{E51A8DAE-CEA6-48E8-B209-034642B2BFEA}"/>
              </a:ext>
            </a:extLst>
          </p:cNvPr>
          <p:cNvSpPr/>
          <p:nvPr/>
        </p:nvSpPr>
        <p:spPr>
          <a:xfrm rot="5400000">
            <a:off x="1598999" y="5873921"/>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CuadroTexto 26">
            <a:extLst>
              <a:ext uri="{FF2B5EF4-FFF2-40B4-BE49-F238E27FC236}">
                <a16:creationId xmlns:a16="http://schemas.microsoft.com/office/drawing/2014/main" id="{2CAA7C88-9B00-7682-73D5-C6A0201A926C}"/>
              </a:ext>
            </a:extLst>
          </p:cNvPr>
          <p:cNvSpPr txBox="1"/>
          <p:nvPr/>
        </p:nvSpPr>
        <p:spPr>
          <a:xfrm>
            <a:off x="1524000" y="1503549"/>
            <a:ext cx="9462656" cy="707886"/>
          </a:xfrm>
          <a:prstGeom prst="rect">
            <a:avLst/>
          </a:prstGeom>
          <a:noFill/>
        </p:spPr>
        <p:txBody>
          <a:bodyPr wrap="square" rtlCol="0">
            <a:spAutoFit/>
          </a:bodyPr>
          <a:lstStyle/>
          <a:p>
            <a:r>
              <a:rPr lang="en-GB" sz="4000" b="1" dirty="0">
                <a:solidFill>
                  <a:srgbClr val="660066"/>
                </a:solidFill>
                <a:ea typeface="Microsoft Sans Serif" panose="020B0604020202020204" pitchFamily="34" charset="0"/>
                <a:cs typeface="Microsoft Sans Serif" panose="020B0604020202020204" pitchFamily="34" charset="0"/>
              </a:rPr>
              <a:t>Metas y </a:t>
            </a:r>
            <a:r>
              <a:rPr lang="en-GB" sz="4000" b="1" dirty="0" err="1">
                <a:solidFill>
                  <a:srgbClr val="660066"/>
                </a:solidFill>
                <a:ea typeface="Microsoft Sans Serif" panose="020B0604020202020204" pitchFamily="34" charset="0"/>
                <a:cs typeface="Microsoft Sans Serif" panose="020B0604020202020204" pitchFamily="34" charset="0"/>
              </a:rPr>
              <a:t>objetivos</a:t>
            </a:r>
            <a:endParaRPr lang="en-GB" sz="4000" b="1" dirty="0">
              <a:solidFill>
                <a:srgbClr val="660066"/>
              </a:solidFill>
              <a:ea typeface="Microsoft Sans Serif" panose="020B0604020202020204" pitchFamily="34" charset="0"/>
              <a:cs typeface="Microsoft Sans Serif" panose="020B0604020202020204" pitchFamily="34" charset="0"/>
            </a:endParaRPr>
          </a:p>
        </p:txBody>
      </p:sp>
      <p:sp>
        <p:nvSpPr>
          <p:cNvPr id="28" name="CuadroTexto 27">
            <a:extLst>
              <a:ext uri="{FF2B5EF4-FFF2-40B4-BE49-F238E27FC236}">
                <a16:creationId xmlns:a16="http://schemas.microsoft.com/office/drawing/2014/main" id="{2F63A8DB-F2FF-E2AF-2AEA-E37B311C0255}"/>
              </a:ext>
            </a:extLst>
          </p:cNvPr>
          <p:cNvSpPr txBox="1"/>
          <p:nvPr/>
        </p:nvSpPr>
        <p:spPr>
          <a:xfrm>
            <a:off x="1524000" y="2400300"/>
            <a:ext cx="10040186" cy="523220"/>
          </a:xfrm>
          <a:prstGeom prst="rect">
            <a:avLst/>
          </a:prstGeom>
          <a:noFill/>
        </p:spPr>
        <p:txBody>
          <a:bodyPr wrap="square" rtlCol="0">
            <a:spAutoFit/>
          </a:bodyPr>
          <a:lstStyle/>
          <a:p>
            <a:pPr algn="just"/>
            <a:r>
              <a:rPr lang="es-ES" sz="2800" dirty="0">
                <a:effectLst/>
                <a:ea typeface="Microsoft Sans Serif" panose="020B0604020202020204" pitchFamily="34" charset="0"/>
                <a:cs typeface="Microsoft Sans Serif" panose="020B0604020202020204" pitchFamily="34" charset="0"/>
              </a:rPr>
              <a:t>Al final de este modulo, serás capaz de: </a:t>
            </a:r>
          </a:p>
        </p:txBody>
      </p:sp>
      <p:sp>
        <p:nvSpPr>
          <p:cNvPr id="31" name="TextBox 8">
            <a:extLst>
              <a:ext uri="{FF2B5EF4-FFF2-40B4-BE49-F238E27FC236}">
                <a16:creationId xmlns:a16="http://schemas.microsoft.com/office/drawing/2014/main" id="{74181288-8A74-D2DC-B1F9-9C2FF25AB44D}"/>
              </a:ext>
            </a:extLst>
          </p:cNvPr>
          <p:cNvSpPr txBox="1"/>
          <p:nvPr/>
        </p:nvSpPr>
        <p:spPr>
          <a:xfrm>
            <a:off x="2628059" y="3311486"/>
            <a:ext cx="6934200" cy="954107"/>
          </a:xfrm>
          <a:prstGeom prst="rect">
            <a:avLst/>
          </a:prstGeom>
          <a:noFill/>
        </p:spPr>
        <p:txBody>
          <a:bodyPr wrap="square" lIns="108000" rIns="108000" rtlCol="0">
            <a:spAutoFit/>
          </a:bodyPr>
          <a:lstStyle/>
          <a:p>
            <a:r>
              <a:rPr lang="es-ES" altLang="ko-KR" sz="2800" b="1" dirty="0">
                <a:ea typeface="Microsoft Sans Serif" panose="020B0604020202020204" pitchFamily="34" charset="0"/>
                <a:cs typeface="Microsoft Sans Serif" panose="020B0604020202020204" pitchFamily="34" charset="0"/>
              </a:rPr>
              <a:t>Aprender cómo diseñar la página web de tu empresa con herramientas TIC.</a:t>
            </a:r>
            <a:endParaRPr lang="ko-KR" altLang="en-US" sz="2800" b="1" dirty="0">
              <a:cs typeface="Microsoft Sans Serif" panose="020B0604020202020204" pitchFamily="34" charset="0"/>
            </a:endParaRPr>
          </a:p>
        </p:txBody>
      </p:sp>
      <p:sp>
        <p:nvSpPr>
          <p:cNvPr id="34" name="TextBox 8">
            <a:extLst>
              <a:ext uri="{FF2B5EF4-FFF2-40B4-BE49-F238E27FC236}">
                <a16:creationId xmlns:a16="http://schemas.microsoft.com/office/drawing/2014/main" id="{03DA9740-34FA-F089-F638-21B36FE86179}"/>
              </a:ext>
            </a:extLst>
          </p:cNvPr>
          <p:cNvSpPr txBox="1"/>
          <p:nvPr/>
        </p:nvSpPr>
        <p:spPr>
          <a:xfrm>
            <a:off x="2666998" y="4606886"/>
            <a:ext cx="6895261" cy="954107"/>
          </a:xfrm>
          <a:prstGeom prst="rect">
            <a:avLst/>
          </a:prstGeom>
          <a:noFill/>
        </p:spPr>
        <p:txBody>
          <a:bodyPr wrap="square" lIns="108000" rIns="108000" rtlCol="0">
            <a:spAutoFit/>
          </a:bodyPr>
          <a:lstStyle/>
          <a:p>
            <a:r>
              <a:rPr lang="es-ES" altLang="ko-KR" sz="2800" b="1" dirty="0">
                <a:ea typeface="Microsoft Sans Serif" panose="020B0604020202020204" pitchFamily="34" charset="0"/>
                <a:cs typeface="Microsoft Sans Serif" panose="020B0604020202020204" pitchFamily="34" charset="0"/>
              </a:rPr>
              <a:t>Conocer las principales redes sociales, su público y principales características. </a:t>
            </a:r>
            <a:endParaRPr lang="ko-KR" altLang="en-US" sz="2800" b="1" dirty="0">
              <a:cs typeface="Microsoft Sans Serif" panose="020B0604020202020204" pitchFamily="34" charset="0"/>
            </a:endParaRPr>
          </a:p>
        </p:txBody>
      </p:sp>
      <p:sp>
        <p:nvSpPr>
          <p:cNvPr id="37" name="TextBox 8">
            <a:extLst>
              <a:ext uri="{FF2B5EF4-FFF2-40B4-BE49-F238E27FC236}">
                <a16:creationId xmlns:a16="http://schemas.microsoft.com/office/drawing/2014/main" id="{5686FDDB-810F-19D2-7521-396C987D0461}"/>
              </a:ext>
            </a:extLst>
          </p:cNvPr>
          <p:cNvSpPr txBox="1"/>
          <p:nvPr/>
        </p:nvSpPr>
        <p:spPr>
          <a:xfrm>
            <a:off x="2666998" y="5758837"/>
            <a:ext cx="5124925" cy="954107"/>
          </a:xfrm>
          <a:prstGeom prst="rect">
            <a:avLst/>
          </a:prstGeom>
          <a:noFill/>
        </p:spPr>
        <p:txBody>
          <a:bodyPr wrap="square" lIns="108000" rIns="108000" rtlCol="0">
            <a:spAutoFit/>
          </a:bodyPr>
          <a:lstStyle/>
          <a:p>
            <a:r>
              <a:rPr lang="es-ES" altLang="ko-KR" sz="2800" b="1" dirty="0">
                <a:ea typeface="Microsoft Sans Serif" panose="020B0604020202020204" pitchFamily="34" charset="0"/>
                <a:cs typeface="Microsoft Sans Serif" panose="020B0604020202020204" pitchFamily="34" charset="0"/>
              </a:rPr>
              <a:t>Emplear las redes sociales para potenciar tu empresa online. </a:t>
            </a:r>
            <a:endParaRPr lang="ko-KR" altLang="en-US" sz="2800" b="1" dirty="0">
              <a:cs typeface="Microsoft Sans Serif" panose="020B0604020202020204" pitchFamily="34" charset="0"/>
            </a:endParaRPr>
          </a:p>
        </p:txBody>
      </p:sp>
      <p:sp>
        <p:nvSpPr>
          <p:cNvPr id="2" name="Triángulo isósceles 1">
            <a:extLst>
              <a:ext uri="{FF2B5EF4-FFF2-40B4-BE49-F238E27FC236}">
                <a16:creationId xmlns:a16="http://schemas.microsoft.com/office/drawing/2014/main" id="{DE334AE4-D17D-E423-61C0-45694BA20A13}"/>
              </a:ext>
            </a:extLst>
          </p:cNvPr>
          <p:cNvSpPr/>
          <p:nvPr/>
        </p:nvSpPr>
        <p:spPr>
          <a:xfrm rot="5400000">
            <a:off x="1598999" y="7009175"/>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TextBox 8">
            <a:extLst>
              <a:ext uri="{FF2B5EF4-FFF2-40B4-BE49-F238E27FC236}">
                <a16:creationId xmlns:a16="http://schemas.microsoft.com/office/drawing/2014/main" id="{826B1E13-D710-E911-5520-D37F80388F54}"/>
              </a:ext>
            </a:extLst>
          </p:cNvPr>
          <p:cNvSpPr txBox="1"/>
          <p:nvPr/>
        </p:nvSpPr>
        <p:spPr>
          <a:xfrm>
            <a:off x="2671009" y="6932593"/>
            <a:ext cx="5578112" cy="954107"/>
          </a:xfrm>
          <a:prstGeom prst="rect">
            <a:avLst/>
          </a:prstGeom>
          <a:noFill/>
        </p:spPr>
        <p:txBody>
          <a:bodyPr wrap="square" lIns="108000" rIns="108000" rtlCol="0">
            <a:spAutoFit/>
          </a:bodyPr>
          <a:lstStyle/>
          <a:p>
            <a:r>
              <a:rPr lang="es-ES" altLang="ko-KR" sz="2800" b="1" dirty="0">
                <a:ea typeface="Microsoft Sans Serif" panose="020B0604020202020204" pitchFamily="34" charset="0"/>
                <a:cs typeface="Microsoft Sans Serif" panose="020B0604020202020204" pitchFamily="34" charset="0"/>
              </a:rPr>
              <a:t>Entender qué es la ciberseguridad y las principales ciberamenazas.</a:t>
            </a:r>
            <a:endParaRPr lang="ko-KR" altLang="en-US" sz="2800" b="1" dirty="0">
              <a:cs typeface="Microsoft Sans Serif" panose="020B0604020202020204" pitchFamily="34" charset="0"/>
            </a:endParaRPr>
          </a:p>
        </p:txBody>
      </p:sp>
      <p:sp>
        <p:nvSpPr>
          <p:cNvPr id="6" name="Triángulo isósceles 5">
            <a:extLst>
              <a:ext uri="{FF2B5EF4-FFF2-40B4-BE49-F238E27FC236}">
                <a16:creationId xmlns:a16="http://schemas.microsoft.com/office/drawing/2014/main" id="{64D8B227-B3E4-6583-DA58-85520B441EF3}"/>
              </a:ext>
            </a:extLst>
          </p:cNvPr>
          <p:cNvSpPr/>
          <p:nvPr/>
        </p:nvSpPr>
        <p:spPr>
          <a:xfrm rot="5400000">
            <a:off x="1592072" y="8144429"/>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TextBox 8">
            <a:extLst>
              <a:ext uri="{FF2B5EF4-FFF2-40B4-BE49-F238E27FC236}">
                <a16:creationId xmlns:a16="http://schemas.microsoft.com/office/drawing/2014/main" id="{106485FC-532C-0537-2823-2D6AC3B567A4}"/>
              </a:ext>
            </a:extLst>
          </p:cNvPr>
          <p:cNvSpPr txBox="1"/>
          <p:nvPr/>
        </p:nvSpPr>
        <p:spPr>
          <a:xfrm>
            <a:off x="2666998" y="8149519"/>
            <a:ext cx="6477002" cy="523220"/>
          </a:xfrm>
          <a:prstGeom prst="rect">
            <a:avLst/>
          </a:prstGeom>
          <a:noFill/>
        </p:spPr>
        <p:txBody>
          <a:bodyPr wrap="square" lIns="108000" rIns="108000" rtlCol="0">
            <a:spAutoFit/>
          </a:bodyPr>
          <a:lstStyle/>
          <a:p>
            <a:r>
              <a:rPr lang="en-US" altLang="ko-KR" sz="2800" b="1" dirty="0" err="1">
                <a:ea typeface="Microsoft Sans Serif" panose="020B0604020202020204" pitchFamily="34" charset="0"/>
                <a:cs typeface="Microsoft Sans Serif" panose="020B0604020202020204" pitchFamily="34" charset="0"/>
              </a:rPr>
              <a:t>Aprender</a:t>
            </a:r>
            <a:r>
              <a:rPr lang="en-US" altLang="ko-KR" sz="2800" b="1" dirty="0">
                <a:ea typeface="Microsoft Sans Serif" panose="020B0604020202020204" pitchFamily="34" charset="0"/>
                <a:cs typeface="Microsoft Sans Serif" panose="020B0604020202020204" pitchFamily="34" charset="0"/>
              </a:rPr>
              <a:t> a </a:t>
            </a:r>
            <a:r>
              <a:rPr lang="en-US" altLang="ko-KR" sz="2800" b="1" dirty="0" err="1">
                <a:ea typeface="Microsoft Sans Serif" panose="020B0604020202020204" pitchFamily="34" charset="0"/>
                <a:cs typeface="Microsoft Sans Serif" panose="020B0604020202020204" pitchFamily="34" charset="0"/>
              </a:rPr>
              <a:t>proteger</a:t>
            </a:r>
            <a:r>
              <a:rPr lang="en-US" altLang="ko-KR" sz="2800" b="1" dirty="0">
                <a:ea typeface="Microsoft Sans Serif" panose="020B0604020202020204" pitchFamily="34" charset="0"/>
                <a:cs typeface="Microsoft Sans Serif" panose="020B0604020202020204" pitchFamily="34" charset="0"/>
              </a:rPr>
              <a:t> </a:t>
            </a:r>
            <a:r>
              <a:rPr lang="en-US" altLang="ko-KR" sz="2800" b="1" dirty="0" err="1">
                <a:ea typeface="Microsoft Sans Serif" panose="020B0604020202020204" pitchFamily="34" charset="0"/>
                <a:cs typeface="Microsoft Sans Serif" panose="020B0604020202020204" pitchFamily="34" charset="0"/>
              </a:rPr>
              <a:t>nuestros</a:t>
            </a:r>
            <a:r>
              <a:rPr lang="en-US" altLang="ko-KR" sz="2800" b="1" dirty="0">
                <a:ea typeface="Microsoft Sans Serif" panose="020B0604020202020204" pitchFamily="34" charset="0"/>
                <a:cs typeface="Microsoft Sans Serif" panose="020B0604020202020204" pitchFamily="34" charset="0"/>
              </a:rPr>
              <a:t> </a:t>
            </a:r>
            <a:r>
              <a:rPr lang="en-US" altLang="ko-KR" sz="2800" b="1" dirty="0" err="1">
                <a:ea typeface="Microsoft Sans Serif" panose="020B0604020202020204" pitchFamily="34" charset="0"/>
                <a:cs typeface="Microsoft Sans Serif" panose="020B0604020202020204" pitchFamily="34" charset="0"/>
              </a:rPr>
              <a:t>dispositivos</a:t>
            </a:r>
            <a:r>
              <a:rPr lang="en-US" altLang="ko-KR" sz="2800" b="1" dirty="0">
                <a:ea typeface="Microsoft Sans Serif" panose="020B0604020202020204" pitchFamily="34" charset="0"/>
                <a:cs typeface="Microsoft Sans Serif" panose="020B0604020202020204" pitchFamily="34" charset="0"/>
              </a:rPr>
              <a:t>.</a:t>
            </a:r>
            <a:endParaRPr lang="ko-KR" altLang="en-US" sz="2800" b="1" dirty="0">
              <a:cs typeface="Microsoft Sans Serif" panose="020B0604020202020204" pitchFamily="34" charset="0"/>
            </a:endParaRPr>
          </a:p>
        </p:txBody>
      </p:sp>
      <p:sp>
        <p:nvSpPr>
          <p:cNvPr id="8" name="TextBox 8">
            <a:extLst>
              <a:ext uri="{FF2B5EF4-FFF2-40B4-BE49-F238E27FC236}">
                <a16:creationId xmlns:a16="http://schemas.microsoft.com/office/drawing/2014/main" id="{459EF8AB-1DE0-8FD7-1B63-BC1F4BE2D03F}"/>
              </a:ext>
            </a:extLst>
          </p:cNvPr>
          <p:cNvSpPr txBox="1"/>
          <p:nvPr/>
        </p:nvSpPr>
        <p:spPr>
          <a:xfrm>
            <a:off x="9797143" y="3435622"/>
            <a:ext cx="6934200" cy="1015663"/>
          </a:xfrm>
          <a:prstGeom prst="rect">
            <a:avLst/>
          </a:prstGeom>
          <a:noFill/>
        </p:spPr>
        <p:txBody>
          <a:bodyPr wrap="square" lIns="108000" rIns="108000" rtlCol="0">
            <a:spAutoFit/>
          </a:bodyPr>
          <a:lstStyle/>
          <a:p>
            <a:pPr rtl="0">
              <a:spcBef>
                <a:spcPts val="0"/>
              </a:spcBef>
              <a:spcAft>
                <a:spcPts val="0"/>
              </a:spcAft>
            </a:pPr>
            <a:r>
              <a:rPr lang="es-ES" sz="2000" b="0" i="0" u="none" strike="noStrike" dirty="0">
                <a:solidFill>
                  <a:srgbClr val="000000"/>
                </a:solidFill>
                <a:effectLst/>
                <a:latin typeface="Calibri" panose="020F0502020204030204" pitchFamily="34" charset="0"/>
              </a:rPr>
              <a:t>Competencia </a:t>
            </a:r>
            <a:r>
              <a:rPr lang="es-ES" sz="2000" b="0" i="0" u="none" strike="noStrike" dirty="0" err="1">
                <a:solidFill>
                  <a:srgbClr val="000000"/>
                </a:solidFill>
                <a:effectLst/>
                <a:latin typeface="Calibri" panose="020F0502020204030204" pitchFamily="34" charset="0"/>
              </a:rPr>
              <a:t>Entrecomp</a:t>
            </a:r>
            <a:r>
              <a:rPr lang="es-ES" sz="2000" b="0" i="0" u="none" strike="noStrike" dirty="0">
                <a:solidFill>
                  <a:srgbClr val="000000"/>
                </a:solidFill>
                <a:effectLst/>
                <a:latin typeface="Calibri" panose="020F0502020204030204" pitchFamily="34" charset="0"/>
              </a:rPr>
              <a:t> implicada: </a:t>
            </a:r>
            <a:r>
              <a:rPr lang="es-ES" sz="2000" b="1" i="0" u="none" strike="noStrike" dirty="0">
                <a:solidFill>
                  <a:srgbClr val="9900CC"/>
                </a:solidFill>
                <a:effectLst/>
                <a:latin typeface="Calibri" panose="020F0502020204030204" pitchFamily="34" charset="0"/>
              </a:rPr>
              <a:t>Ideas y Oportunidades-&gt;Creatividad </a:t>
            </a:r>
            <a:r>
              <a:rPr lang="es-ES" sz="2000" b="0" i="0" u="none" strike="noStrike" dirty="0">
                <a:solidFill>
                  <a:srgbClr val="000000"/>
                </a:solidFill>
                <a:effectLst/>
                <a:latin typeface="Calibri" panose="020F0502020204030204" pitchFamily="34" charset="0"/>
              </a:rPr>
              <a:t>+ Competencia </a:t>
            </a:r>
            <a:r>
              <a:rPr lang="es-ES" sz="2000" b="0" i="0" u="none" strike="noStrike" dirty="0" err="1">
                <a:solidFill>
                  <a:srgbClr val="000000"/>
                </a:solidFill>
                <a:effectLst/>
                <a:latin typeface="Calibri" panose="020F0502020204030204" pitchFamily="34" charset="0"/>
              </a:rPr>
              <a:t>DigComp</a:t>
            </a:r>
            <a:r>
              <a:rPr lang="es-ES" sz="2000" b="0" i="0" u="none" strike="noStrike" dirty="0">
                <a:solidFill>
                  <a:srgbClr val="000000"/>
                </a:solidFill>
                <a:effectLst/>
                <a:latin typeface="Calibri" panose="020F0502020204030204" pitchFamily="34" charset="0"/>
              </a:rPr>
              <a:t>: </a:t>
            </a:r>
            <a:r>
              <a:rPr lang="es-ES" sz="2000" b="1" i="0" u="none" strike="noStrike" dirty="0">
                <a:solidFill>
                  <a:srgbClr val="9900CC"/>
                </a:solidFill>
                <a:effectLst/>
                <a:latin typeface="Calibri" panose="020F0502020204030204" pitchFamily="34" charset="0"/>
              </a:rPr>
              <a:t>Creación de Contenidos Digitales</a:t>
            </a:r>
          </a:p>
        </p:txBody>
      </p:sp>
      <p:sp>
        <p:nvSpPr>
          <p:cNvPr id="9" name="TextBox 8">
            <a:extLst>
              <a:ext uri="{FF2B5EF4-FFF2-40B4-BE49-F238E27FC236}">
                <a16:creationId xmlns:a16="http://schemas.microsoft.com/office/drawing/2014/main" id="{D9675B3D-C43D-1160-A5D1-FC16A447E4E2}"/>
              </a:ext>
            </a:extLst>
          </p:cNvPr>
          <p:cNvSpPr txBox="1"/>
          <p:nvPr/>
        </p:nvSpPr>
        <p:spPr>
          <a:xfrm>
            <a:off x="9158604" y="4584729"/>
            <a:ext cx="6934200" cy="1015663"/>
          </a:xfrm>
          <a:prstGeom prst="rect">
            <a:avLst/>
          </a:prstGeom>
          <a:noFill/>
        </p:spPr>
        <p:txBody>
          <a:bodyPr wrap="square" lIns="108000" rIns="108000" rtlCol="0">
            <a:spAutoFit/>
          </a:bodyPr>
          <a:lstStyle/>
          <a:p>
            <a:pPr rtl="0">
              <a:spcBef>
                <a:spcPts val="0"/>
              </a:spcBef>
              <a:spcAft>
                <a:spcPts val="0"/>
              </a:spcAft>
            </a:pPr>
            <a:r>
              <a:rPr lang="es-ES" sz="2000" b="0" i="0" u="none" strike="noStrike" dirty="0">
                <a:solidFill>
                  <a:srgbClr val="000000"/>
                </a:solidFill>
                <a:effectLst/>
                <a:latin typeface="Calibri" panose="020F0502020204030204" pitchFamily="34" charset="0"/>
              </a:rPr>
              <a:t>Competencia </a:t>
            </a:r>
            <a:r>
              <a:rPr lang="es-ES" sz="2000" b="0" i="0" u="none" strike="noStrike" dirty="0" err="1">
                <a:solidFill>
                  <a:srgbClr val="000000"/>
                </a:solidFill>
                <a:effectLst/>
                <a:latin typeface="Calibri" panose="020F0502020204030204" pitchFamily="34" charset="0"/>
              </a:rPr>
              <a:t>Entrecomp</a:t>
            </a:r>
            <a:r>
              <a:rPr lang="es-ES" sz="2000" b="0" i="0" u="none" strike="noStrike" dirty="0">
                <a:solidFill>
                  <a:srgbClr val="000000"/>
                </a:solidFill>
                <a:effectLst/>
                <a:latin typeface="Calibri" panose="020F0502020204030204" pitchFamily="34" charset="0"/>
              </a:rPr>
              <a:t> implicada: </a:t>
            </a:r>
            <a:r>
              <a:rPr lang="es-ES" sz="2000" b="1" i="0" u="none" strike="noStrike" dirty="0">
                <a:solidFill>
                  <a:srgbClr val="9900CC"/>
                </a:solidFill>
                <a:effectLst/>
                <a:latin typeface="Calibri" panose="020F0502020204030204" pitchFamily="34" charset="0"/>
              </a:rPr>
              <a:t>En acción-&gt;Planificación y gestión</a:t>
            </a:r>
            <a:r>
              <a:rPr lang="es-ES" sz="2000" b="0" i="0" u="none" strike="noStrike" dirty="0">
                <a:solidFill>
                  <a:srgbClr val="000000"/>
                </a:solidFill>
                <a:effectLst/>
                <a:latin typeface="Calibri" panose="020F0502020204030204" pitchFamily="34" charset="0"/>
              </a:rPr>
              <a:t> + Competencia </a:t>
            </a:r>
            <a:r>
              <a:rPr lang="es-ES" sz="2000" b="0" i="0" u="none" strike="noStrike" dirty="0" err="1">
                <a:solidFill>
                  <a:srgbClr val="000000"/>
                </a:solidFill>
                <a:effectLst/>
                <a:latin typeface="Calibri" panose="020F0502020204030204" pitchFamily="34" charset="0"/>
              </a:rPr>
              <a:t>DigComp</a:t>
            </a:r>
            <a:r>
              <a:rPr lang="es-ES" sz="2000" b="0" i="0" u="none" strike="noStrike" dirty="0">
                <a:solidFill>
                  <a:srgbClr val="000000"/>
                </a:solidFill>
                <a:effectLst/>
                <a:latin typeface="Calibri" panose="020F0502020204030204" pitchFamily="34" charset="0"/>
              </a:rPr>
              <a:t>: </a:t>
            </a:r>
            <a:r>
              <a:rPr lang="es-ES" sz="2000" b="1" i="0" u="none" strike="noStrike" dirty="0">
                <a:solidFill>
                  <a:srgbClr val="9900CC"/>
                </a:solidFill>
                <a:effectLst/>
                <a:latin typeface="Calibri" panose="020F0502020204030204" pitchFamily="34" charset="0"/>
              </a:rPr>
              <a:t>Alfabetización en información y datos/Comunicación y colaboración</a:t>
            </a:r>
          </a:p>
        </p:txBody>
      </p:sp>
      <p:sp>
        <p:nvSpPr>
          <p:cNvPr id="10" name="TextBox 8">
            <a:extLst>
              <a:ext uri="{FF2B5EF4-FFF2-40B4-BE49-F238E27FC236}">
                <a16:creationId xmlns:a16="http://schemas.microsoft.com/office/drawing/2014/main" id="{1C092D9D-6235-3C38-9DD4-A7D1DB4ABFAB}"/>
              </a:ext>
            </a:extLst>
          </p:cNvPr>
          <p:cNvSpPr txBox="1"/>
          <p:nvPr/>
        </p:nvSpPr>
        <p:spPr>
          <a:xfrm>
            <a:off x="8243250" y="5909888"/>
            <a:ext cx="6934200" cy="1015663"/>
          </a:xfrm>
          <a:prstGeom prst="rect">
            <a:avLst/>
          </a:prstGeom>
          <a:noFill/>
        </p:spPr>
        <p:txBody>
          <a:bodyPr wrap="square" lIns="108000" rIns="108000" rtlCol="0">
            <a:spAutoFit/>
          </a:bodyPr>
          <a:lstStyle/>
          <a:p>
            <a:pPr rtl="0">
              <a:spcBef>
                <a:spcPts val="0"/>
              </a:spcBef>
              <a:spcAft>
                <a:spcPts val="0"/>
              </a:spcAft>
            </a:pPr>
            <a:r>
              <a:rPr lang="es-ES" sz="2000" b="0" i="0" u="none" strike="noStrike" dirty="0">
                <a:solidFill>
                  <a:srgbClr val="000000"/>
                </a:solidFill>
                <a:effectLst/>
                <a:latin typeface="Calibri" panose="020F0502020204030204" pitchFamily="34" charset="0"/>
              </a:rPr>
              <a:t>Competencia </a:t>
            </a:r>
            <a:r>
              <a:rPr lang="es-ES" sz="2000" b="0" i="0" u="none" strike="noStrike" dirty="0" err="1">
                <a:solidFill>
                  <a:srgbClr val="000000"/>
                </a:solidFill>
                <a:effectLst/>
                <a:latin typeface="Calibri" panose="020F0502020204030204" pitchFamily="34" charset="0"/>
              </a:rPr>
              <a:t>Entrecomp</a:t>
            </a:r>
            <a:r>
              <a:rPr lang="es-ES" sz="2000" b="0" i="0" u="none" strike="noStrike" dirty="0">
                <a:solidFill>
                  <a:srgbClr val="000000"/>
                </a:solidFill>
                <a:effectLst/>
                <a:latin typeface="Calibri" panose="020F0502020204030204" pitchFamily="34" charset="0"/>
              </a:rPr>
              <a:t> implicada: </a:t>
            </a:r>
            <a:r>
              <a:rPr lang="es-ES" sz="2000" b="1" i="0" u="none" strike="noStrike" dirty="0">
                <a:solidFill>
                  <a:srgbClr val="9900CC"/>
                </a:solidFill>
                <a:effectLst/>
                <a:latin typeface="Calibri" panose="020F0502020204030204" pitchFamily="34" charset="0"/>
              </a:rPr>
              <a:t>Recursos-&gt;Movilización de recursos</a:t>
            </a:r>
            <a:r>
              <a:rPr lang="es-ES" sz="2000" b="0" i="0" u="none" strike="noStrike" dirty="0">
                <a:solidFill>
                  <a:srgbClr val="000000"/>
                </a:solidFill>
                <a:effectLst/>
                <a:latin typeface="Calibri" panose="020F0502020204030204" pitchFamily="34" charset="0"/>
              </a:rPr>
              <a:t> + Competencia </a:t>
            </a:r>
            <a:r>
              <a:rPr lang="es-ES" sz="2000" b="0" i="0" u="none" strike="noStrike" dirty="0" err="1">
                <a:solidFill>
                  <a:srgbClr val="000000"/>
                </a:solidFill>
                <a:effectLst/>
                <a:latin typeface="Calibri" panose="020F0502020204030204" pitchFamily="34" charset="0"/>
              </a:rPr>
              <a:t>DigComp</a:t>
            </a:r>
            <a:r>
              <a:rPr lang="es-ES" sz="2000" b="0" i="0" u="none" strike="noStrike" dirty="0">
                <a:solidFill>
                  <a:srgbClr val="000000"/>
                </a:solidFill>
                <a:effectLst/>
                <a:latin typeface="Calibri" panose="020F0502020204030204" pitchFamily="34" charset="0"/>
              </a:rPr>
              <a:t>: </a:t>
            </a:r>
            <a:r>
              <a:rPr lang="es-ES" sz="2000" b="1" i="0" u="none" strike="noStrike" dirty="0">
                <a:solidFill>
                  <a:srgbClr val="9900CC"/>
                </a:solidFill>
                <a:effectLst/>
                <a:latin typeface="Calibri" panose="020F0502020204030204" pitchFamily="34" charset="0"/>
              </a:rPr>
              <a:t>Alfabetización en información y datos/Comunicación y colaboración</a:t>
            </a:r>
          </a:p>
        </p:txBody>
      </p:sp>
      <p:sp>
        <p:nvSpPr>
          <p:cNvPr id="11" name="TextBox 8">
            <a:extLst>
              <a:ext uri="{FF2B5EF4-FFF2-40B4-BE49-F238E27FC236}">
                <a16:creationId xmlns:a16="http://schemas.microsoft.com/office/drawing/2014/main" id="{09393A15-77BD-CC15-1946-0269CC2F1D21}"/>
              </a:ext>
            </a:extLst>
          </p:cNvPr>
          <p:cNvSpPr txBox="1"/>
          <p:nvPr/>
        </p:nvSpPr>
        <p:spPr>
          <a:xfrm>
            <a:off x="9101551" y="7412724"/>
            <a:ext cx="6934200" cy="1323439"/>
          </a:xfrm>
          <a:prstGeom prst="rect">
            <a:avLst/>
          </a:prstGeom>
          <a:noFill/>
        </p:spPr>
        <p:txBody>
          <a:bodyPr wrap="square" lIns="108000" rIns="108000" rtlCol="0">
            <a:spAutoFit/>
          </a:bodyPr>
          <a:lstStyle/>
          <a:p>
            <a:pPr rtl="0">
              <a:spcBef>
                <a:spcPts val="0"/>
              </a:spcBef>
              <a:spcAft>
                <a:spcPts val="0"/>
              </a:spcAft>
            </a:pPr>
            <a:r>
              <a:rPr lang="es-ES" sz="2000" b="0" i="0" u="none" strike="noStrike" dirty="0">
                <a:solidFill>
                  <a:srgbClr val="000000"/>
                </a:solidFill>
                <a:effectLst/>
                <a:latin typeface="Calibri" panose="020F0502020204030204" pitchFamily="34" charset="0"/>
              </a:rPr>
              <a:t>Competencia </a:t>
            </a:r>
            <a:r>
              <a:rPr lang="es-ES" sz="2000" b="0" i="0" u="none" strike="noStrike" dirty="0" err="1">
                <a:solidFill>
                  <a:srgbClr val="000000"/>
                </a:solidFill>
                <a:effectLst/>
                <a:latin typeface="Calibri" panose="020F0502020204030204" pitchFamily="34" charset="0"/>
              </a:rPr>
              <a:t>Entrecomp</a:t>
            </a:r>
            <a:r>
              <a:rPr lang="es-ES" sz="2000" b="0" i="0" u="none" strike="noStrike" dirty="0">
                <a:solidFill>
                  <a:srgbClr val="000000"/>
                </a:solidFill>
                <a:effectLst/>
                <a:latin typeface="Calibri" panose="020F0502020204030204" pitchFamily="34" charset="0"/>
              </a:rPr>
              <a:t> implicada: </a:t>
            </a:r>
            <a:r>
              <a:rPr lang="es-ES" sz="2000" b="1" i="0" u="none" strike="noStrike" dirty="0">
                <a:solidFill>
                  <a:srgbClr val="9900CC"/>
                </a:solidFill>
                <a:effectLst/>
                <a:latin typeface="Calibri" panose="020F0502020204030204" pitchFamily="34" charset="0"/>
              </a:rPr>
              <a:t>En acción-&gt;Afrontar la ambigüedad, la incertidumbre, el riesgo/Recursos: Autoconciencia y autoeficacia </a:t>
            </a:r>
            <a:r>
              <a:rPr lang="es-ES" sz="2000" b="0" i="0" u="none" strike="noStrike" dirty="0">
                <a:solidFill>
                  <a:srgbClr val="000000"/>
                </a:solidFill>
                <a:effectLst/>
                <a:latin typeface="Calibri" panose="020F0502020204030204" pitchFamily="34" charset="0"/>
              </a:rPr>
              <a:t>+ Competencia </a:t>
            </a:r>
            <a:r>
              <a:rPr lang="es-ES" sz="2000" b="0" i="0" u="none" strike="noStrike" dirty="0" err="1">
                <a:solidFill>
                  <a:srgbClr val="000000"/>
                </a:solidFill>
                <a:effectLst/>
                <a:latin typeface="Calibri" panose="020F0502020204030204" pitchFamily="34" charset="0"/>
              </a:rPr>
              <a:t>DigComp</a:t>
            </a:r>
            <a:r>
              <a:rPr lang="es-ES" sz="2000" b="0" i="0" u="none" strike="noStrike" dirty="0">
                <a:solidFill>
                  <a:srgbClr val="000000"/>
                </a:solidFill>
                <a:effectLst/>
                <a:latin typeface="Calibri" panose="020F0502020204030204" pitchFamily="34" charset="0"/>
              </a:rPr>
              <a:t> </a:t>
            </a:r>
            <a:r>
              <a:rPr lang="es-ES" sz="2000" b="1" i="0" u="none" strike="noStrike" dirty="0">
                <a:solidFill>
                  <a:srgbClr val="9900CC"/>
                </a:solidFill>
                <a:effectLst/>
                <a:latin typeface="Calibri" panose="020F0502020204030204" pitchFamily="34" charset="0"/>
              </a:rPr>
              <a:t>Seguridad</a:t>
            </a:r>
          </a:p>
        </p:txBody>
      </p:sp>
      <p:cxnSp>
        <p:nvCxnSpPr>
          <p:cNvPr id="12" name="Conector recto de flecha 11">
            <a:extLst>
              <a:ext uri="{FF2B5EF4-FFF2-40B4-BE49-F238E27FC236}">
                <a16:creationId xmlns:a16="http://schemas.microsoft.com/office/drawing/2014/main" id="{0E8CC050-331A-3B93-611D-B3877942933A}"/>
              </a:ext>
            </a:extLst>
          </p:cNvPr>
          <p:cNvCxnSpPr/>
          <p:nvPr/>
        </p:nvCxnSpPr>
        <p:spPr>
          <a:xfrm>
            <a:off x="8634204" y="3924300"/>
            <a:ext cx="781523"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ángulo 12">
            <a:extLst>
              <a:ext uri="{FF2B5EF4-FFF2-40B4-BE49-F238E27FC236}">
                <a16:creationId xmlns:a16="http://schemas.microsoft.com/office/drawing/2014/main" id="{5D8DE2F8-FF50-416E-834C-6C0D45515258}"/>
              </a:ext>
            </a:extLst>
          </p:cNvPr>
          <p:cNvSpPr/>
          <p:nvPr/>
        </p:nvSpPr>
        <p:spPr>
          <a:xfrm>
            <a:off x="9677400" y="3366101"/>
            <a:ext cx="6934200" cy="10664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ángulo 13">
            <a:extLst>
              <a:ext uri="{FF2B5EF4-FFF2-40B4-BE49-F238E27FC236}">
                <a16:creationId xmlns:a16="http://schemas.microsoft.com/office/drawing/2014/main" id="{A4A7D718-66CA-33D2-23D4-DA9A62CF3DCE}"/>
              </a:ext>
            </a:extLst>
          </p:cNvPr>
          <p:cNvSpPr/>
          <p:nvPr/>
        </p:nvSpPr>
        <p:spPr>
          <a:xfrm>
            <a:off x="9119665" y="4533900"/>
            <a:ext cx="6934200" cy="10664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ángulo 14">
            <a:extLst>
              <a:ext uri="{FF2B5EF4-FFF2-40B4-BE49-F238E27FC236}">
                <a16:creationId xmlns:a16="http://schemas.microsoft.com/office/drawing/2014/main" id="{A713A17B-3A30-09D4-45DE-3588BFD5BC6A}"/>
              </a:ext>
            </a:extLst>
          </p:cNvPr>
          <p:cNvSpPr/>
          <p:nvPr/>
        </p:nvSpPr>
        <p:spPr>
          <a:xfrm>
            <a:off x="8066606" y="5905808"/>
            <a:ext cx="6934200" cy="106649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ángulo 16">
            <a:extLst>
              <a:ext uri="{FF2B5EF4-FFF2-40B4-BE49-F238E27FC236}">
                <a16:creationId xmlns:a16="http://schemas.microsoft.com/office/drawing/2014/main" id="{552D5BF7-C8C4-0787-D9AB-802A740ABD76}"/>
              </a:ext>
            </a:extLst>
          </p:cNvPr>
          <p:cNvSpPr/>
          <p:nvPr/>
        </p:nvSpPr>
        <p:spPr>
          <a:xfrm>
            <a:off x="8932857" y="7353300"/>
            <a:ext cx="7102894" cy="140004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Conector recto de flecha 17">
            <a:extLst>
              <a:ext uri="{FF2B5EF4-FFF2-40B4-BE49-F238E27FC236}">
                <a16:creationId xmlns:a16="http://schemas.microsoft.com/office/drawing/2014/main" id="{165FB097-B5F6-7DCD-C658-284E0867CBF1}"/>
              </a:ext>
            </a:extLst>
          </p:cNvPr>
          <p:cNvCxnSpPr/>
          <p:nvPr/>
        </p:nvCxnSpPr>
        <p:spPr>
          <a:xfrm>
            <a:off x="8097086" y="5219700"/>
            <a:ext cx="781523"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a:extLst>
              <a:ext uri="{FF2B5EF4-FFF2-40B4-BE49-F238E27FC236}">
                <a16:creationId xmlns:a16="http://schemas.microsoft.com/office/drawing/2014/main" id="{763CF88C-2471-04C9-5974-7AEC5F4F857A}"/>
              </a:ext>
            </a:extLst>
          </p:cNvPr>
          <p:cNvCxnSpPr/>
          <p:nvPr/>
        </p:nvCxnSpPr>
        <p:spPr>
          <a:xfrm>
            <a:off x="7067077" y="6438900"/>
            <a:ext cx="781523" cy="0"/>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a:extLst>
              <a:ext uri="{FF2B5EF4-FFF2-40B4-BE49-F238E27FC236}">
                <a16:creationId xmlns:a16="http://schemas.microsoft.com/office/drawing/2014/main" id="{1F8DF44A-7B64-0C0D-7B77-0FB64927BD60}"/>
              </a:ext>
            </a:extLst>
          </p:cNvPr>
          <p:cNvCxnSpPr>
            <a:cxnSpLocks/>
          </p:cNvCxnSpPr>
          <p:nvPr/>
        </p:nvCxnSpPr>
        <p:spPr>
          <a:xfrm flipV="1">
            <a:off x="7828941" y="8303597"/>
            <a:ext cx="829848" cy="8808"/>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a:extLst>
              <a:ext uri="{FF2B5EF4-FFF2-40B4-BE49-F238E27FC236}">
                <a16:creationId xmlns:a16="http://schemas.microsoft.com/office/drawing/2014/main" id="{3279A655-8DC0-03CF-D995-6D20157BDBBA}"/>
              </a:ext>
            </a:extLst>
          </p:cNvPr>
          <p:cNvCxnSpPr>
            <a:cxnSpLocks/>
          </p:cNvCxnSpPr>
          <p:nvPr/>
        </p:nvCxnSpPr>
        <p:spPr>
          <a:xfrm>
            <a:off x="7794351" y="7501212"/>
            <a:ext cx="825837" cy="96053"/>
          </a:xfrm>
          <a:prstGeom prst="straightConnector1">
            <a:avLst/>
          </a:prstGeom>
          <a:ln w="63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3: Aprende a resolver los problemas de ciberseguridad de tu empresa digital</a:t>
            </a: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2: Consejos de ciberseguridad. </a:t>
            </a:r>
          </a:p>
        </p:txBody>
      </p:sp>
      <p:pic>
        <p:nvPicPr>
          <p:cNvPr id="3" name="Imagen 2">
            <a:extLst>
              <a:ext uri="{FF2B5EF4-FFF2-40B4-BE49-F238E27FC236}">
                <a16:creationId xmlns:a16="http://schemas.microsoft.com/office/drawing/2014/main" id="{7923305B-75A9-4031-90E1-4B367CE57FF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53" t="6499" r="3200" b="6870"/>
          <a:stretch/>
        </p:blipFill>
        <p:spPr>
          <a:xfrm>
            <a:off x="11322751" y="5905500"/>
            <a:ext cx="4878680" cy="2999166"/>
          </a:xfrm>
          <a:prstGeom prst="rect">
            <a:avLst/>
          </a:prstGeom>
        </p:spPr>
      </p:pic>
      <p:sp>
        <p:nvSpPr>
          <p:cNvPr id="4" name="CuadroTexto 3">
            <a:extLst>
              <a:ext uri="{FF2B5EF4-FFF2-40B4-BE49-F238E27FC236}">
                <a16:creationId xmlns:a16="http://schemas.microsoft.com/office/drawing/2014/main" id="{9669C3B3-0B77-1F4A-D78D-7F0C942E7A0D}"/>
              </a:ext>
            </a:extLst>
          </p:cNvPr>
          <p:cNvSpPr txBox="1"/>
          <p:nvPr/>
        </p:nvSpPr>
        <p:spPr>
          <a:xfrm>
            <a:off x="1447800" y="4118670"/>
            <a:ext cx="8610600" cy="3539430"/>
          </a:xfrm>
          <a:prstGeom prst="rect">
            <a:avLst/>
          </a:prstGeom>
          <a:noFill/>
        </p:spPr>
        <p:txBody>
          <a:bodyPr wrap="square" rtlCol="0">
            <a:spAutoFit/>
          </a:bodyPr>
          <a:lstStyle/>
          <a:p>
            <a:pPr marL="514350" indent="-514350">
              <a:buFont typeface="+mj-lt"/>
              <a:buAutoNum type="arabicPeriod" startAt="7"/>
              <a:defRPr/>
            </a:pPr>
            <a:r>
              <a:rPr lang="es-ES" sz="2800" b="1" dirty="0">
                <a:effectLst/>
                <a:latin typeface="+mj-lt"/>
              </a:rPr>
              <a:t>Cierra la sesión cuando termines de utilizar tus plataformas. </a:t>
            </a:r>
            <a:r>
              <a:rPr lang="es-ES" sz="2800" dirty="0">
                <a:effectLst/>
                <a:latin typeface="+mj-lt"/>
              </a:rPr>
              <a:t>Esto garantizará tu seguridad en caso de robo físico o piratería informática.</a:t>
            </a:r>
            <a:r>
              <a:rPr lang="en-US" altLang="es-ES" sz="2800" dirty="0">
                <a:latin typeface="+mj-lt"/>
                <a:ea typeface="Microsoft Sans Serif" panose="020B0604020202020204" pitchFamily="34" charset="0"/>
                <a:cs typeface="Microsoft Sans Serif" panose="020B0604020202020204" pitchFamily="34" charset="0"/>
              </a:rPr>
              <a:t> </a:t>
            </a:r>
          </a:p>
          <a:p>
            <a:pPr marL="514350" indent="-514350">
              <a:buFont typeface="+mj-lt"/>
              <a:buAutoNum type="arabicPeriod" startAt="7"/>
              <a:defRPr/>
            </a:pPr>
            <a:endParaRPr lang="en-US" altLang="es-ES" sz="2800" b="1" dirty="0">
              <a:latin typeface="+mj-lt"/>
              <a:ea typeface="Microsoft Sans Serif" panose="020B0604020202020204" pitchFamily="34" charset="0"/>
              <a:cs typeface="Microsoft Sans Serif" panose="020B0604020202020204" pitchFamily="34" charset="0"/>
            </a:endParaRPr>
          </a:p>
          <a:p>
            <a:pPr marL="514350" indent="-514350">
              <a:buFont typeface="+mj-lt"/>
              <a:buAutoNum type="arabicPeriod" startAt="7"/>
              <a:defRPr/>
            </a:pPr>
            <a:r>
              <a:rPr lang="es-ES" sz="2800" b="1" dirty="0">
                <a:effectLst/>
                <a:latin typeface="+mj-lt"/>
              </a:rPr>
              <a:t>Evita conectarte a redes públicas, ya que podrías ser víctima de robos de información. </a:t>
            </a:r>
            <a:r>
              <a:rPr lang="es-ES" sz="2800" dirty="0">
                <a:effectLst/>
                <a:latin typeface="+mj-lt"/>
              </a:rPr>
              <a:t>Desactiva la conexión automática para evitar que esto ocurra sin que te des cuenta.</a:t>
            </a:r>
            <a:endParaRPr lang="en-US" altLang="es-ES" sz="2800" dirty="0">
              <a:latin typeface="+mj-lt"/>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08288CF9-5D14-64DA-F317-33954353B2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2751" y="2865161"/>
            <a:ext cx="1016232" cy="1016232"/>
          </a:xfrm>
          <a:prstGeom prst="rect">
            <a:avLst/>
          </a:prstGeom>
        </p:spPr>
      </p:pic>
      <p:sp>
        <p:nvSpPr>
          <p:cNvPr id="8" name="CuadroTexto 7">
            <a:extLst>
              <a:ext uri="{FF2B5EF4-FFF2-40B4-BE49-F238E27FC236}">
                <a16:creationId xmlns:a16="http://schemas.microsoft.com/office/drawing/2014/main" id="{B715864C-44AB-E222-4768-8C89D9B8B9BF}"/>
              </a:ext>
            </a:extLst>
          </p:cNvPr>
          <p:cNvSpPr txBox="1"/>
          <p:nvPr/>
        </p:nvSpPr>
        <p:spPr>
          <a:xfrm>
            <a:off x="11430000" y="3932453"/>
            <a:ext cx="5334000" cy="1754326"/>
          </a:xfrm>
          <a:prstGeom prst="rect">
            <a:avLst/>
          </a:prstGeom>
          <a:noFill/>
        </p:spPr>
        <p:txBody>
          <a:bodyPr wrap="square" rtlCol="0">
            <a:spAutoFit/>
          </a:bodyPr>
          <a:lstStyle/>
          <a:p>
            <a:pPr>
              <a:defRPr/>
            </a:pPr>
            <a:r>
              <a:rPr lang="es-ES" altLang="es-ES" dirty="0">
                <a:latin typeface="+mj-lt"/>
                <a:ea typeface="Microsoft Sans Serif" panose="020B0604020202020204" pitchFamily="34" charset="0"/>
                <a:cs typeface="Microsoft Sans Serif" panose="020B0604020202020204" pitchFamily="34" charset="0"/>
              </a:rPr>
              <a:t>Pensando en la ciberseguridad de tu empresa y en todo lo que has aprendido en esta unidad, </a:t>
            </a:r>
            <a:r>
              <a:rPr lang="es-ES" altLang="es-ES" b="1" dirty="0">
                <a:latin typeface="+mj-lt"/>
                <a:ea typeface="Microsoft Sans Serif" panose="020B0604020202020204" pitchFamily="34" charset="0"/>
                <a:cs typeface="Microsoft Sans Serif" panose="020B0604020202020204" pitchFamily="34" charset="0"/>
              </a:rPr>
              <a:t>menciona qué medidas tomarías para el almacenamiento de la información de tu empresa, y qué amenazas crees que son las más frecuentes a las que podrías enfrentarte en el día a día. ¿Cómo podrías prevenirlas?</a:t>
            </a:r>
            <a:endParaRPr lang="en-US" altLang="es-ES" b="1" dirty="0">
              <a:latin typeface="+mj-lt"/>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1B0795FD-2334-B95E-8AA8-10F3F14F1ADB}"/>
              </a:ext>
            </a:extLst>
          </p:cNvPr>
          <p:cNvSpPr txBox="1"/>
          <p:nvPr/>
        </p:nvSpPr>
        <p:spPr>
          <a:xfrm>
            <a:off x="12301972" y="3218599"/>
            <a:ext cx="2404628" cy="461665"/>
          </a:xfrm>
          <a:prstGeom prst="rect">
            <a:avLst/>
          </a:prstGeom>
          <a:noFill/>
        </p:spPr>
        <p:txBody>
          <a:bodyPr wrap="square">
            <a:spAutoFit/>
          </a:bodyPr>
          <a:lstStyle/>
          <a:p>
            <a:r>
              <a:rPr lang="en-GB" sz="2400" b="1" i="0" u="none" strike="noStrike" dirty="0">
                <a:solidFill>
                  <a:srgbClr val="7030A0"/>
                </a:solidFill>
                <a:effectLst/>
              </a:rPr>
              <a:t>Manos a la obra!</a:t>
            </a:r>
            <a:endParaRPr lang="en-GB" sz="2400" dirty="0"/>
          </a:p>
        </p:txBody>
      </p:sp>
    </p:spTree>
    <p:extLst>
      <p:ext uri="{BB962C8B-B14F-4D97-AF65-F5344CB8AC3E}">
        <p14:creationId xmlns:p14="http://schemas.microsoft.com/office/powerpoint/2010/main" val="3427513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ED5BF74-22CB-411B-B24F-648218F3A38C}"/>
              </a:ext>
            </a:extLst>
          </p:cNvPr>
          <p:cNvSpPr txBox="1"/>
          <p:nvPr/>
        </p:nvSpPr>
        <p:spPr>
          <a:xfrm>
            <a:off x="1447800" y="1573291"/>
            <a:ext cx="3581400" cy="707886"/>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En resumen</a:t>
            </a:r>
          </a:p>
        </p:txBody>
      </p:sp>
      <p:sp>
        <p:nvSpPr>
          <p:cNvPr id="4" name="CuadroTexto 3">
            <a:extLst>
              <a:ext uri="{FF2B5EF4-FFF2-40B4-BE49-F238E27FC236}">
                <a16:creationId xmlns:a16="http://schemas.microsoft.com/office/drawing/2014/main" id="{3C357393-DEA7-C6A2-387E-C00C2B8E46C7}"/>
              </a:ext>
            </a:extLst>
          </p:cNvPr>
          <p:cNvSpPr txBox="1"/>
          <p:nvPr/>
        </p:nvSpPr>
        <p:spPr>
          <a:xfrm>
            <a:off x="2417231" y="3055213"/>
            <a:ext cx="4288369" cy="523220"/>
          </a:xfrm>
          <a:prstGeom prst="rect">
            <a:avLst/>
          </a:prstGeom>
          <a:noFill/>
        </p:spPr>
        <p:txBody>
          <a:bodyPr wrap="square">
            <a:spAutoFit/>
          </a:bodyPr>
          <a:lstStyle/>
          <a:p>
            <a:r>
              <a:rPr lang="en-US" altLang="ko-KR" sz="2800" b="1" dirty="0" err="1">
                <a:latin typeface="+mj-lt"/>
                <a:ea typeface="Microsoft Sans Serif" panose="020B0604020202020204" pitchFamily="34" charset="0"/>
                <a:cs typeface="Microsoft Sans Serif" panose="020B0604020202020204" pitchFamily="34" charset="0"/>
              </a:rPr>
              <a:t>Creación</a:t>
            </a:r>
            <a:r>
              <a:rPr lang="en-US" altLang="ko-KR" sz="2800" b="1" dirty="0">
                <a:latin typeface="+mj-lt"/>
                <a:ea typeface="Microsoft Sans Serif" panose="020B0604020202020204" pitchFamily="34" charset="0"/>
                <a:cs typeface="Microsoft Sans Serif" panose="020B0604020202020204" pitchFamily="34" charset="0"/>
              </a:rPr>
              <a:t> de webs</a:t>
            </a:r>
          </a:p>
        </p:txBody>
      </p:sp>
      <p:sp>
        <p:nvSpPr>
          <p:cNvPr id="5" name="TextBox 10">
            <a:extLst>
              <a:ext uri="{FF2B5EF4-FFF2-40B4-BE49-F238E27FC236}">
                <a16:creationId xmlns:a16="http://schemas.microsoft.com/office/drawing/2014/main" id="{A47394E2-E6F7-9437-A91E-97F92F8C7377}"/>
              </a:ext>
            </a:extLst>
          </p:cNvPr>
          <p:cNvSpPr txBox="1"/>
          <p:nvPr/>
        </p:nvSpPr>
        <p:spPr>
          <a:xfrm>
            <a:off x="2426445" y="3588577"/>
            <a:ext cx="2286001"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err="1">
                <a:latin typeface="+mj-lt"/>
                <a:ea typeface="Microsoft Sans Serif" panose="020B0604020202020204" pitchFamily="34" charset="0"/>
                <a:cs typeface="Microsoft Sans Serif" panose="020B0604020202020204" pitchFamily="34" charset="0"/>
              </a:rPr>
              <a:t>Usabilidad</a:t>
            </a:r>
            <a:endParaRPr lang="en-US" altLang="ko-KR" sz="2400" dirty="0">
              <a:latin typeface="+mj-lt"/>
              <a:ea typeface="Microsoft Sans Serif" panose="020B0604020202020204" pitchFamily="34" charset="0"/>
              <a:cs typeface="Microsoft Sans Serif" panose="020B0604020202020204" pitchFamily="34" charset="0"/>
            </a:endParaRPr>
          </a:p>
          <a:p>
            <a:r>
              <a:rPr lang="en-US" altLang="ko-KR" sz="2400" dirty="0" err="1">
                <a:latin typeface="+mj-lt"/>
                <a:ea typeface="Microsoft Sans Serif" panose="020B0604020202020204" pitchFamily="34" charset="0"/>
                <a:cs typeface="Microsoft Sans Serif" panose="020B0604020202020204" pitchFamily="34" charset="0"/>
              </a:rPr>
              <a:t>Accesibilidad</a:t>
            </a:r>
            <a:endParaRPr lang="en-US" altLang="ko-KR" sz="2400" dirty="0">
              <a:latin typeface="+mj-lt"/>
              <a:ea typeface="Microsoft Sans Serif" panose="020B0604020202020204" pitchFamily="34" charset="0"/>
              <a:cs typeface="Microsoft Sans Serif" panose="020B0604020202020204" pitchFamily="34" charset="0"/>
            </a:endParaRPr>
          </a:p>
          <a:p>
            <a:r>
              <a:rPr lang="en-US" altLang="ko-KR" sz="2400" dirty="0" err="1">
                <a:latin typeface="+mj-lt"/>
                <a:ea typeface="Microsoft Sans Serif" panose="020B0604020202020204" pitchFamily="34" charset="0"/>
                <a:cs typeface="Microsoft Sans Serif" panose="020B0604020202020204" pitchFamily="34" charset="0"/>
              </a:rPr>
              <a:t>Atractivo</a:t>
            </a:r>
            <a:endParaRPr lang="en-US" altLang="ko-KR" sz="2400" dirty="0">
              <a:latin typeface="+mj-lt"/>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6BD6A5FD-DB86-2F6B-8FD5-EF209CE0FE7F}"/>
              </a:ext>
            </a:extLst>
          </p:cNvPr>
          <p:cNvSpPr txBox="1"/>
          <p:nvPr/>
        </p:nvSpPr>
        <p:spPr>
          <a:xfrm>
            <a:off x="2417230" y="5530606"/>
            <a:ext cx="3373970" cy="954107"/>
          </a:xfrm>
          <a:prstGeom prst="rect">
            <a:avLst/>
          </a:prstGeom>
          <a:noFill/>
        </p:spPr>
        <p:txBody>
          <a:bodyPr wrap="square">
            <a:spAutoFit/>
          </a:bodyPr>
          <a:lstStyle/>
          <a:p>
            <a:r>
              <a:rPr lang="en-US" altLang="ko-KR" sz="2800" b="1" dirty="0" err="1">
                <a:latin typeface="+mj-lt"/>
                <a:ea typeface="Microsoft Sans Serif" panose="020B0604020202020204" pitchFamily="34" charset="0"/>
                <a:cs typeface="Microsoft Sans Serif" panose="020B0604020202020204" pitchFamily="34" charset="0"/>
              </a:rPr>
              <a:t>Herramientas</a:t>
            </a:r>
            <a:r>
              <a:rPr lang="en-US" altLang="ko-KR" sz="2800" b="1" dirty="0">
                <a:latin typeface="+mj-lt"/>
                <a:ea typeface="Microsoft Sans Serif" panose="020B0604020202020204" pitchFamily="34" charset="0"/>
                <a:cs typeface="Microsoft Sans Serif" panose="020B0604020202020204" pitchFamily="34" charset="0"/>
              </a:rPr>
              <a:t> TIC de </a:t>
            </a:r>
            <a:r>
              <a:rPr lang="en-US" altLang="ko-KR" sz="2800" b="1" dirty="0" err="1">
                <a:latin typeface="+mj-lt"/>
                <a:ea typeface="Microsoft Sans Serif" panose="020B0604020202020204" pitchFamily="34" charset="0"/>
                <a:cs typeface="Microsoft Sans Serif" panose="020B0604020202020204" pitchFamily="34" charset="0"/>
              </a:rPr>
              <a:t>creación</a:t>
            </a:r>
            <a:r>
              <a:rPr lang="en-US" altLang="ko-KR" sz="2800" b="1" dirty="0">
                <a:latin typeface="+mj-lt"/>
                <a:ea typeface="Microsoft Sans Serif" panose="020B0604020202020204" pitchFamily="34" charset="0"/>
                <a:cs typeface="Microsoft Sans Serif" panose="020B0604020202020204" pitchFamily="34" charset="0"/>
              </a:rPr>
              <a:t> de webs</a:t>
            </a:r>
            <a:endParaRPr lang="ko-KR" altLang="en-US" sz="2800" b="1" dirty="0">
              <a:latin typeface="+mj-lt"/>
              <a:cs typeface="Microsoft Sans Serif" panose="020B0604020202020204" pitchFamily="34" charset="0"/>
            </a:endParaRPr>
          </a:p>
        </p:txBody>
      </p:sp>
      <p:sp>
        <p:nvSpPr>
          <p:cNvPr id="8" name="TextBox 10">
            <a:extLst>
              <a:ext uri="{FF2B5EF4-FFF2-40B4-BE49-F238E27FC236}">
                <a16:creationId xmlns:a16="http://schemas.microsoft.com/office/drawing/2014/main" id="{7DCBD73E-08FE-1BD6-E61E-9F8EF73D8484}"/>
              </a:ext>
            </a:extLst>
          </p:cNvPr>
          <p:cNvSpPr txBox="1"/>
          <p:nvPr/>
        </p:nvSpPr>
        <p:spPr>
          <a:xfrm>
            <a:off x="2417230" y="6500103"/>
            <a:ext cx="2286001"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mj-lt"/>
                <a:ea typeface="Microsoft Sans Serif" panose="020B0604020202020204" pitchFamily="34" charset="0"/>
                <a:cs typeface="Microsoft Sans Serif" panose="020B0604020202020204" pitchFamily="34" charset="0"/>
              </a:rPr>
              <a:t>WordPress</a:t>
            </a:r>
          </a:p>
          <a:p>
            <a:r>
              <a:rPr lang="en-US" altLang="ko-KR" sz="2400" dirty="0" err="1">
                <a:latin typeface="+mj-lt"/>
                <a:ea typeface="Microsoft Sans Serif" panose="020B0604020202020204" pitchFamily="34" charset="0"/>
                <a:cs typeface="Microsoft Sans Serif" panose="020B0604020202020204" pitchFamily="34" charset="0"/>
              </a:rPr>
              <a:t>Wix</a:t>
            </a:r>
            <a:endParaRPr lang="en-US" altLang="ko-KR" sz="2400" dirty="0">
              <a:latin typeface="+mj-lt"/>
              <a:ea typeface="Microsoft Sans Serif" panose="020B0604020202020204" pitchFamily="34" charset="0"/>
              <a:cs typeface="Microsoft Sans Serif" panose="020B0604020202020204" pitchFamily="34" charset="0"/>
            </a:endParaRPr>
          </a:p>
          <a:p>
            <a:r>
              <a:rPr lang="en-US" altLang="ko-KR" sz="2400" dirty="0" err="1">
                <a:latin typeface="+mj-lt"/>
                <a:ea typeface="Microsoft Sans Serif" panose="020B0604020202020204" pitchFamily="34" charset="0"/>
                <a:cs typeface="Microsoft Sans Serif" panose="020B0604020202020204" pitchFamily="34" charset="0"/>
              </a:rPr>
              <a:t>SquareSpace</a:t>
            </a:r>
            <a:endParaRPr lang="en-US" altLang="ko-KR" sz="2400" dirty="0">
              <a:latin typeface="+mj-lt"/>
              <a:ea typeface="Microsoft Sans Serif" panose="020B0604020202020204" pitchFamily="34" charset="0"/>
              <a:cs typeface="Microsoft Sans Serif" panose="020B0604020202020204" pitchFamily="34" charset="0"/>
            </a:endParaRPr>
          </a:p>
          <a:p>
            <a:r>
              <a:rPr lang="en-US" altLang="ko-KR" sz="2400" dirty="0">
                <a:latin typeface="+mj-lt"/>
                <a:ea typeface="Microsoft Sans Serif" panose="020B0604020202020204" pitchFamily="34" charset="0"/>
                <a:cs typeface="Microsoft Sans Serif" panose="020B0604020202020204" pitchFamily="34" charset="0"/>
              </a:rPr>
              <a:t>Joomla!</a:t>
            </a:r>
          </a:p>
          <a:p>
            <a:endParaRPr lang="ko-KR" altLang="en-US" sz="2400" dirty="0">
              <a:latin typeface="+mj-lt"/>
              <a:cs typeface="Microsoft Sans Serif" panose="020B0604020202020204" pitchFamily="34" charset="0"/>
            </a:endParaRPr>
          </a:p>
        </p:txBody>
      </p:sp>
      <p:sp>
        <p:nvSpPr>
          <p:cNvPr id="10" name="CuadroTexto 9">
            <a:extLst>
              <a:ext uri="{FF2B5EF4-FFF2-40B4-BE49-F238E27FC236}">
                <a16:creationId xmlns:a16="http://schemas.microsoft.com/office/drawing/2014/main" id="{D98EC897-4108-538C-0545-7CD48DF8D55C}"/>
              </a:ext>
            </a:extLst>
          </p:cNvPr>
          <p:cNvSpPr txBox="1"/>
          <p:nvPr/>
        </p:nvSpPr>
        <p:spPr>
          <a:xfrm>
            <a:off x="13334998" y="2781300"/>
            <a:ext cx="2743201" cy="523220"/>
          </a:xfrm>
          <a:prstGeom prst="rect">
            <a:avLst/>
          </a:prstGeom>
          <a:noFill/>
        </p:spPr>
        <p:txBody>
          <a:bodyPr wrap="square">
            <a:spAutoFit/>
          </a:bodyPr>
          <a:lstStyle/>
          <a:p>
            <a:r>
              <a:rPr lang="en-US" altLang="ko-KR" sz="2800" b="1" dirty="0">
                <a:latin typeface="+mj-lt"/>
                <a:ea typeface="Microsoft Sans Serif" panose="020B0604020202020204" pitchFamily="34" charset="0"/>
                <a:cs typeface="Microsoft Sans Serif" panose="020B0604020202020204" pitchFamily="34" charset="0"/>
              </a:rPr>
              <a:t>Redes </a:t>
            </a:r>
            <a:r>
              <a:rPr lang="en-US" altLang="ko-KR" sz="2800" b="1" dirty="0" err="1">
                <a:latin typeface="+mj-lt"/>
                <a:ea typeface="Microsoft Sans Serif" panose="020B0604020202020204" pitchFamily="34" charset="0"/>
                <a:cs typeface="Microsoft Sans Serif" panose="020B0604020202020204" pitchFamily="34" charset="0"/>
              </a:rPr>
              <a:t>Sociales</a:t>
            </a:r>
            <a:endParaRPr lang="ko-KR" altLang="en-US" sz="2800" b="1" dirty="0">
              <a:latin typeface="+mj-lt"/>
              <a:cs typeface="Microsoft Sans Serif" panose="020B0604020202020204" pitchFamily="34" charset="0"/>
            </a:endParaRPr>
          </a:p>
        </p:txBody>
      </p:sp>
      <p:sp>
        <p:nvSpPr>
          <p:cNvPr id="11" name="TextBox 10">
            <a:extLst>
              <a:ext uri="{FF2B5EF4-FFF2-40B4-BE49-F238E27FC236}">
                <a16:creationId xmlns:a16="http://schemas.microsoft.com/office/drawing/2014/main" id="{F1FC14C4-262B-CFC5-F368-E28B96CC6756}"/>
              </a:ext>
            </a:extLst>
          </p:cNvPr>
          <p:cNvSpPr txBox="1"/>
          <p:nvPr/>
        </p:nvSpPr>
        <p:spPr>
          <a:xfrm>
            <a:off x="13344490" y="3314700"/>
            <a:ext cx="3724309" cy="3046988"/>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dirty="0">
                <a:latin typeface="+mj-lt"/>
                <a:ea typeface="Microsoft Sans Serif" panose="020B0604020202020204" pitchFamily="34" charset="0"/>
                <a:cs typeface="Microsoft Sans Serif" panose="020B0604020202020204" pitchFamily="34" charset="0"/>
              </a:rPr>
              <a:t>Facebook</a:t>
            </a:r>
          </a:p>
          <a:p>
            <a:r>
              <a:rPr lang="en-US" altLang="ko-KR" sz="2400" dirty="0">
                <a:latin typeface="+mj-lt"/>
                <a:ea typeface="Microsoft Sans Serif" panose="020B0604020202020204" pitchFamily="34" charset="0"/>
                <a:cs typeface="Microsoft Sans Serif" panose="020B0604020202020204" pitchFamily="34" charset="0"/>
              </a:rPr>
              <a:t>Instagram</a:t>
            </a:r>
          </a:p>
          <a:p>
            <a:r>
              <a:rPr lang="en-US" altLang="ko-KR" sz="2400" dirty="0">
                <a:latin typeface="+mj-lt"/>
                <a:ea typeface="Microsoft Sans Serif" panose="020B0604020202020204" pitchFamily="34" charset="0"/>
                <a:cs typeface="Microsoft Sans Serif" panose="020B0604020202020204" pitchFamily="34" charset="0"/>
              </a:rPr>
              <a:t>YouTube</a:t>
            </a:r>
          </a:p>
          <a:p>
            <a:r>
              <a:rPr lang="en-US" altLang="ko-KR" sz="2400" dirty="0">
                <a:latin typeface="+mj-lt"/>
                <a:ea typeface="Microsoft Sans Serif" panose="020B0604020202020204" pitchFamily="34" charset="0"/>
                <a:cs typeface="Microsoft Sans Serif" panose="020B0604020202020204" pitchFamily="34" charset="0"/>
              </a:rPr>
              <a:t>Pinterest</a:t>
            </a:r>
          </a:p>
          <a:p>
            <a:r>
              <a:rPr lang="en-US" altLang="ko-KR" sz="2400" dirty="0">
                <a:latin typeface="+mj-lt"/>
                <a:ea typeface="Microsoft Sans Serif" panose="020B0604020202020204" pitchFamily="34" charset="0"/>
                <a:cs typeface="Microsoft Sans Serif" panose="020B0604020202020204" pitchFamily="34" charset="0"/>
              </a:rPr>
              <a:t>TikTok</a:t>
            </a:r>
          </a:p>
          <a:p>
            <a:r>
              <a:rPr lang="en-US" altLang="ko-KR" sz="2400" dirty="0">
                <a:latin typeface="+mj-lt"/>
                <a:ea typeface="Microsoft Sans Serif" panose="020B0604020202020204" pitchFamily="34" charset="0"/>
                <a:cs typeface="Microsoft Sans Serif" panose="020B0604020202020204" pitchFamily="34" charset="0"/>
              </a:rPr>
              <a:t>LinkedIn</a:t>
            </a:r>
          </a:p>
          <a:p>
            <a:r>
              <a:rPr lang="en-US" altLang="ko-KR" sz="2400" dirty="0" err="1">
                <a:latin typeface="+mj-lt"/>
                <a:ea typeface="Microsoft Sans Serif" panose="020B0604020202020204" pitchFamily="34" charset="0"/>
                <a:cs typeface="Microsoft Sans Serif" panose="020B0604020202020204" pitchFamily="34" charset="0"/>
              </a:rPr>
              <a:t>Estrategias</a:t>
            </a:r>
            <a:r>
              <a:rPr lang="en-US" altLang="ko-KR" sz="2400" dirty="0">
                <a:latin typeface="+mj-lt"/>
                <a:ea typeface="Microsoft Sans Serif" panose="020B0604020202020204" pitchFamily="34" charset="0"/>
                <a:cs typeface="Microsoft Sans Serif" panose="020B0604020202020204" pitchFamily="34" charset="0"/>
              </a:rPr>
              <a:t> de Networking</a:t>
            </a:r>
          </a:p>
          <a:p>
            <a:endParaRPr lang="ko-KR" altLang="en-US" sz="2400" dirty="0">
              <a:latin typeface="+mj-lt"/>
              <a:cs typeface="Microsoft Sans Serif" panose="020B0604020202020204" pitchFamily="34" charset="0"/>
            </a:endParaRPr>
          </a:p>
        </p:txBody>
      </p:sp>
      <p:sp>
        <p:nvSpPr>
          <p:cNvPr id="13" name="CuadroTexto 12">
            <a:extLst>
              <a:ext uri="{FF2B5EF4-FFF2-40B4-BE49-F238E27FC236}">
                <a16:creationId xmlns:a16="http://schemas.microsoft.com/office/drawing/2014/main" id="{88CDCD3A-3651-DA36-A870-BD08006C8C91}"/>
              </a:ext>
            </a:extLst>
          </p:cNvPr>
          <p:cNvSpPr txBox="1"/>
          <p:nvPr/>
        </p:nvSpPr>
        <p:spPr>
          <a:xfrm>
            <a:off x="13334999" y="6827902"/>
            <a:ext cx="2743201" cy="523220"/>
          </a:xfrm>
          <a:prstGeom prst="rect">
            <a:avLst/>
          </a:prstGeom>
          <a:noFill/>
        </p:spPr>
        <p:txBody>
          <a:bodyPr wrap="square">
            <a:spAutoFit/>
          </a:bodyPr>
          <a:lstStyle/>
          <a:p>
            <a:r>
              <a:rPr lang="en-US" altLang="ko-KR" sz="2800" b="1" dirty="0" err="1">
                <a:latin typeface="+mj-lt"/>
                <a:ea typeface="Microsoft Sans Serif" panose="020B0604020202020204" pitchFamily="34" charset="0"/>
                <a:cs typeface="Microsoft Sans Serif" panose="020B0604020202020204" pitchFamily="34" charset="0"/>
              </a:rPr>
              <a:t>Ciberseguridades</a:t>
            </a:r>
            <a:endParaRPr lang="ko-KR" altLang="en-US" sz="2800" b="1" dirty="0">
              <a:latin typeface="+mj-lt"/>
              <a:cs typeface="Microsoft Sans Serif" panose="020B0604020202020204" pitchFamily="34" charset="0"/>
            </a:endParaRPr>
          </a:p>
        </p:txBody>
      </p:sp>
      <p:sp>
        <p:nvSpPr>
          <p:cNvPr id="14" name="TextBox 10">
            <a:extLst>
              <a:ext uri="{FF2B5EF4-FFF2-40B4-BE49-F238E27FC236}">
                <a16:creationId xmlns:a16="http://schemas.microsoft.com/office/drawing/2014/main" id="{BE22D3DF-9016-ADFE-B491-A981D3CF8358}"/>
              </a:ext>
            </a:extLst>
          </p:cNvPr>
          <p:cNvSpPr txBox="1"/>
          <p:nvPr/>
        </p:nvSpPr>
        <p:spPr>
          <a:xfrm>
            <a:off x="13334998" y="7429500"/>
            <a:ext cx="2286001" cy="83099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s-ES" altLang="ko-KR" sz="2400" dirty="0">
                <a:latin typeface="+mj-lt"/>
                <a:cs typeface="Microsoft Sans Serif" panose="020B0604020202020204" pitchFamily="34" charset="0"/>
              </a:rPr>
              <a:t>Riesgos </a:t>
            </a:r>
          </a:p>
          <a:p>
            <a:r>
              <a:rPr lang="es-ES" altLang="ko-KR" sz="2400" dirty="0">
                <a:latin typeface="+mj-lt"/>
                <a:cs typeface="Microsoft Sans Serif" panose="020B0604020202020204" pitchFamily="34" charset="0"/>
              </a:rPr>
              <a:t>Consejos</a:t>
            </a:r>
            <a:endParaRPr lang="ko-KR" altLang="en-US" sz="2400" dirty="0">
              <a:latin typeface="+mj-lt"/>
              <a:cs typeface="Microsoft Sans Serif" panose="020B0604020202020204" pitchFamily="34" charset="0"/>
            </a:endParaRPr>
          </a:p>
        </p:txBody>
      </p:sp>
      <p:sp>
        <p:nvSpPr>
          <p:cNvPr id="16" name="Triángulo isósceles 15">
            <a:extLst>
              <a:ext uri="{FF2B5EF4-FFF2-40B4-BE49-F238E27FC236}">
                <a16:creationId xmlns:a16="http://schemas.microsoft.com/office/drawing/2014/main" id="{D3DF233F-C9D5-07D3-B9FA-D0507C580ABB}"/>
              </a:ext>
            </a:extLst>
          </p:cNvPr>
          <p:cNvSpPr/>
          <p:nvPr/>
        </p:nvSpPr>
        <p:spPr>
          <a:xfrm rot="5400000">
            <a:off x="1561069" y="30180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Triángulo isósceles 17">
            <a:extLst>
              <a:ext uri="{FF2B5EF4-FFF2-40B4-BE49-F238E27FC236}">
                <a16:creationId xmlns:a16="http://schemas.microsoft.com/office/drawing/2014/main" id="{F52CA71C-0E53-7AE2-9CC9-35EB8C36D23B}"/>
              </a:ext>
            </a:extLst>
          </p:cNvPr>
          <p:cNvSpPr/>
          <p:nvPr/>
        </p:nvSpPr>
        <p:spPr>
          <a:xfrm rot="5400000">
            <a:off x="1561069" y="55326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Triángulo isósceles 18">
            <a:extLst>
              <a:ext uri="{FF2B5EF4-FFF2-40B4-BE49-F238E27FC236}">
                <a16:creationId xmlns:a16="http://schemas.microsoft.com/office/drawing/2014/main" id="{07DC3458-E501-F0EF-1987-3E8ECCB3F0D1}"/>
              </a:ext>
            </a:extLst>
          </p:cNvPr>
          <p:cNvSpPr/>
          <p:nvPr/>
        </p:nvSpPr>
        <p:spPr>
          <a:xfrm rot="5400000">
            <a:off x="12463044" y="27132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Triángulo isósceles 19">
            <a:extLst>
              <a:ext uri="{FF2B5EF4-FFF2-40B4-BE49-F238E27FC236}">
                <a16:creationId xmlns:a16="http://schemas.microsoft.com/office/drawing/2014/main" id="{6B0D1341-5B29-D855-15DF-48B49DE99576}"/>
              </a:ext>
            </a:extLst>
          </p:cNvPr>
          <p:cNvSpPr/>
          <p:nvPr/>
        </p:nvSpPr>
        <p:spPr>
          <a:xfrm rot="5400000">
            <a:off x="12463044" y="6751828"/>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 name="Imagen 20">
            <a:extLst>
              <a:ext uri="{FF2B5EF4-FFF2-40B4-BE49-F238E27FC236}">
                <a16:creationId xmlns:a16="http://schemas.microsoft.com/office/drawing/2014/main" id="{5B9CFBE5-30AE-663B-4CD5-9A73C94937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1200" y="3330299"/>
            <a:ext cx="5439602" cy="3626401"/>
          </a:xfrm>
          <a:prstGeom prst="rect">
            <a:avLst/>
          </a:prstGeom>
        </p:spPr>
      </p:pic>
    </p:spTree>
    <p:extLst>
      <p:ext uri="{BB962C8B-B14F-4D97-AF65-F5344CB8AC3E}">
        <p14:creationId xmlns:p14="http://schemas.microsoft.com/office/powerpoint/2010/main" val="2930964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1028700" y="9258300"/>
            <a:ext cx="3198719" cy="702057"/>
          </a:xfrm>
          <a:prstGeom prst="rect">
            <a:avLst/>
          </a:prstGeom>
        </p:spPr>
      </p:pic>
      <p:sp>
        <p:nvSpPr>
          <p:cNvPr id="5" name="CuadroTexto 4">
            <a:extLst>
              <a:ext uri="{FF2B5EF4-FFF2-40B4-BE49-F238E27FC236}">
                <a16:creationId xmlns:a16="http://schemas.microsoft.com/office/drawing/2014/main" id="{126AE934-4F65-46EF-99D6-B757BE2961B1}"/>
              </a:ext>
            </a:extLst>
          </p:cNvPr>
          <p:cNvSpPr txBox="1"/>
          <p:nvPr/>
        </p:nvSpPr>
        <p:spPr>
          <a:xfrm>
            <a:off x="4343400" y="4457700"/>
            <a:ext cx="9144000" cy="132343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8000" b="1" i="0" u="none" strike="noStrike" kern="1200" cap="none" spc="-114" normalizeH="0" baseline="0" noProof="0" dirty="0" err="1">
                <a:ln>
                  <a:noFill/>
                </a:ln>
                <a:solidFill>
                  <a:srgbClr val="660066"/>
                </a:solidFill>
                <a:effectLst/>
                <a:uLnTx/>
                <a:uFillTx/>
                <a:latin typeface="+mj-lt"/>
                <a:ea typeface="Microsoft Sans Serif" panose="020B0604020202020204" pitchFamily="34" charset="0"/>
                <a:cs typeface="Microsoft Sans Serif" panose="020B0604020202020204" pitchFamily="34" charset="0"/>
              </a:rPr>
              <a:t>Muchas</a:t>
            </a:r>
            <a:r>
              <a:rPr kumimoji="0" lang="pt-BR" sz="8000" b="1" i="0" u="none" strike="noStrike" kern="1200" cap="none" spc="-114" normalizeH="0" baseline="0" noProof="0" dirty="0">
                <a:ln>
                  <a:noFill/>
                </a:ln>
                <a:solidFill>
                  <a:srgbClr val="660066"/>
                </a:solidFill>
                <a:effectLst/>
                <a:uLnTx/>
                <a:uFillTx/>
                <a:latin typeface="+mj-lt"/>
                <a:ea typeface="Microsoft Sans Serif" panose="020B0604020202020204" pitchFamily="34" charset="0"/>
                <a:cs typeface="Microsoft Sans Serif" panose="020B0604020202020204" pitchFamily="34" charset="0"/>
              </a:rPr>
              <a:t> </a:t>
            </a:r>
            <a:r>
              <a:rPr kumimoji="0" lang="pt-BR" sz="8000" b="1" i="0" u="none" strike="noStrike" kern="1200" cap="none" spc="-114" normalizeH="0" baseline="0" noProof="0">
                <a:ln>
                  <a:noFill/>
                </a:ln>
                <a:solidFill>
                  <a:srgbClr val="660066"/>
                </a:solidFill>
                <a:effectLst/>
                <a:uLnTx/>
                <a:uFillTx/>
                <a:latin typeface="+mj-lt"/>
                <a:ea typeface="Microsoft Sans Serif" panose="020B0604020202020204" pitchFamily="34" charset="0"/>
                <a:cs typeface="Microsoft Sans Serif" panose="020B0604020202020204" pitchFamily="34" charset="0"/>
              </a:rPr>
              <a:t>gracias</a:t>
            </a:r>
            <a:endParaRPr kumimoji="0" lang="pt-BR" sz="8000" b="1" i="0" u="none" strike="noStrike" kern="1200" cap="none" spc="0" normalizeH="0" baseline="0" noProof="0" dirty="0">
              <a:ln>
                <a:noFill/>
              </a:ln>
              <a:solidFill>
                <a:srgbClr val="660066"/>
              </a:solidFill>
              <a:effectLst/>
              <a:uLnTx/>
              <a:uFillTx/>
              <a:latin typeface="+mj-lt"/>
              <a:ea typeface="Microsoft Sans Serif" panose="020B0604020202020204" pitchFamily="34" charset="0"/>
              <a:cs typeface="Microsoft Sans Serif" panose="020B0604020202020204" pitchFamily="34" charset="0"/>
            </a:endParaRPr>
          </a:p>
        </p:txBody>
      </p:sp>
      <p:sp>
        <p:nvSpPr>
          <p:cNvPr id="6" name="object 5">
            <a:extLst>
              <a:ext uri="{FF2B5EF4-FFF2-40B4-BE49-F238E27FC236}">
                <a16:creationId xmlns:a16="http://schemas.microsoft.com/office/drawing/2014/main" id="{289DF507-DEC6-4F81-8770-7AA8C4AE43EE}"/>
              </a:ext>
            </a:extLst>
          </p:cNvPr>
          <p:cNvSpPr txBox="1"/>
          <p:nvPr/>
        </p:nvSpPr>
        <p:spPr>
          <a:xfrm>
            <a:off x="8153400" y="5981700"/>
            <a:ext cx="1981200" cy="381515"/>
          </a:xfrm>
          <a:prstGeom prst="rect">
            <a:avLst/>
          </a:prstGeom>
        </p:spPr>
        <p:txBody>
          <a:bodyPr vert="horz" wrap="square" lIns="0" tIns="12065" rIns="0" bIns="0" rtlCol="0">
            <a:spAutoFit/>
          </a:bodyPr>
          <a:lstStyle/>
          <a:p>
            <a:pPr marL="12700">
              <a:lnSpc>
                <a:spcPct val="100000"/>
              </a:lnSpc>
              <a:spcBef>
                <a:spcPts val="95"/>
              </a:spcBef>
            </a:pPr>
            <a:r>
              <a:rPr sz="2400" spc="40" dirty="0">
                <a:latin typeface="+mj-lt"/>
                <a:cs typeface="Microsoft Sans Serif"/>
              </a:rPr>
              <a:t>d</a:t>
            </a:r>
            <a:r>
              <a:rPr sz="2400" spc="-40" dirty="0">
                <a:latin typeface="+mj-lt"/>
                <a:cs typeface="Microsoft Sans Serif"/>
              </a:rPr>
              <a:t>e</a:t>
            </a:r>
            <a:r>
              <a:rPr sz="2400" dirty="0">
                <a:latin typeface="+mj-lt"/>
                <a:cs typeface="Microsoft Sans Serif"/>
              </a:rPr>
              <a:t>w</a:t>
            </a:r>
            <a:r>
              <a:rPr sz="2400" spc="40" dirty="0">
                <a:latin typeface="+mj-lt"/>
                <a:cs typeface="Microsoft Sans Serif"/>
              </a:rPr>
              <a:t>p</a:t>
            </a:r>
            <a:r>
              <a:rPr sz="2400" spc="-75" dirty="0">
                <a:latin typeface="+mj-lt"/>
                <a:cs typeface="Microsoft Sans Serif"/>
              </a:rPr>
              <a:t>r</a:t>
            </a:r>
            <a:r>
              <a:rPr sz="2400" spc="-25" dirty="0">
                <a:latin typeface="+mj-lt"/>
                <a:cs typeface="Microsoft Sans Serif"/>
              </a:rPr>
              <a:t>o</a:t>
            </a:r>
            <a:r>
              <a:rPr sz="2400" spc="20" dirty="0">
                <a:latin typeface="+mj-lt"/>
                <a:cs typeface="Microsoft Sans Serif"/>
              </a:rPr>
              <a:t>j</a:t>
            </a:r>
            <a:r>
              <a:rPr sz="2400" spc="-40" dirty="0">
                <a:latin typeface="+mj-lt"/>
                <a:cs typeface="Microsoft Sans Serif"/>
              </a:rPr>
              <a:t>e</a:t>
            </a:r>
            <a:r>
              <a:rPr sz="2400" spc="65" dirty="0">
                <a:latin typeface="+mj-lt"/>
                <a:cs typeface="Microsoft Sans Serif"/>
              </a:rPr>
              <a:t>c</a:t>
            </a:r>
            <a:r>
              <a:rPr sz="2400" spc="165" dirty="0">
                <a:latin typeface="+mj-lt"/>
                <a:cs typeface="Microsoft Sans Serif"/>
              </a:rPr>
              <a:t>t</a:t>
            </a:r>
            <a:r>
              <a:rPr sz="2400" spc="-40" dirty="0">
                <a:latin typeface="+mj-lt"/>
                <a:cs typeface="Microsoft Sans Serif"/>
              </a:rPr>
              <a:t>.e</a:t>
            </a:r>
            <a:r>
              <a:rPr sz="2400" spc="-155" dirty="0">
                <a:latin typeface="+mj-lt"/>
                <a:cs typeface="Microsoft Sans Serif"/>
              </a:rPr>
              <a:t>u</a:t>
            </a:r>
            <a:endParaRPr sz="2400" dirty="0">
              <a:latin typeface="+mj-lt"/>
              <a:cs typeface="Microsoft Sans Serif"/>
            </a:endParaRPr>
          </a:p>
        </p:txBody>
      </p:sp>
    </p:spTree>
    <p:extLst>
      <p:ext uri="{BB962C8B-B14F-4D97-AF65-F5344CB8AC3E}">
        <p14:creationId xmlns:p14="http://schemas.microsoft.com/office/powerpoint/2010/main" val="1862354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9F8B9AE-A433-7903-BE9F-33FC764E049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53" t="6499" r="3200" b="6870"/>
          <a:stretch/>
        </p:blipFill>
        <p:spPr>
          <a:xfrm>
            <a:off x="12708148" y="3857154"/>
            <a:ext cx="4436852" cy="2727551"/>
          </a:xfrm>
          <a:prstGeom prst="rect">
            <a:avLst/>
          </a:prstGeom>
        </p:spPr>
      </p:pic>
      <p:sp>
        <p:nvSpPr>
          <p:cNvPr id="4" name="CuadroTexto 3">
            <a:extLst>
              <a:ext uri="{FF2B5EF4-FFF2-40B4-BE49-F238E27FC236}">
                <a16:creationId xmlns:a16="http://schemas.microsoft.com/office/drawing/2014/main" id="{3DDEA31C-5BED-12AA-018D-6C4C96A266D2}"/>
              </a:ext>
            </a:extLst>
          </p:cNvPr>
          <p:cNvSpPr txBox="1"/>
          <p:nvPr/>
        </p:nvSpPr>
        <p:spPr>
          <a:xfrm>
            <a:off x="1524000" y="1503549"/>
            <a:ext cx="11963400" cy="1938992"/>
          </a:xfrm>
          <a:prstGeom prst="rect">
            <a:avLst/>
          </a:prstGeom>
          <a:noFill/>
        </p:spPr>
        <p:txBody>
          <a:bodyPr wrap="square" rtlCol="0">
            <a:spAutoFit/>
          </a:bodyPr>
          <a:lstStyle/>
          <a:p>
            <a:r>
              <a:rPr lang="en-GB" sz="4000" b="1" dirty="0" err="1">
                <a:solidFill>
                  <a:srgbClr val="660066"/>
                </a:solidFill>
                <a:ea typeface="Microsoft Sans Serif" panose="020B0604020202020204" pitchFamily="34" charset="0"/>
                <a:cs typeface="Microsoft Sans Serif" panose="020B0604020202020204" pitchFamily="34" charset="0"/>
              </a:rPr>
              <a:t>Índice</a:t>
            </a:r>
            <a:endParaRPr lang="en-GB" sz="4000" b="1" dirty="0">
              <a:solidFill>
                <a:srgbClr val="660066"/>
              </a:solidFill>
              <a:ea typeface="Microsoft Sans Serif" panose="020B0604020202020204" pitchFamily="34" charset="0"/>
              <a:cs typeface="Microsoft Sans Serif" panose="020B0604020202020204" pitchFamily="34" charset="0"/>
            </a:endParaRPr>
          </a:p>
          <a:p>
            <a:endParaRPr lang="en-GB" sz="4000" b="1" dirty="0">
              <a:solidFill>
                <a:srgbClr val="660066"/>
              </a:solidFill>
              <a:ea typeface="Microsoft Sans Serif" panose="020B0604020202020204" pitchFamily="34" charset="0"/>
              <a:cs typeface="Microsoft Sans Serif" panose="020B0604020202020204" pitchFamily="34" charset="0"/>
            </a:endParaRPr>
          </a:p>
          <a:p>
            <a:r>
              <a:rPr lang="es-ES" sz="4000" b="1" dirty="0">
                <a:solidFill>
                  <a:srgbClr val="660066"/>
                </a:solidFill>
                <a:ea typeface="Microsoft Sans Serif" panose="020B0604020202020204" pitchFamily="34" charset="0"/>
                <a:cs typeface="Microsoft Sans Serif" panose="020B0604020202020204" pitchFamily="34" charset="0"/>
              </a:rPr>
              <a:t>Competencias digitales para mujeres emprendedoras</a:t>
            </a:r>
            <a:endParaRPr lang="en-GB" sz="4000" b="1" dirty="0">
              <a:solidFill>
                <a:srgbClr val="660066"/>
              </a:solidFill>
              <a:ea typeface="Microsoft Sans Serif" panose="020B0604020202020204" pitchFamily="34" charset="0"/>
              <a:cs typeface="Microsoft Sans Serif" panose="020B0604020202020204" pitchFamily="34" charset="0"/>
            </a:endParaRPr>
          </a:p>
        </p:txBody>
      </p:sp>
      <p:grpSp>
        <p:nvGrpSpPr>
          <p:cNvPr id="5" name="Group 3">
            <a:extLst>
              <a:ext uri="{FF2B5EF4-FFF2-40B4-BE49-F238E27FC236}">
                <a16:creationId xmlns:a16="http://schemas.microsoft.com/office/drawing/2014/main" id="{0EF00279-8988-4510-7C94-7661409581F6}"/>
              </a:ext>
            </a:extLst>
          </p:cNvPr>
          <p:cNvGrpSpPr/>
          <p:nvPr/>
        </p:nvGrpSpPr>
        <p:grpSpPr>
          <a:xfrm>
            <a:off x="2666998" y="3465177"/>
            <a:ext cx="11734801" cy="1369606"/>
            <a:chOff x="6420992" y="1211871"/>
            <a:chExt cx="7046774" cy="1369606"/>
          </a:xfrm>
        </p:grpSpPr>
        <p:sp>
          <p:nvSpPr>
            <p:cNvPr id="6" name="TextBox 7">
              <a:extLst>
                <a:ext uri="{FF2B5EF4-FFF2-40B4-BE49-F238E27FC236}">
                  <a16:creationId xmlns:a16="http://schemas.microsoft.com/office/drawing/2014/main" id="{5A4904F2-4E66-7567-7716-FA248A9DC20A}"/>
                </a:ext>
              </a:extLst>
            </p:cNvPr>
            <p:cNvSpPr txBox="1"/>
            <p:nvPr/>
          </p:nvSpPr>
          <p:spPr>
            <a:xfrm>
              <a:off x="6420994" y="1750480"/>
              <a:ext cx="5124925" cy="830997"/>
            </a:xfrm>
            <a:prstGeom prst="rect">
              <a:avLst/>
            </a:prstGeom>
            <a:noFill/>
          </p:spPr>
          <p:txBody>
            <a:bodyPr wrap="square" rtlCol="0">
              <a:spAutoFit/>
            </a:bodyPr>
            <a:lstStyle/>
            <a:p>
              <a:r>
                <a:rPr lang="es-ES" altLang="ko-KR" sz="2400" dirty="0">
                  <a:ea typeface="Microsoft Sans Serif" panose="020B0604020202020204" pitchFamily="34" charset="0"/>
                  <a:cs typeface="Microsoft Sans Serif" panose="020B0604020202020204" pitchFamily="34" charset="0"/>
                </a:rPr>
                <a:t>Sección 1: Cómo diseñar nuestra página web</a:t>
              </a:r>
            </a:p>
            <a:p>
              <a:r>
                <a:rPr lang="es-ES" altLang="ko-KR" sz="2400" dirty="0">
                  <a:ea typeface="Microsoft Sans Serif" panose="020B0604020202020204" pitchFamily="34" charset="0"/>
                  <a:cs typeface="Microsoft Sans Serif" panose="020B0604020202020204" pitchFamily="34" charset="0"/>
                </a:rPr>
                <a:t>Sección 2: Herramientas TIC para la creación de páginas web</a:t>
              </a:r>
            </a:p>
          </p:txBody>
        </p:sp>
        <p:sp>
          <p:nvSpPr>
            <p:cNvPr id="7" name="TextBox 8">
              <a:extLst>
                <a:ext uri="{FF2B5EF4-FFF2-40B4-BE49-F238E27FC236}">
                  <a16:creationId xmlns:a16="http://schemas.microsoft.com/office/drawing/2014/main" id="{90409601-BF7D-077A-4C5B-E6F15F15972C}"/>
                </a:ext>
              </a:extLst>
            </p:cNvPr>
            <p:cNvSpPr txBox="1"/>
            <p:nvPr/>
          </p:nvSpPr>
          <p:spPr>
            <a:xfrm>
              <a:off x="6420992" y="1211871"/>
              <a:ext cx="7046774" cy="523220"/>
            </a:xfrm>
            <a:prstGeom prst="rect">
              <a:avLst/>
            </a:prstGeom>
            <a:noFill/>
          </p:spPr>
          <p:txBody>
            <a:bodyPr wrap="square" lIns="108000" rIns="108000" rtlCol="0">
              <a:spAutoFit/>
            </a:bodyPr>
            <a:lstStyle/>
            <a:p>
              <a:r>
                <a:rPr lang="es-ES" altLang="ko-KR" sz="2800" b="1" dirty="0">
                  <a:ea typeface="Microsoft Sans Serif" panose="020B0604020202020204" pitchFamily="34" charset="0"/>
                  <a:cs typeface="Microsoft Sans Serif" panose="020B0604020202020204" pitchFamily="34" charset="0"/>
                </a:rPr>
                <a:t>Unidad 1: Construye la página web de tu empresa con herramientas TIC</a:t>
              </a:r>
              <a:endParaRPr lang="ko-KR" altLang="en-US" sz="2800" b="1" dirty="0">
                <a:cs typeface="Microsoft Sans Serif" panose="020B0604020202020204" pitchFamily="34" charset="0"/>
              </a:endParaRPr>
            </a:p>
          </p:txBody>
        </p:sp>
      </p:grpSp>
      <p:grpSp>
        <p:nvGrpSpPr>
          <p:cNvPr id="8" name="Group 3">
            <a:extLst>
              <a:ext uri="{FF2B5EF4-FFF2-40B4-BE49-F238E27FC236}">
                <a16:creationId xmlns:a16="http://schemas.microsoft.com/office/drawing/2014/main" id="{A0140CF0-B322-6758-2F75-397F70775919}"/>
              </a:ext>
            </a:extLst>
          </p:cNvPr>
          <p:cNvGrpSpPr/>
          <p:nvPr/>
        </p:nvGrpSpPr>
        <p:grpSpPr>
          <a:xfrm>
            <a:off x="2660070" y="4957893"/>
            <a:ext cx="11963400" cy="2147936"/>
            <a:chOff x="6418025" y="1241671"/>
            <a:chExt cx="5124925" cy="2147936"/>
          </a:xfrm>
        </p:grpSpPr>
        <p:sp>
          <p:nvSpPr>
            <p:cNvPr id="9" name="TextBox 7">
              <a:extLst>
                <a:ext uri="{FF2B5EF4-FFF2-40B4-BE49-F238E27FC236}">
                  <a16:creationId xmlns:a16="http://schemas.microsoft.com/office/drawing/2014/main" id="{53E73A98-DFBD-EC7B-3C32-2E8804D21B69}"/>
                </a:ext>
              </a:extLst>
            </p:cNvPr>
            <p:cNvSpPr txBox="1"/>
            <p:nvPr/>
          </p:nvSpPr>
          <p:spPr>
            <a:xfrm>
              <a:off x="6418025" y="2189278"/>
              <a:ext cx="5124925" cy="1200329"/>
            </a:xfrm>
            <a:prstGeom prst="rect">
              <a:avLst/>
            </a:prstGeom>
            <a:noFill/>
          </p:spPr>
          <p:txBody>
            <a:bodyPr wrap="square" rtlCol="0">
              <a:spAutoFit/>
            </a:bodyPr>
            <a:lstStyle/>
            <a:p>
              <a:r>
                <a:rPr lang="es-ES" altLang="ko-KR" sz="2400" dirty="0">
                  <a:ea typeface="Microsoft Sans Serif" panose="020B0604020202020204" pitchFamily="34" charset="0"/>
                  <a:cs typeface="Microsoft Sans Serif" panose="020B0604020202020204" pitchFamily="34" charset="0"/>
                </a:rPr>
                <a:t>Sección 1: ¿Qué son y para qué sirven las redes sociales?</a:t>
              </a:r>
            </a:p>
            <a:p>
              <a:r>
                <a:rPr lang="es-ES" altLang="ko-KR" sz="2400" dirty="0">
                  <a:ea typeface="Microsoft Sans Serif" panose="020B0604020202020204" pitchFamily="34" charset="0"/>
                  <a:cs typeface="Microsoft Sans Serif" panose="020B0604020202020204" pitchFamily="34" charset="0"/>
                </a:rPr>
                <a:t>Sección 2: Principales redes sociales</a:t>
              </a:r>
            </a:p>
            <a:p>
              <a:r>
                <a:rPr lang="es-ES" altLang="ko-KR" sz="2400" dirty="0">
                  <a:ea typeface="Microsoft Sans Serif" panose="020B0604020202020204" pitchFamily="34" charset="0"/>
                  <a:cs typeface="Microsoft Sans Serif" panose="020B0604020202020204" pitchFamily="34" charset="0"/>
                </a:rPr>
                <a:t>Sección 3: Cómo potenciar tu empresa en las redes sociales</a:t>
              </a:r>
            </a:p>
          </p:txBody>
        </p:sp>
        <p:sp>
          <p:nvSpPr>
            <p:cNvPr id="10" name="TextBox 8">
              <a:extLst>
                <a:ext uri="{FF2B5EF4-FFF2-40B4-BE49-F238E27FC236}">
                  <a16:creationId xmlns:a16="http://schemas.microsoft.com/office/drawing/2014/main" id="{6053C06A-B5EE-2A4F-88A8-AFDF1EA3F80F}"/>
                </a:ext>
              </a:extLst>
            </p:cNvPr>
            <p:cNvSpPr txBox="1"/>
            <p:nvPr/>
          </p:nvSpPr>
          <p:spPr>
            <a:xfrm>
              <a:off x="6418026" y="1241671"/>
              <a:ext cx="4442393" cy="954107"/>
            </a:xfrm>
            <a:prstGeom prst="rect">
              <a:avLst/>
            </a:prstGeom>
            <a:noFill/>
          </p:spPr>
          <p:txBody>
            <a:bodyPr wrap="square" lIns="108000" rIns="108000" rtlCol="0">
              <a:spAutoFit/>
            </a:bodyPr>
            <a:lstStyle/>
            <a:p>
              <a:r>
                <a:rPr lang="es-ES" altLang="ko-KR" sz="2800" b="1" dirty="0">
                  <a:ea typeface="Microsoft Sans Serif" panose="020B0604020202020204" pitchFamily="34" charset="0"/>
                  <a:cs typeface="Microsoft Sans Serif" panose="020B0604020202020204" pitchFamily="34" charset="0"/>
                </a:rPr>
                <a:t>Unidad 2: Potencia la presencia digital de tu empresa en las redes sociales</a:t>
              </a:r>
              <a:endParaRPr lang="ko-KR" altLang="en-US" sz="2800" b="1" dirty="0">
                <a:cs typeface="Microsoft Sans Serif" panose="020B0604020202020204" pitchFamily="34" charset="0"/>
              </a:endParaRPr>
            </a:p>
          </p:txBody>
        </p:sp>
      </p:grpSp>
      <p:grpSp>
        <p:nvGrpSpPr>
          <p:cNvPr id="11" name="Group 3">
            <a:extLst>
              <a:ext uri="{FF2B5EF4-FFF2-40B4-BE49-F238E27FC236}">
                <a16:creationId xmlns:a16="http://schemas.microsoft.com/office/drawing/2014/main" id="{48D1C9A2-96C4-6F04-E06A-967C35B2E99A}"/>
              </a:ext>
            </a:extLst>
          </p:cNvPr>
          <p:cNvGrpSpPr/>
          <p:nvPr/>
        </p:nvGrpSpPr>
        <p:grpSpPr>
          <a:xfrm>
            <a:off x="2660072" y="7172473"/>
            <a:ext cx="14554201" cy="1383703"/>
            <a:chOff x="6418026" y="1174183"/>
            <a:chExt cx="6234783" cy="1383703"/>
          </a:xfrm>
        </p:grpSpPr>
        <p:sp>
          <p:nvSpPr>
            <p:cNvPr id="12" name="TextBox 7">
              <a:extLst>
                <a:ext uri="{FF2B5EF4-FFF2-40B4-BE49-F238E27FC236}">
                  <a16:creationId xmlns:a16="http://schemas.microsoft.com/office/drawing/2014/main" id="{8BFEB443-7B15-FD0E-2F67-BDB53EC4E002}"/>
                </a:ext>
              </a:extLst>
            </p:cNvPr>
            <p:cNvSpPr txBox="1"/>
            <p:nvPr/>
          </p:nvSpPr>
          <p:spPr>
            <a:xfrm>
              <a:off x="6418026" y="1726889"/>
              <a:ext cx="5124925" cy="830997"/>
            </a:xfrm>
            <a:prstGeom prst="rect">
              <a:avLst/>
            </a:prstGeom>
            <a:noFill/>
          </p:spPr>
          <p:txBody>
            <a:bodyPr wrap="square" rtlCol="0">
              <a:spAutoFit/>
            </a:bodyPr>
            <a:lstStyle/>
            <a:p>
              <a:r>
                <a:rPr lang="es-ES" altLang="ko-KR" sz="2400" dirty="0">
                  <a:ea typeface="Microsoft Sans Serif" panose="020B0604020202020204" pitchFamily="34" charset="0"/>
                  <a:cs typeface="Microsoft Sans Serif" panose="020B0604020202020204" pitchFamily="34" charset="0"/>
                </a:rPr>
                <a:t>Sección 1: ¿Qué es la ciberseguridad?</a:t>
              </a:r>
            </a:p>
            <a:p>
              <a:r>
                <a:rPr lang="es-ES" altLang="ko-KR" sz="2400" dirty="0">
                  <a:ea typeface="Microsoft Sans Serif" panose="020B0604020202020204" pitchFamily="34" charset="0"/>
                  <a:cs typeface="Microsoft Sans Serif" panose="020B0604020202020204" pitchFamily="34" charset="0"/>
                </a:rPr>
                <a:t>Sección 2: Consejos de ciberseguridad</a:t>
              </a:r>
            </a:p>
          </p:txBody>
        </p:sp>
        <p:sp>
          <p:nvSpPr>
            <p:cNvPr id="13" name="TextBox 8">
              <a:extLst>
                <a:ext uri="{FF2B5EF4-FFF2-40B4-BE49-F238E27FC236}">
                  <a16:creationId xmlns:a16="http://schemas.microsoft.com/office/drawing/2014/main" id="{9E89EB32-6817-C3AC-649D-55E85C7474E6}"/>
                </a:ext>
              </a:extLst>
            </p:cNvPr>
            <p:cNvSpPr txBox="1"/>
            <p:nvPr/>
          </p:nvSpPr>
          <p:spPr>
            <a:xfrm>
              <a:off x="6418026" y="1174183"/>
              <a:ext cx="6234783" cy="523220"/>
            </a:xfrm>
            <a:prstGeom prst="rect">
              <a:avLst/>
            </a:prstGeom>
            <a:noFill/>
          </p:spPr>
          <p:txBody>
            <a:bodyPr wrap="square" lIns="108000" rIns="108000" rtlCol="0">
              <a:spAutoFit/>
            </a:bodyPr>
            <a:lstStyle/>
            <a:p>
              <a:r>
                <a:rPr lang="es-ES" altLang="ko-KR" sz="2800" b="1" dirty="0">
                  <a:ea typeface="Microsoft Sans Serif" panose="020B0604020202020204" pitchFamily="34" charset="0"/>
                  <a:cs typeface="Microsoft Sans Serif" panose="020B0604020202020204" pitchFamily="34" charset="0"/>
                </a:rPr>
                <a:t>Unidad 3: Aprende a resolver los problemas de ciberseguridad de tu empresa digital</a:t>
              </a:r>
              <a:endParaRPr lang="ko-KR" altLang="en-US" sz="2800" b="1" dirty="0">
                <a:cs typeface="Microsoft Sans Serif" panose="020B0604020202020204" pitchFamily="34" charset="0"/>
              </a:endParaRPr>
            </a:p>
          </p:txBody>
        </p:sp>
      </p:grpSp>
      <p:sp>
        <p:nvSpPr>
          <p:cNvPr id="14" name="Triángulo isósceles 13">
            <a:extLst>
              <a:ext uri="{FF2B5EF4-FFF2-40B4-BE49-F238E27FC236}">
                <a16:creationId xmlns:a16="http://schemas.microsoft.com/office/drawing/2014/main" id="{7D17DC2D-FF9C-9FAF-9967-E6B5AA2B755F}"/>
              </a:ext>
            </a:extLst>
          </p:cNvPr>
          <p:cNvSpPr/>
          <p:nvPr/>
        </p:nvSpPr>
        <p:spPr>
          <a:xfrm rot="5400000">
            <a:off x="1592072" y="3763592"/>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Triángulo isósceles 14">
            <a:extLst>
              <a:ext uri="{FF2B5EF4-FFF2-40B4-BE49-F238E27FC236}">
                <a16:creationId xmlns:a16="http://schemas.microsoft.com/office/drawing/2014/main" id="{99D4B99B-9CC0-E7B9-C00F-753CC4C02305}"/>
              </a:ext>
            </a:extLst>
          </p:cNvPr>
          <p:cNvSpPr/>
          <p:nvPr/>
        </p:nvSpPr>
        <p:spPr>
          <a:xfrm rot="5400000">
            <a:off x="1592072" y="5223483"/>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Triángulo isósceles 15">
            <a:extLst>
              <a:ext uri="{FF2B5EF4-FFF2-40B4-BE49-F238E27FC236}">
                <a16:creationId xmlns:a16="http://schemas.microsoft.com/office/drawing/2014/main" id="{AF2BF9F3-392F-137F-4271-9845A4F5071B}"/>
              </a:ext>
            </a:extLst>
          </p:cNvPr>
          <p:cNvSpPr/>
          <p:nvPr/>
        </p:nvSpPr>
        <p:spPr>
          <a:xfrm rot="5400000">
            <a:off x="1592072" y="7034402"/>
            <a:ext cx="702056" cy="533400"/>
          </a:xfrm>
          <a:prstGeom prst="triangle">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951291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387181"/>
            <a:ext cx="14249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1: Construye la página web de tu empresa con herramientas TIC</a:t>
            </a:r>
          </a:p>
        </p:txBody>
      </p:sp>
      <p:sp>
        <p:nvSpPr>
          <p:cNvPr id="7" name="CuadroTexto 6">
            <a:extLst>
              <a:ext uri="{FF2B5EF4-FFF2-40B4-BE49-F238E27FC236}">
                <a16:creationId xmlns:a16="http://schemas.microsoft.com/office/drawing/2014/main" id="{5A106F95-60F9-F825-002E-6D9A992BA8E9}"/>
              </a:ext>
            </a:extLst>
          </p:cNvPr>
          <p:cNvSpPr txBox="1"/>
          <p:nvPr/>
        </p:nvSpPr>
        <p:spPr>
          <a:xfrm>
            <a:off x="1219200" y="3467100"/>
            <a:ext cx="15544800" cy="5201424"/>
          </a:xfrm>
          <a:prstGeom prst="rect">
            <a:avLst/>
          </a:prstGeom>
          <a:noFill/>
        </p:spPr>
        <p:txBody>
          <a:bodyPr wrap="square" rtlCol="0">
            <a:spAutoFit/>
          </a:bodyPr>
          <a:lstStyle/>
          <a:p>
            <a:pPr>
              <a:defRPr/>
            </a:pPr>
            <a:r>
              <a:rPr lang="es-ES" altLang="es-ES" sz="2800" dirty="0">
                <a:latin typeface="+mj-lt"/>
                <a:ea typeface="Microsoft Sans Serif" panose="020B0604020202020204" pitchFamily="34" charset="0"/>
                <a:cs typeface="Microsoft Sans Serif" panose="020B0604020202020204" pitchFamily="34" charset="0"/>
              </a:rPr>
              <a:t>Internet nos ofrece </a:t>
            </a:r>
            <a:r>
              <a:rPr lang="es-ES" altLang="es-ES" sz="2800" b="1" dirty="0">
                <a:latin typeface="+mj-lt"/>
                <a:ea typeface="Microsoft Sans Serif" panose="020B0604020202020204" pitchFamily="34" charset="0"/>
                <a:cs typeface="Microsoft Sans Serif" panose="020B0604020202020204" pitchFamily="34" charset="0"/>
              </a:rPr>
              <a:t>innumerables posibilidades </a:t>
            </a:r>
            <a:r>
              <a:rPr lang="es-ES" altLang="es-ES" sz="2800" dirty="0">
                <a:latin typeface="+mj-lt"/>
                <a:ea typeface="Microsoft Sans Serif" panose="020B0604020202020204" pitchFamily="34" charset="0"/>
                <a:cs typeface="Microsoft Sans Serif" panose="020B0604020202020204" pitchFamily="34" charset="0"/>
              </a:rPr>
              <a:t>para potenciar </a:t>
            </a:r>
            <a:r>
              <a:rPr lang="es-ES" altLang="es-ES" sz="2800" b="1" dirty="0">
                <a:latin typeface="+mj-lt"/>
                <a:ea typeface="Microsoft Sans Serif" panose="020B0604020202020204" pitchFamily="34" charset="0"/>
                <a:cs typeface="Microsoft Sans Serif" panose="020B0604020202020204" pitchFamily="34" charset="0"/>
              </a:rPr>
              <a:t>nuestro negocio online</a:t>
            </a:r>
            <a:r>
              <a:rPr lang="es-ES" altLang="es-ES" sz="2800" dirty="0">
                <a:latin typeface="+mj-lt"/>
                <a:ea typeface="Microsoft Sans Serif" panose="020B0604020202020204" pitchFamily="34" charset="0"/>
                <a:cs typeface="Microsoft Sans Serif" panose="020B0604020202020204" pitchFamily="34" charset="0"/>
              </a:rPr>
              <a:t>. Cada vez es mayor el número de usuarios que navega de forma frecuente por la red, por lo que es imprescindible crear un sitio para ganar visibilidad y potenciar nuestro negocio online. </a:t>
            </a:r>
            <a:r>
              <a:rPr lang="es-ES" altLang="es-ES" sz="2800" b="1" dirty="0">
                <a:latin typeface="+mj-lt"/>
                <a:ea typeface="Microsoft Sans Serif" panose="020B0604020202020204" pitchFamily="34" charset="0"/>
                <a:cs typeface="Microsoft Sans Serif" panose="020B0604020202020204" pitchFamily="34" charset="0"/>
              </a:rPr>
              <a:t>Esta plataforma es nuestra página web. </a:t>
            </a:r>
            <a:r>
              <a:rPr lang="es-ES" altLang="es-ES" sz="2800" dirty="0">
                <a:latin typeface="+mj-lt"/>
                <a:ea typeface="Microsoft Sans Serif" panose="020B0604020202020204" pitchFamily="34" charset="0"/>
                <a:cs typeface="Microsoft Sans Serif" panose="020B0604020202020204" pitchFamily="34" charset="0"/>
              </a:rPr>
              <a:t>Nuestra web debe reunir toda nuestra información. En ella, se debe incluir: </a:t>
            </a:r>
          </a:p>
          <a:p>
            <a:pPr>
              <a:defRPr/>
            </a:pPr>
            <a:endParaRPr lang="es-ES" altLang="es-ES" sz="24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Nombre, descripción y características de nuestra empresa.</a:t>
            </a: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Catálogo con nuestros servicios o productos.</a:t>
            </a: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Menús navegables e intuitivos. </a:t>
            </a: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Información de contacto (número de teléfono, dirección, correo electrónico, redes sociales...). </a:t>
            </a: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Logotipo e imágenes de buena calidad. </a:t>
            </a:r>
          </a:p>
          <a:p>
            <a:pPr marL="457200" indent="-457200">
              <a:buFont typeface="Arial" panose="020B0604020202020204" pitchFamily="34" charset="0"/>
              <a:buChar char="•"/>
              <a:defRPr/>
            </a:pPr>
            <a:r>
              <a:rPr lang="es-ES" altLang="es-ES" sz="2800" b="1" dirty="0">
                <a:latin typeface="+mj-lt"/>
                <a:ea typeface="Microsoft Sans Serif" panose="020B0604020202020204" pitchFamily="34" charset="0"/>
                <a:cs typeface="Microsoft Sans Serif" panose="020B0604020202020204" pitchFamily="34" charset="0"/>
              </a:rPr>
              <a:t>Formularios que permitan al usuario contactar con tu empresa de forma sencilla en caso de querer resolver dudas o contratar servicios.</a:t>
            </a:r>
          </a:p>
        </p:txBody>
      </p:sp>
      <p:sp>
        <p:nvSpPr>
          <p:cNvPr id="3" name="CuadroTexto 2">
            <a:extLst>
              <a:ext uri="{FF2B5EF4-FFF2-40B4-BE49-F238E27FC236}">
                <a16:creationId xmlns:a16="http://schemas.microsoft.com/office/drawing/2014/main" id="{A079F382-1AD8-3D39-4E40-EF6C0838750B}"/>
              </a:ext>
            </a:extLst>
          </p:cNvPr>
          <p:cNvSpPr txBox="1"/>
          <p:nvPr/>
        </p:nvSpPr>
        <p:spPr>
          <a:xfrm>
            <a:off x="1447800" y="2661043"/>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1: Cómo diseñar nuestra página web</a:t>
            </a:r>
          </a:p>
        </p:txBody>
      </p:sp>
    </p:spTree>
    <p:extLst>
      <p:ext uri="{BB962C8B-B14F-4D97-AF65-F5344CB8AC3E}">
        <p14:creationId xmlns:p14="http://schemas.microsoft.com/office/powerpoint/2010/main" val="52086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B62717A-D110-1636-E3FD-42FD2C04105A}"/>
              </a:ext>
            </a:extLst>
          </p:cNvPr>
          <p:cNvSpPr txBox="1"/>
          <p:nvPr/>
        </p:nvSpPr>
        <p:spPr>
          <a:xfrm>
            <a:off x="1485381" y="1452139"/>
            <a:ext cx="12268200" cy="1323439"/>
          </a:xfrm>
          <a:prstGeom prst="rect">
            <a:avLst/>
          </a:prstGeom>
          <a:noFill/>
        </p:spPr>
        <p:txBody>
          <a:bodyPr wrap="square" rtlCol="0">
            <a:spAutoFit/>
          </a:bodyPr>
          <a:lstStyle/>
          <a:p>
            <a:r>
              <a:rPr lang="en-US" sz="4000" b="1" dirty="0">
                <a:solidFill>
                  <a:srgbClr val="660066"/>
                </a:solidFill>
                <a:latin typeface="+mj-lt"/>
                <a:ea typeface="Microsoft Sans Serif" panose="020B0604020202020204" pitchFamily="34" charset="0"/>
                <a:cs typeface="Microsoft Sans Serif" panose="020B0604020202020204" pitchFamily="34" charset="0"/>
              </a:rPr>
              <a:t>Unit 1: </a:t>
            </a:r>
            <a:r>
              <a:rPr lang="es-ES" sz="4000" b="1" dirty="0">
                <a:solidFill>
                  <a:srgbClr val="660066"/>
                </a:solidFill>
                <a:latin typeface="+mj-lt"/>
                <a:ea typeface="Microsoft Sans Serif" panose="020B0604020202020204" pitchFamily="34" charset="0"/>
                <a:cs typeface="Microsoft Sans Serif" panose="020B0604020202020204" pitchFamily="34" charset="0"/>
              </a:rPr>
              <a:t>Construye la página web de tu empresa con herramientas TIC</a:t>
            </a:r>
            <a:r>
              <a:rPr lang="en-US" sz="4000" b="1" dirty="0">
                <a:solidFill>
                  <a:srgbClr val="660066"/>
                </a:solidFill>
                <a:latin typeface="+mj-lt"/>
                <a:ea typeface="Microsoft Sans Serif" panose="020B0604020202020204" pitchFamily="34" charset="0"/>
                <a:cs typeface="Microsoft Sans Serif" panose="020B0604020202020204" pitchFamily="34" charset="0"/>
              </a:rPr>
              <a:t> </a:t>
            </a:r>
            <a:endParaRPr lang="es-ES" sz="4000" b="1" dirty="0">
              <a:solidFill>
                <a:srgbClr val="660066"/>
              </a:solidFill>
              <a:latin typeface="+mj-lt"/>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0CAA1283-6151-A820-2629-BF23C9172134}"/>
              </a:ext>
            </a:extLst>
          </p:cNvPr>
          <p:cNvSpPr txBox="1"/>
          <p:nvPr/>
        </p:nvSpPr>
        <p:spPr>
          <a:xfrm>
            <a:off x="1485380" y="3216891"/>
            <a:ext cx="10706619" cy="5909310"/>
          </a:xfrm>
          <a:prstGeom prst="rect">
            <a:avLst/>
          </a:prstGeom>
          <a:noFill/>
        </p:spPr>
        <p:txBody>
          <a:bodyPr wrap="square" rtlCol="0">
            <a:spAutoFit/>
          </a:bodyPr>
          <a:lstStyle/>
          <a:p>
            <a:pPr>
              <a:defRPr/>
            </a:pPr>
            <a:r>
              <a:rPr lang="es-ES" altLang="es-ES" sz="2700" dirty="0">
                <a:latin typeface="+mj-lt"/>
                <a:ea typeface="Microsoft Sans Serif" panose="020B0604020202020204" pitchFamily="34" charset="0"/>
                <a:cs typeface="Microsoft Sans Serif" panose="020B0604020202020204" pitchFamily="34" charset="0"/>
              </a:rPr>
              <a:t>Hay una serie de criterios a tener en cuenta para que nuestra web sea atractiva para el usuario. Hay que tener en cuenta que nuestra web es nuestro escaparate en Internet, por lo que una buena impresión puede marcar la diferencia. A la hora de implementar nuestro diseño, debemos asegurarnos:</a:t>
            </a:r>
            <a:r>
              <a:rPr lang="en-US" altLang="es-ES" sz="2700" dirty="0">
                <a:latin typeface="+mj-lt"/>
                <a:ea typeface="Microsoft Sans Serif" panose="020B0604020202020204" pitchFamily="34" charset="0"/>
                <a:cs typeface="Microsoft Sans Serif" panose="020B0604020202020204" pitchFamily="34" charset="0"/>
              </a:rPr>
              <a:t> </a:t>
            </a:r>
          </a:p>
          <a:p>
            <a:pPr>
              <a:defRPr/>
            </a:pPr>
            <a:endParaRPr lang="en-US" altLang="es-ES" sz="24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s-ES" altLang="es-ES" sz="2700" b="1" dirty="0">
                <a:latin typeface="+mj-lt"/>
                <a:ea typeface="Microsoft Sans Serif" panose="020B0604020202020204" pitchFamily="34" charset="0"/>
                <a:cs typeface="Microsoft Sans Serif" panose="020B0604020202020204" pitchFamily="34" charset="0"/>
              </a:rPr>
              <a:t>Usabilidad. </a:t>
            </a:r>
            <a:r>
              <a:rPr lang="es-ES" altLang="es-ES" sz="2700" dirty="0">
                <a:latin typeface="+mj-lt"/>
                <a:ea typeface="Microsoft Sans Serif" panose="020B0604020202020204" pitchFamily="34" charset="0"/>
                <a:cs typeface="Microsoft Sans Serif" panose="020B0604020202020204" pitchFamily="34" charset="0"/>
              </a:rPr>
              <a:t>Hay que garantizar que la página web sea intuitiva y fácil de usar. De lo contrario, los usuarios podrían abandonarla antes de encontrar lo que buscan y acceder a los sitios de nuestros competidores.</a:t>
            </a:r>
            <a:endParaRPr lang="en-US" altLang="es-ES" sz="27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s-ES" altLang="es-ES" sz="2700" b="1" dirty="0">
                <a:latin typeface="+mj-lt"/>
                <a:ea typeface="Microsoft Sans Serif" panose="020B0604020202020204" pitchFamily="34" charset="0"/>
                <a:cs typeface="Microsoft Sans Serif" panose="020B0604020202020204" pitchFamily="34" charset="0"/>
              </a:rPr>
              <a:t>Accesibilidad: </a:t>
            </a:r>
            <a:r>
              <a:rPr lang="es-ES" altLang="es-ES" sz="2700" dirty="0">
                <a:latin typeface="+mj-lt"/>
                <a:ea typeface="Microsoft Sans Serif" panose="020B0604020202020204" pitchFamily="34" charset="0"/>
                <a:cs typeface="Microsoft Sans Serif" panose="020B0604020202020204" pitchFamily="34" charset="0"/>
              </a:rPr>
              <a:t>Estructura tus contenidos de forma fácil y rápidamente accesible. Utiliza menús organizados y bien estructurados.</a:t>
            </a:r>
            <a:endParaRPr lang="en-US" altLang="es-ES" sz="2700" dirty="0">
              <a:latin typeface="+mj-lt"/>
              <a:ea typeface="Microsoft Sans Serif" panose="020B0604020202020204" pitchFamily="34" charset="0"/>
              <a:cs typeface="Microsoft Sans Serif" panose="020B0604020202020204" pitchFamily="34" charset="0"/>
            </a:endParaRPr>
          </a:p>
          <a:p>
            <a:pPr marL="457200" indent="-457200">
              <a:buFont typeface="Arial" panose="020B0604020202020204" pitchFamily="34" charset="0"/>
              <a:buChar char="•"/>
              <a:defRPr/>
            </a:pPr>
            <a:r>
              <a:rPr lang="es-ES" altLang="es-ES" sz="2700" b="1" dirty="0">
                <a:latin typeface="+mj-lt"/>
                <a:ea typeface="Microsoft Sans Serif" panose="020B0604020202020204" pitchFamily="34" charset="0"/>
                <a:cs typeface="Microsoft Sans Serif" panose="020B0604020202020204" pitchFamily="34" charset="0"/>
              </a:rPr>
              <a:t>Atractiva: </a:t>
            </a:r>
            <a:r>
              <a:rPr lang="es-ES" altLang="es-ES" sz="2700" dirty="0">
                <a:latin typeface="+mj-lt"/>
                <a:ea typeface="Microsoft Sans Serif" panose="020B0604020202020204" pitchFamily="34" charset="0"/>
                <a:cs typeface="Microsoft Sans Serif" panose="020B0604020202020204" pitchFamily="34" charset="0"/>
              </a:rPr>
              <a:t>Nuestra web debe ser atractiva tanto para los usuarios como para los buscadores. Para ello debemos asegurarnos de que sea visualmente atractiva y técnicamente eficaz.</a:t>
            </a:r>
            <a:endParaRPr lang="en-US" altLang="es-ES" sz="2700" dirty="0">
              <a:latin typeface="+mj-lt"/>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80A33FB2-4570-FFB2-E379-BC932DD6FAA8}"/>
              </a:ext>
            </a:extLst>
          </p:cNvPr>
          <p:cNvSpPr txBox="1"/>
          <p:nvPr/>
        </p:nvSpPr>
        <p:spPr>
          <a:xfrm>
            <a:off x="1507152" y="2668141"/>
            <a:ext cx="12954000" cy="523220"/>
          </a:xfrm>
          <a:prstGeom prst="rect">
            <a:avLst/>
          </a:prstGeom>
          <a:noFill/>
        </p:spPr>
        <p:txBody>
          <a:bodyPr wrap="square" rtlCol="0">
            <a:spAutoFit/>
          </a:bodyPr>
          <a:lstStyle/>
          <a:p>
            <a:r>
              <a:rPr lang="en-US" sz="2800" b="1" dirty="0">
                <a:solidFill>
                  <a:srgbClr val="660066"/>
                </a:solidFill>
                <a:latin typeface="+mj-lt"/>
                <a:ea typeface="Microsoft Sans Serif" panose="020B0604020202020204" pitchFamily="34" charset="0"/>
                <a:cs typeface="Microsoft Sans Serif" panose="020B0604020202020204" pitchFamily="34" charset="0"/>
              </a:rPr>
              <a:t>Section 1: </a:t>
            </a:r>
            <a:r>
              <a:rPr lang="es-ES" sz="2800" b="1" dirty="0">
                <a:solidFill>
                  <a:srgbClr val="660066"/>
                </a:solidFill>
                <a:latin typeface="+mj-lt"/>
                <a:ea typeface="Microsoft Sans Serif" panose="020B0604020202020204" pitchFamily="34" charset="0"/>
                <a:cs typeface="Microsoft Sans Serif" panose="020B0604020202020204" pitchFamily="34" charset="0"/>
              </a:rPr>
              <a:t>Cómo diseñar nuestra página web</a:t>
            </a:r>
            <a:r>
              <a:rPr lang="en-US" sz="2800" b="1" dirty="0">
                <a:solidFill>
                  <a:srgbClr val="660066"/>
                </a:solidFill>
                <a:latin typeface="+mj-lt"/>
                <a:ea typeface="Microsoft Sans Serif" panose="020B0604020202020204" pitchFamily="34" charset="0"/>
                <a:cs typeface="Microsoft Sans Serif" panose="020B0604020202020204" pitchFamily="34" charset="0"/>
              </a:rPr>
              <a:t> </a:t>
            </a:r>
            <a:endParaRPr lang="es-ES" sz="2800" b="1" dirty="0">
              <a:solidFill>
                <a:srgbClr val="660066"/>
              </a:solidFill>
              <a:latin typeface="+mj-lt"/>
              <a:ea typeface="Microsoft Sans Serif" panose="020B0604020202020204" pitchFamily="34" charset="0"/>
              <a:cs typeface="Microsoft Sans Serif" panose="020B0604020202020204" pitchFamily="34" charset="0"/>
            </a:endParaRPr>
          </a:p>
        </p:txBody>
      </p:sp>
      <p:pic>
        <p:nvPicPr>
          <p:cNvPr id="8" name="Imagen 7">
            <a:extLst>
              <a:ext uri="{FF2B5EF4-FFF2-40B4-BE49-F238E27FC236}">
                <a16:creationId xmlns:a16="http://schemas.microsoft.com/office/drawing/2014/main" id="{354E9C70-ECF8-0664-8B83-E9AB7EF8B3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84751" y="2628408"/>
            <a:ext cx="1016232" cy="1016232"/>
          </a:xfrm>
          <a:prstGeom prst="rect">
            <a:avLst/>
          </a:prstGeom>
        </p:spPr>
      </p:pic>
      <p:sp>
        <p:nvSpPr>
          <p:cNvPr id="9" name="CuadroTexto 8">
            <a:extLst>
              <a:ext uri="{FF2B5EF4-FFF2-40B4-BE49-F238E27FC236}">
                <a16:creationId xmlns:a16="http://schemas.microsoft.com/office/drawing/2014/main" id="{E08834B5-332C-91D3-AA4B-EFB3F843D3B7}"/>
              </a:ext>
            </a:extLst>
          </p:cNvPr>
          <p:cNvSpPr txBox="1"/>
          <p:nvPr/>
        </p:nvSpPr>
        <p:spPr>
          <a:xfrm>
            <a:off x="12192000" y="3695700"/>
            <a:ext cx="4878680" cy="2031325"/>
          </a:xfrm>
          <a:prstGeom prst="rect">
            <a:avLst/>
          </a:prstGeom>
          <a:noFill/>
        </p:spPr>
        <p:txBody>
          <a:bodyPr wrap="square" rtlCol="0">
            <a:spAutoFit/>
          </a:bodyPr>
          <a:lstStyle/>
          <a:p>
            <a:pPr>
              <a:defRPr/>
            </a:pPr>
            <a:r>
              <a:rPr lang="es-ES" altLang="es-ES" dirty="0">
                <a:latin typeface="+mj-lt"/>
                <a:ea typeface="Microsoft Sans Serif" panose="020B0604020202020204" pitchFamily="34" charset="0"/>
                <a:cs typeface="Microsoft Sans Serif" panose="020B0604020202020204" pitchFamily="34" charset="0"/>
              </a:rPr>
              <a:t>Ahora que ya conoces los elementos básicos que debe tener tu web, y teniendo en cuenta tu imagen corporativa, </a:t>
            </a:r>
            <a:r>
              <a:rPr lang="es-ES" altLang="es-ES" b="1" dirty="0">
                <a:latin typeface="+mj-lt"/>
                <a:ea typeface="Microsoft Sans Serif" panose="020B0604020202020204" pitchFamily="34" charset="0"/>
                <a:cs typeface="Microsoft Sans Serif" panose="020B0604020202020204" pitchFamily="34" charset="0"/>
              </a:rPr>
              <a:t>¿te imaginas cómo sería tu web?</a:t>
            </a:r>
          </a:p>
          <a:p>
            <a:pPr>
              <a:defRPr/>
            </a:pPr>
            <a:endParaRPr lang="en-US" altLang="es-ES" dirty="0">
              <a:latin typeface="+mj-lt"/>
              <a:ea typeface="Microsoft Sans Serif" panose="020B0604020202020204" pitchFamily="34" charset="0"/>
              <a:cs typeface="Microsoft Sans Serif" panose="020B0604020202020204" pitchFamily="34" charset="0"/>
            </a:endParaRPr>
          </a:p>
          <a:p>
            <a:pPr>
              <a:defRPr/>
            </a:pPr>
            <a:r>
              <a:rPr lang="es-ES" altLang="es-ES" b="1" dirty="0">
                <a:latin typeface="+mj-lt"/>
                <a:ea typeface="Microsoft Sans Serif" panose="020B0604020202020204" pitchFamily="34" charset="0"/>
                <a:cs typeface="Microsoft Sans Serif" panose="020B0604020202020204" pitchFamily="34" charset="0"/>
              </a:rPr>
              <a:t>¿Podría mencionar qué información básica debe tener el sitio web?</a:t>
            </a:r>
            <a:endParaRPr lang="en-US" altLang="es-ES" b="1" dirty="0">
              <a:latin typeface="+mj-lt"/>
              <a:ea typeface="Microsoft Sans Serif" panose="020B0604020202020204" pitchFamily="34" charset="0"/>
              <a:cs typeface="Microsoft Sans Serif" panose="020B0604020202020204" pitchFamily="34" charset="0"/>
            </a:endParaRPr>
          </a:p>
        </p:txBody>
      </p:sp>
      <p:sp>
        <p:nvSpPr>
          <p:cNvPr id="10" name="CuadroTexto 9">
            <a:extLst>
              <a:ext uri="{FF2B5EF4-FFF2-40B4-BE49-F238E27FC236}">
                <a16:creationId xmlns:a16="http://schemas.microsoft.com/office/drawing/2014/main" id="{A9B0135B-E9D3-1C5D-3707-F29108D99DC0}"/>
              </a:ext>
            </a:extLst>
          </p:cNvPr>
          <p:cNvSpPr txBox="1"/>
          <p:nvPr/>
        </p:nvSpPr>
        <p:spPr>
          <a:xfrm>
            <a:off x="13100983" y="3037188"/>
            <a:ext cx="2367617" cy="461665"/>
          </a:xfrm>
          <a:prstGeom prst="rect">
            <a:avLst/>
          </a:prstGeom>
          <a:noFill/>
        </p:spPr>
        <p:txBody>
          <a:bodyPr wrap="square">
            <a:spAutoFit/>
          </a:bodyPr>
          <a:lstStyle/>
          <a:p>
            <a:r>
              <a:rPr lang="en-GB" sz="2400" b="1" i="0" u="none" strike="noStrike" dirty="0">
                <a:solidFill>
                  <a:srgbClr val="7030A0"/>
                </a:solidFill>
                <a:effectLst/>
              </a:rPr>
              <a:t>Manos a la obra!</a:t>
            </a:r>
            <a:endParaRPr lang="en-GB" sz="2400" dirty="0"/>
          </a:p>
        </p:txBody>
      </p:sp>
    </p:spTree>
    <p:extLst>
      <p:ext uri="{BB962C8B-B14F-4D97-AF65-F5344CB8AC3E}">
        <p14:creationId xmlns:p14="http://schemas.microsoft.com/office/powerpoint/2010/main" val="1894341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1: Construye la página web de tu empresa con herramientas TIC</a:t>
            </a: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768753"/>
            <a:ext cx="15163800" cy="954107"/>
          </a:xfrm>
          <a:prstGeom prst="rect">
            <a:avLst/>
          </a:prstGeom>
          <a:noFill/>
        </p:spPr>
        <p:txBody>
          <a:bodyPr wrap="square" rtlCol="0">
            <a:spAutoFit/>
          </a:bodyPr>
          <a:lstStyle/>
          <a:p>
            <a:pPr>
              <a:defRPr/>
            </a:pPr>
            <a:r>
              <a:rPr lang="es-ES" altLang="es-ES" sz="2800" dirty="0">
                <a:latin typeface="+mj-lt"/>
                <a:ea typeface="Microsoft Sans Serif" panose="020B0604020202020204" pitchFamily="34" charset="0"/>
                <a:cs typeface="Microsoft Sans Serif" panose="020B0604020202020204" pitchFamily="34" charset="0"/>
              </a:rPr>
              <a:t>Existen múltiples </a:t>
            </a:r>
            <a:r>
              <a:rPr lang="es-ES" altLang="es-ES" sz="2800" b="1" dirty="0">
                <a:latin typeface="+mj-lt"/>
                <a:ea typeface="Microsoft Sans Serif" panose="020B0604020202020204" pitchFamily="34" charset="0"/>
                <a:cs typeface="Microsoft Sans Serif" panose="020B0604020202020204" pitchFamily="34" charset="0"/>
              </a:rPr>
              <a:t>herramientas TIC </a:t>
            </a:r>
            <a:r>
              <a:rPr lang="es-ES" altLang="es-ES" sz="2800" dirty="0">
                <a:latin typeface="+mj-lt"/>
                <a:ea typeface="Microsoft Sans Serif" panose="020B0604020202020204" pitchFamily="34" charset="0"/>
                <a:cs typeface="Microsoft Sans Serif" panose="020B0604020202020204" pitchFamily="34" charset="0"/>
              </a:rPr>
              <a:t>(tanto gratuitas como de pago) que nos pueden servir de ayuda a la hora de </a:t>
            </a:r>
            <a:r>
              <a:rPr lang="es-ES" altLang="es-ES" sz="2800" b="1" dirty="0">
                <a:latin typeface="+mj-lt"/>
                <a:ea typeface="Microsoft Sans Serif" panose="020B0604020202020204" pitchFamily="34" charset="0"/>
                <a:cs typeface="Microsoft Sans Serif" panose="020B0604020202020204" pitchFamily="34" charset="0"/>
              </a:rPr>
              <a:t>diseñar, crear y estructurar una página web</a:t>
            </a:r>
            <a:r>
              <a:rPr lang="es-ES" altLang="es-ES" sz="2800" dirty="0">
                <a:latin typeface="+mj-lt"/>
                <a:ea typeface="Microsoft Sans Serif" panose="020B0604020202020204" pitchFamily="34" charset="0"/>
                <a:cs typeface="Microsoft Sans Serif" panose="020B0604020202020204" pitchFamily="34" charset="0"/>
              </a:rPr>
              <a:t>. Entre las más conocidas se encuentran:</a:t>
            </a:r>
            <a:endParaRPr 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2992023"/>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2: Herramientas TIC para la creación de páginas web</a:t>
            </a:r>
          </a:p>
        </p:txBody>
      </p:sp>
      <p:pic>
        <p:nvPicPr>
          <p:cNvPr id="3" name="Picture 2" descr="Gráficos y logotipos | WordPress.org España">
            <a:extLst>
              <a:ext uri="{FF2B5EF4-FFF2-40B4-BE49-F238E27FC236}">
                <a16:creationId xmlns:a16="http://schemas.microsoft.com/office/drawing/2014/main" id="{82D10108-81C1-A92C-03F1-8D1B8DEB52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2966" y="4722860"/>
            <a:ext cx="3026064" cy="1631701"/>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74057354-51FB-E86F-BCF2-57FA1421B9F2}"/>
              </a:ext>
            </a:extLst>
          </p:cNvPr>
          <p:cNvSpPr txBox="1"/>
          <p:nvPr/>
        </p:nvSpPr>
        <p:spPr>
          <a:xfrm>
            <a:off x="4841966" y="5155970"/>
            <a:ext cx="11887200" cy="1384995"/>
          </a:xfrm>
          <a:prstGeom prst="rect">
            <a:avLst/>
          </a:prstGeom>
          <a:noFill/>
        </p:spPr>
        <p:txBody>
          <a:bodyPr wrap="square" rtlCol="0">
            <a:spAutoFit/>
          </a:bodyPr>
          <a:lstStyle/>
          <a:p>
            <a:r>
              <a:rPr lang="en-GB" sz="2800" b="1" dirty="0">
                <a:effectLst/>
                <a:latin typeface="+mj-lt"/>
              </a:rPr>
              <a:t>WordPress</a:t>
            </a:r>
            <a:r>
              <a:rPr lang="en-GB" sz="2800" dirty="0">
                <a:effectLst/>
                <a:latin typeface="+mj-lt"/>
              </a:rPr>
              <a:t>: </a:t>
            </a:r>
            <a:r>
              <a:rPr lang="es-ES" sz="2800" dirty="0">
                <a:effectLst/>
                <a:latin typeface="+mj-lt"/>
              </a:rPr>
              <a:t>La plataforma definitiva de creación de sitios web. Crea y gestiona contenidos de cualquier tipo de sitio web, especialmente sitios web comerciales.</a:t>
            </a:r>
            <a:endParaRPr lang="en-GB" sz="2800" dirty="0">
              <a:effectLst/>
              <a:latin typeface="+mj-lt"/>
            </a:endParaRPr>
          </a:p>
          <a:p>
            <a:endParaRPr lang="en-GB" sz="2800" dirty="0">
              <a:effectLst/>
              <a:latin typeface="+mj-lt"/>
            </a:endParaRPr>
          </a:p>
        </p:txBody>
      </p:sp>
      <p:sp>
        <p:nvSpPr>
          <p:cNvPr id="5" name="CuadroTexto 4">
            <a:extLst>
              <a:ext uri="{FF2B5EF4-FFF2-40B4-BE49-F238E27FC236}">
                <a16:creationId xmlns:a16="http://schemas.microsoft.com/office/drawing/2014/main" id="{049A26A2-6F17-E968-06D6-336254707A31}"/>
              </a:ext>
            </a:extLst>
          </p:cNvPr>
          <p:cNvSpPr txBox="1"/>
          <p:nvPr/>
        </p:nvSpPr>
        <p:spPr>
          <a:xfrm>
            <a:off x="1489166" y="6606425"/>
            <a:ext cx="15240000" cy="2554545"/>
          </a:xfrm>
          <a:prstGeom prst="rect">
            <a:avLst/>
          </a:prstGeom>
          <a:noFill/>
        </p:spPr>
        <p:txBody>
          <a:bodyPr wrap="square">
            <a:spAutoFit/>
          </a:bodyPr>
          <a:lstStyle/>
          <a:p>
            <a:r>
              <a:rPr lang="es-ES" sz="2800" dirty="0">
                <a:latin typeface="+mj-lt"/>
              </a:rPr>
              <a:t>Para crear un sitio web con WordPress, tendremos que elegir un dominio y un servicio de alojamiento e instalar allí WordPress. Después, deberemos crear una base de datos y nuestro usuario y contraseña, con todos los permisos. Después de esto, ya podremos diseñar nuestra web a nuestro gusto.</a:t>
            </a:r>
            <a:endParaRPr lang="en-GB" sz="2800" dirty="0">
              <a:latin typeface="+mj-lt"/>
            </a:endParaRPr>
          </a:p>
          <a:p>
            <a:endParaRPr lang="en-GB" sz="2000" dirty="0">
              <a:latin typeface="+mj-lt"/>
            </a:endParaRPr>
          </a:p>
          <a:p>
            <a:r>
              <a:rPr lang="es-ES" sz="2800" dirty="0">
                <a:latin typeface="+mj-lt"/>
              </a:rPr>
              <a:t>Si quieres saber más sobre WordPress, aquí puedes encontrar un tutorial para principiantes sobre esta plataforma:</a:t>
            </a:r>
            <a:r>
              <a:rPr lang="en-GB" sz="2800" dirty="0">
                <a:latin typeface="+mj-lt"/>
              </a:rPr>
              <a:t> </a:t>
            </a:r>
            <a:r>
              <a:rPr lang="en-GB" sz="2800" dirty="0">
                <a:latin typeface="+mj-lt"/>
                <a:hlinkClick r:id="rId3">
                  <a:extLst>
                    <a:ext uri="{A12FA001-AC4F-418D-AE19-62706E023703}">
                      <ahyp:hlinkClr xmlns:ahyp="http://schemas.microsoft.com/office/drawing/2018/hyperlinkcolor" val="tx"/>
                    </a:ext>
                  </a:extLst>
                </a:hlinkClick>
              </a:rPr>
              <a:t>https://www.youtube.com/watch?v=B4MXA_yj8oI&amp;ab_channel=CreateaProWebsite</a:t>
            </a:r>
            <a:endParaRPr lang="en-GB" sz="2800" dirty="0">
              <a:latin typeface="+mj-lt"/>
            </a:endParaRPr>
          </a:p>
        </p:txBody>
      </p:sp>
    </p:spTree>
    <p:extLst>
      <p:ext uri="{BB962C8B-B14F-4D97-AF65-F5344CB8AC3E}">
        <p14:creationId xmlns:p14="http://schemas.microsoft.com/office/powerpoint/2010/main" val="278685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1: Construye la página web de tu empresa con herramientas TIC</a:t>
            </a: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768753"/>
            <a:ext cx="15163800" cy="954107"/>
          </a:xfrm>
          <a:prstGeom prst="rect">
            <a:avLst/>
          </a:prstGeom>
          <a:noFill/>
        </p:spPr>
        <p:txBody>
          <a:bodyPr wrap="square" rtlCol="0">
            <a:spAutoFit/>
          </a:bodyPr>
          <a:lstStyle/>
          <a:p>
            <a:pPr>
              <a:defRPr/>
            </a:pPr>
            <a:r>
              <a:rPr lang="es-ES" altLang="es-ES" sz="2800" dirty="0">
                <a:latin typeface="+mj-lt"/>
                <a:ea typeface="Microsoft Sans Serif" panose="020B0604020202020204" pitchFamily="34" charset="0"/>
                <a:cs typeface="Microsoft Sans Serif" panose="020B0604020202020204" pitchFamily="34" charset="0"/>
              </a:rPr>
              <a:t>Existen múltiples </a:t>
            </a:r>
            <a:r>
              <a:rPr lang="es-ES" altLang="es-ES" sz="2800" b="1" dirty="0">
                <a:latin typeface="+mj-lt"/>
                <a:ea typeface="Microsoft Sans Serif" panose="020B0604020202020204" pitchFamily="34" charset="0"/>
                <a:cs typeface="Microsoft Sans Serif" panose="020B0604020202020204" pitchFamily="34" charset="0"/>
              </a:rPr>
              <a:t>herramientas TIC </a:t>
            </a:r>
            <a:r>
              <a:rPr lang="es-ES" altLang="es-ES" sz="2800" dirty="0">
                <a:latin typeface="+mj-lt"/>
                <a:ea typeface="Microsoft Sans Serif" panose="020B0604020202020204" pitchFamily="34" charset="0"/>
                <a:cs typeface="Microsoft Sans Serif" panose="020B0604020202020204" pitchFamily="34" charset="0"/>
              </a:rPr>
              <a:t>(tanto gratuitas como de pago) que nos pueden servir de ayuda a la hora de </a:t>
            </a:r>
            <a:r>
              <a:rPr lang="es-ES" altLang="es-ES" sz="2800" b="1" dirty="0">
                <a:latin typeface="+mj-lt"/>
                <a:ea typeface="Microsoft Sans Serif" panose="020B0604020202020204" pitchFamily="34" charset="0"/>
                <a:cs typeface="Microsoft Sans Serif" panose="020B0604020202020204" pitchFamily="34" charset="0"/>
              </a:rPr>
              <a:t>diseñar, crear y estructurar una página web</a:t>
            </a:r>
            <a:r>
              <a:rPr lang="es-ES" altLang="es-ES" sz="2800" dirty="0">
                <a:latin typeface="+mj-lt"/>
                <a:ea typeface="Microsoft Sans Serif" panose="020B0604020202020204" pitchFamily="34" charset="0"/>
                <a:cs typeface="Microsoft Sans Serif" panose="020B0604020202020204" pitchFamily="34" charset="0"/>
              </a:rPr>
              <a:t>. Entre las más conocidas se encuentran:</a:t>
            </a:r>
            <a:endParaRPr 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2992023"/>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2: Herramientas TIC para la creación de páginas web</a:t>
            </a:r>
          </a:p>
        </p:txBody>
      </p:sp>
      <p:sp>
        <p:nvSpPr>
          <p:cNvPr id="8" name="CuadroTexto 7">
            <a:extLst>
              <a:ext uri="{FF2B5EF4-FFF2-40B4-BE49-F238E27FC236}">
                <a16:creationId xmlns:a16="http://schemas.microsoft.com/office/drawing/2014/main" id="{7EA913B9-839C-BC73-43F7-A2213B7CD08A}"/>
              </a:ext>
            </a:extLst>
          </p:cNvPr>
          <p:cNvSpPr txBox="1"/>
          <p:nvPr/>
        </p:nvSpPr>
        <p:spPr>
          <a:xfrm>
            <a:off x="4038600" y="4743391"/>
            <a:ext cx="12877800" cy="4401205"/>
          </a:xfrm>
          <a:prstGeom prst="rect">
            <a:avLst/>
          </a:prstGeom>
          <a:noFill/>
        </p:spPr>
        <p:txBody>
          <a:bodyPr wrap="square" rtlCol="0">
            <a:spAutoFit/>
          </a:bodyPr>
          <a:lstStyle/>
          <a:p>
            <a:r>
              <a:rPr lang="en-GB" sz="2800" b="1" dirty="0">
                <a:effectLst/>
                <a:latin typeface="+mj-lt"/>
              </a:rPr>
              <a:t>Wix</a:t>
            </a:r>
            <a:r>
              <a:rPr lang="en-GB" sz="2800" dirty="0">
                <a:effectLst/>
                <a:latin typeface="+mj-lt"/>
              </a:rPr>
              <a:t>: </a:t>
            </a:r>
            <a:r>
              <a:rPr lang="es-ES" sz="2800" dirty="0">
                <a:effectLst/>
                <a:latin typeface="+mj-lt"/>
              </a:rPr>
              <a:t>Esta plataforma se utiliza para el desarrollo de sitios web, y permite crear diseños con total libertad y varias opciones diferentes.</a:t>
            </a:r>
          </a:p>
          <a:p>
            <a:r>
              <a:rPr lang="es-ES" sz="2800" dirty="0">
                <a:effectLst/>
                <a:latin typeface="+mj-lt"/>
              </a:rPr>
              <a:t>En el siguiente enlace puedes encontrar un videotutorial sobre cómo dar los primeros pasos en Wix:</a:t>
            </a:r>
            <a:endParaRPr lang="en-GB" sz="2800" dirty="0">
              <a:effectLst/>
              <a:latin typeface="+mj-lt"/>
            </a:endParaRPr>
          </a:p>
          <a:p>
            <a:r>
              <a:rPr lang="en-GB" sz="2800" dirty="0">
                <a:effectLst/>
                <a:latin typeface="+mj-lt"/>
                <a:hlinkClick r:id="rId2">
                  <a:extLst>
                    <a:ext uri="{A12FA001-AC4F-418D-AE19-62706E023703}">
                      <ahyp:hlinkClr xmlns:ahyp="http://schemas.microsoft.com/office/drawing/2018/hyperlinkcolor" val="tx"/>
                    </a:ext>
                  </a:extLst>
                </a:hlinkClick>
              </a:rPr>
              <a:t>https://www.youtube.com/watch?v=YxpjW-Mq96Q&amp;ab_channel=Tooltester</a:t>
            </a:r>
            <a:endParaRPr lang="en-GB" sz="2800" dirty="0">
              <a:effectLst/>
              <a:latin typeface="+mj-lt"/>
            </a:endParaRPr>
          </a:p>
          <a:p>
            <a:endParaRPr lang="en-GB" sz="2800" b="1" dirty="0">
              <a:effectLst/>
              <a:latin typeface="+mj-lt"/>
            </a:endParaRPr>
          </a:p>
          <a:p>
            <a:r>
              <a:rPr lang="en-GB" sz="2800" b="1" dirty="0">
                <a:effectLst/>
                <a:latin typeface="+mj-lt"/>
              </a:rPr>
              <a:t>SquareSpace</a:t>
            </a:r>
            <a:r>
              <a:rPr lang="en-GB" sz="2800" dirty="0">
                <a:effectLst/>
                <a:latin typeface="+mj-lt"/>
              </a:rPr>
              <a:t>: </a:t>
            </a:r>
            <a:r>
              <a:rPr lang="es-ES" sz="2800" dirty="0">
                <a:effectLst/>
                <a:latin typeface="+mj-lt"/>
              </a:rPr>
              <a:t>Squarespace permite la creación de sitios web y el alojamiento de contenidos, análisis de métricas... En el siguiente enlace, puedes ver un videotutorial para iniciarte en esta plataforma</a:t>
            </a:r>
            <a:r>
              <a:rPr lang="en-GB" sz="2800" dirty="0">
                <a:effectLst/>
                <a:latin typeface="+mj-lt"/>
              </a:rPr>
              <a:t>. </a:t>
            </a:r>
            <a:r>
              <a:rPr lang="en-GB" sz="2800" dirty="0">
                <a:effectLst/>
                <a:latin typeface="+mj-lt"/>
                <a:hlinkClick r:id="rId3">
                  <a:extLst>
                    <a:ext uri="{A12FA001-AC4F-418D-AE19-62706E023703}">
                      <ahyp:hlinkClr xmlns:ahyp="http://schemas.microsoft.com/office/drawing/2018/hyperlinkcolor" val="tx"/>
                    </a:ext>
                  </a:extLst>
                </a:hlinkClick>
              </a:rPr>
              <a:t>https://www.youtube.com/watch?v=8isUiu4Bwx4&amp;ab_channel=WebsiteSoSimple</a:t>
            </a:r>
            <a:endParaRPr lang="en-GB" sz="2800" dirty="0">
              <a:effectLst/>
              <a:latin typeface="+mj-lt"/>
            </a:endParaRPr>
          </a:p>
        </p:txBody>
      </p:sp>
      <p:pic>
        <p:nvPicPr>
          <p:cNvPr id="9" name="Picture 6" descr="Squarespace para ecommerce: 10 pasos para triunfar en esta plataforma">
            <a:extLst>
              <a:ext uri="{FF2B5EF4-FFF2-40B4-BE49-F238E27FC236}">
                <a16:creationId xmlns:a16="http://schemas.microsoft.com/office/drawing/2014/main" id="{237FDAF0-18E5-BC02-DED5-BA151356703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8874" t="23435" r="21761" b="22496"/>
          <a:stretch/>
        </p:blipFill>
        <p:spPr bwMode="auto">
          <a:xfrm>
            <a:off x="1447800" y="7327514"/>
            <a:ext cx="2134600" cy="140281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Wix | LiveAgent">
            <a:extLst>
              <a:ext uri="{FF2B5EF4-FFF2-40B4-BE49-F238E27FC236}">
                <a16:creationId xmlns:a16="http://schemas.microsoft.com/office/drawing/2014/main" id="{75CF3595-0D70-A224-AC2E-9424C28D93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4968603"/>
            <a:ext cx="1828800" cy="71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3022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1: Construye la página web de tu empresa con herramientas TIC</a:t>
            </a: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695700"/>
            <a:ext cx="15163800" cy="954107"/>
          </a:xfrm>
          <a:prstGeom prst="rect">
            <a:avLst/>
          </a:prstGeom>
          <a:noFill/>
        </p:spPr>
        <p:txBody>
          <a:bodyPr wrap="square" rtlCol="0">
            <a:spAutoFit/>
          </a:bodyPr>
          <a:lstStyle/>
          <a:p>
            <a:pPr>
              <a:defRPr/>
            </a:pPr>
            <a:r>
              <a:rPr lang="es-ES" altLang="es-ES" sz="2800" dirty="0">
                <a:latin typeface="+mj-lt"/>
                <a:ea typeface="Microsoft Sans Serif" panose="020B0604020202020204" pitchFamily="34" charset="0"/>
                <a:cs typeface="Microsoft Sans Serif" panose="020B0604020202020204" pitchFamily="34" charset="0"/>
              </a:rPr>
              <a:t>Existen múltiples </a:t>
            </a:r>
            <a:r>
              <a:rPr lang="es-ES" altLang="es-ES" sz="2800" b="1" dirty="0">
                <a:latin typeface="+mj-lt"/>
                <a:ea typeface="Microsoft Sans Serif" panose="020B0604020202020204" pitchFamily="34" charset="0"/>
                <a:cs typeface="Microsoft Sans Serif" panose="020B0604020202020204" pitchFamily="34" charset="0"/>
              </a:rPr>
              <a:t>herramientas TIC </a:t>
            </a:r>
            <a:r>
              <a:rPr lang="es-ES" altLang="es-ES" sz="2800" dirty="0">
                <a:latin typeface="+mj-lt"/>
                <a:ea typeface="Microsoft Sans Serif" panose="020B0604020202020204" pitchFamily="34" charset="0"/>
                <a:cs typeface="Microsoft Sans Serif" panose="020B0604020202020204" pitchFamily="34" charset="0"/>
              </a:rPr>
              <a:t>(tanto gratuitas como de pago) que nos pueden servir de ayuda a la hora de </a:t>
            </a:r>
            <a:r>
              <a:rPr lang="es-ES" altLang="es-ES" sz="2800" b="1" dirty="0">
                <a:latin typeface="+mj-lt"/>
                <a:ea typeface="Microsoft Sans Serif" panose="020B0604020202020204" pitchFamily="34" charset="0"/>
                <a:cs typeface="Microsoft Sans Serif" panose="020B0604020202020204" pitchFamily="34" charset="0"/>
              </a:rPr>
              <a:t>diseñar, crear y estructurar una página web</a:t>
            </a:r>
            <a:r>
              <a:rPr lang="es-ES" altLang="es-ES" sz="2800" dirty="0">
                <a:latin typeface="+mj-lt"/>
                <a:ea typeface="Microsoft Sans Serif" panose="020B0604020202020204" pitchFamily="34" charset="0"/>
                <a:cs typeface="Microsoft Sans Serif" panose="020B0604020202020204" pitchFamily="34" charset="0"/>
              </a:rPr>
              <a:t>. Entre las más conocidas se encuentran:</a:t>
            </a:r>
            <a:endParaRPr 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2992023"/>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2: Herramientas TIC para la creación de páginas web</a:t>
            </a:r>
          </a:p>
        </p:txBody>
      </p:sp>
      <p:sp>
        <p:nvSpPr>
          <p:cNvPr id="3" name="CuadroTexto 2">
            <a:extLst>
              <a:ext uri="{FF2B5EF4-FFF2-40B4-BE49-F238E27FC236}">
                <a16:creationId xmlns:a16="http://schemas.microsoft.com/office/drawing/2014/main" id="{734EFD1C-290F-E3F5-F260-AC31FACC2EC4}"/>
              </a:ext>
            </a:extLst>
          </p:cNvPr>
          <p:cNvSpPr txBox="1"/>
          <p:nvPr/>
        </p:nvSpPr>
        <p:spPr>
          <a:xfrm>
            <a:off x="4876800" y="4689447"/>
            <a:ext cx="11887200" cy="2631490"/>
          </a:xfrm>
          <a:prstGeom prst="rect">
            <a:avLst/>
          </a:prstGeom>
          <a:noFill/>
        </p:spPr>
        <p:txBody>
          <a:bodyPr wrap="square" rtlCol="0">
            <a:spAutoFit/>
          </a:bodyPr>
          <a:lstStyle/>
          <a:p>
            <a:r>
              <a:rPr lang="en-GB" sz="2800" b="1" dirty="0">
                <a:effectLst/>
                <a:latin typeface="+mj-lt"/>
              </a:rPr>
              <a:t>Joomla!</a:t>
            </a:r>
            <a:r>
              <a:rPr lang="en-GB" sz="2800" dirty="0">
                <a:effectLst/>
                <a:latin typeface="+mj-lt"/>
              </a:rPr>
              <a:t>: </a:t>
            </a:r>
            <a:r>
              <a:rPr lang="es-ES" sz="2800" dirty="0">
                <a:effectLst/>
                <a:latin typeface="+mj-lt"/>
              </a:rPr>
              <a:t>Esta plataforma de gestión de contenidos permite la creación de contenidos y el desarrollo de sitios web de forma dinámica e interactiva. ¡En el siguiente enlace puedes encontrar un videotutorial sobre cómo empezar a utilizar Joomla!</a:t>
            </a:r>
            <a:r>
              <a:rPr lang="en-GB" sz="2800" dirty="0">
                <a:effectLst/>
                <a:latin typeface="+mj-lt"/>
              </a:rPr>
              <a:t>:</a:t>
            </a:r>
          </a:p>
          <a:p>
            <a:r>
              <a:rPr lang="en-GB" sz="2500" dirty="0">
                <a:effectLst/>
                <a:latin typeface="+mj-lt"/>
                <a:hlinkClick r:id="rId2"/>
              </a:rPr>
              <a:t>https://www.youtube.com/watch?v=nbtb8Ax4Mpc&amp;t=17s&amp;ab_channel=TheSocialGuide</a:t>
            </a:r>
            <a:endParaRPr lang="en-GB" sz="2500" dirty="0">
              <a:effectLst/>
              <a:latin typeface="+mj-lt"/>
            </a:endParaRPr>
          </a:p>
          <a:p>
            <a:endParaRPr lang="en-GB" sz="2800" dirty="0">
              <a:effectLst/>
              <a:latin typeface="+mj-lt"/>
            </a:endParaRPr>
          </a:p>
        </p:txBody>
      </p:sp>
      <p:pic>
        <p:nvPicPr>
          <p:cNvPr id="4" name="Picture 8" descr="Top 10 Sites para Descargar Plantillas de Joomla GRATIS">
            <a:extLst>
              <a:ext uri="{FF2B5EF4-FFF2-40B4-BE49-F238E27FC236}">
                <a16:creationId xmlns:a16="http://schemas.microsoft.com/office/drawing/2014/main" id="{70DA8A9C-7CE8-B422-DF3C-5F15B9D0D2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191" y="4940894"/>
            <a:ext cx="3133963" cy="1330112"/>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05D004DE-1D60-484C-2F7B-9F409C746120}"/>
              </a:ext>
            </a:extLst>
          </p:cNvPr>
          <p:cNvSpPr txBox="1"/>
          <p:nvPr/>
        </p:nvSpPr>
        <p:spPr>
          <a:xfrm>
            <a:off x="1447800" y="6547872"/>
            <a:ext cx="15316200" cy="2677656"/>
          </a:xfrm>
          <a:prstGeom prst="rect">
            <a:avLst/>
          </a:prstGeom>
          <a:noFill/>
        </p:spPr>
        <p:txBody>
          <a:bodyPr wrap="square">
            <a:spAutoFit/>
          </a:bodyPr>
          <a:lstStyle/>
          <a:p>
            <a:endParaRPr lang="en-GB" sz="2800" dirty="0">
              <a:effectLst/>
              <a:latin typeface="+mj-lt"/>
            </a:endParaRPr>
          </a:p>
          <a:p>
            <a:r>
              <a:rPr lang="es-ES" sz="2800" dirty="0">
                <a:effectLst/>
                <a:latin typeface="+mj-lt"/>
              </a:rPr>
              <a:t>Hay miles de tutoriales online que te permiten crear tu sitio web desde cero y conocer todas las oportunidades que ofrecen estas plataformas.</a:t>
            </a:r>
            <a:r>
              <a:rPr lang="en-GB" sz="2800" dirty="0">
                <a:effectLst/>
                <a:latin typeface="+mj-lt"/>
              </a:rPr>
              <a:t> </a:t>
            </a:r>
          </a:p>
          <a:p>
            <a:endParaRPr lang="en-GB" sz="2800" dirty="0">
              <a:latin typeface="+mj-lt"/>
            </a:endParaRPr>
          </a:p>
          <a:p>
            <a:pPr lvl="3"/>
            <a:r>
              <a:rPr lang="es-ES" sz="2800" b="1" dirty="0">
                <a:effectLst/>
                <a:latin typeface="+mj-lt"/>
              </a:rPr>
              <a:t>Si quieres saber más sobre alguna de las herramientas anteriores, no dudes en buscar recursos online gratuitos para potenciar el desarrollo de sitios web y el emprendimiento.</a:t>
            </a:r>
          </a:p>
        </p:txBody>
      </p:sp>
      <p:pic>
        <p:nvPicPr>
          <p:cNvPr id="11" name="Picture 2" descr="Visualizza immagine di origine">
            <a:extLst>
              <a:ext uri="{FF2B5EF4-FFF2-40B4-BE49-F238E27FC236}">
                <a16:creationId xmlns:a16="http://schemas.microsoft.com/office/drawing/2014/main" id="{D8BB5F55-2CB5-8258-69CD-84B873BE26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8191500"/>
            <a:ext cx="980948" cy="980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199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E6FC55E-B50D-FAC1-EBFB-D1834BEE64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15600" y="4147734"/>
            <a:ext cx="6019800" cy="4299857"/>
          </a:xfrm>
          <a:prstGeom prst="rect">
            <a:avLst/>
          </a:prstGeom>
        </p:spPr>
      </p:pic>
      <p:sp>
        <p:nvSpPr>
          <p:cNvPr id="6" name="CuadroTexto 5">
            <a:extLst>
              <a:ext uri="{FF2B5EF4-FFF2-40B4-BE49-F238E27FC236}">
                <a16:creationId xmlns:a16="http://schemas.microsoft.com/office/drawing/2014/main" id="{BCE6FE0C-9211-BC11-99C2-E02647F96304}"/>
              </a:ext>
            </a:extLst>
          </p:cNvPr>
          <p:cNvSpPr txBox="1"/>
          <p:nvPr/>
        </p:nvSpPr>
        <p:spPr>
          <a:xfrm>
            <a:off x="1447800" y="1573291"/>
            <a:ext cx="11963400" cy="1323439"/>
          </a:xfrm>
          <a:prstGeom prst="rect">
            <a:avLst/>
          </a:prstGeom>
          <a:noFill/>
        </p:spPr>
        <p:txBody>
          <a:bodyPr wrap="square" rtlCol="0">
            <a:spAutoFit/>
          </a:bodyPr>
          <a:lstStyle/>
          <a:p>
            <a:r>
              <a:rPr lang="es-ES" sz="4000" b="1" dirty="0">
                <a:solidFill>
                  <a:srgbClr val="660066"/>
                </a:solidFill>
                <a:latin typeface="+mj-lt"/>
                <a:ea typeface="Microsoft Sans Serif" panose="020B0604020202020204" pitchFamily="34" charset="0"/>
                <a:cs typeface="Microsoft Sans Serif" panose="020B0604020202020204" pitchFamily="34" charset="0"/>
              </a:rPr>
              <a:t>Unidad 2: Potencia la presencia digital de tu empresa en las redes sociales</a:t>
            </a:r>
          </a:p>
        </p:txBody>
      </p:sp>
      <p:sp>
        <p:nvSpPr>
          <p:cNvPr id="7" name="CuadroTexto 6">
            <a:extLst>
              <a:ext uri="{FF2B5EF4-FFF2-40B4-BE49-F238E27FC236}">
                <a16:creationId xmlns:a16="http://schemas.microsoft.com/office/drawing/2014/main" id="{5A106F95-60F9-F825-002E-6D9A992BA8E9}"/>
              </a:ext>
            </a:extLst>
          </p:cNvPr>
          <p:cNvSpPr txBox="1"/>
          <p:nvPr/>
        </p:nvSpPr>
        <p:spPr>
          <a:xfrm>
            <a:off x="1447800" y="3881617"/>
            <a:ext cx="8763000" cy="4401205"/>
          </a:xfrm>
          <a:prstGeom prst="rect">
            <a:avLst/>
          </a:prstGeom>
          <a:noFill/>
        </p:spPr>
        <p:txBody>
          <a:bodyPr wrap="square" rtlCol="0">
            <a:spAutoFit/>
          </a:bodyPr>
          <a:lstStyle/>
          <a:p>
            <a:pPr>
              <a:defRPr/>
            </a:pPr>
            <a:r>
              <a:rPr lang="es-ES" altLang="es-ES" sz="2800" b="1" dirty="0">
                <a:latin typeface="+mj-lt"/>
                <a:ea typeface="Microsoft Sans Serif" panose="020B0604020202020204" pitchFamily="34" charset="0"/>
                <a:cs typeface="Microsoft Sans Serif" panose="020B0604020202020204" pitchFamily="34" charset="0"/>
              </a:rPr>
              <a:t>Las Redes Sociales (RRSS) </a:t>
            </a:r>
            <a:r>
              <a:rPr lang="es-ES" altLang="es-ES" sz="2800" dirty="0">
                <a:latin typeface="+mj-lt"/>
                <a:ea typeface="Microsoft Sans Serif" panose="020B0604020202020204" pitchFamily="34" charset="0"/>
                <a:cs typeface="Microsoft Sans Serif" panose="020B0604020202020204" pitchFamily="34" charset="0"/>
              </a:rPr>
              <a:t>son plataformas digitales que ponen en contacto a millones de personas. Gracias a ellas, sus usuarios pueden intercambiar </a:t>
            </a:r>
            <a:r>
              <a:rPr lang="es-ES" altLang="es-ES" sz="2800" b="1" dirty="0">
                <a:latin typeface="+mj-lt"/>
                <a:ea typeface="Microsoft Sans Serif" panose="020B0604020202020204" pitchFamily="34" charset="0"/>
                <a:cs typeface="Microsoft Sans Serif" panose="020B0604020202020204" pitchFamily="34" charset="0"/>
              </a:rPr>
              <a:t>mensajes, imágenes, enlaces, vídeos…</a:t>
            </a:r>
          </a:p>
          <a:p>
            <a:pPr>
              <a:defRPr/>
            </a:pPr>
            <a:endParaRPr lang="en-US" altLang="es-ES" sz="2800" dirty="0">
              <a:latin typeface="+mj-lt"/>
              <a:ea typeface="Microsoft Sans Serif" panose="020B0604020202020204" pitchFamily="34" charset="0"/>
              <a:cs typeface="Microsoft Sans Serif" panose="020B0604020202020204" pitchFamily="34" charset="0"/>
            </a:endParaRPr>
          </a:p>
          <a:p>
            <a:pPr>
              <a:defRPr/>
            </a:pPr>
            <a:r>
              <a:rPr lang="es-ES" altLang="es-ES" sz="2800" dirty="0">
                <a:latin typeface="+mj-lt"/>
                <a:ea typeface="Microsoft Sans Serif" panose="020B0604020202020204" pitchFamily="34" charset="0"/>
                <a:cs typeface="Microsoft Sans Serif" panose="020B0604020202020204" pitchFamily="34" charset="0"/>
              </a:rPr>
              <a:t>Su alcance no hace más que aumentar con el paso de los años. Cada vez son más los usuarios activos en estas plataformas, por lo que las redes sociales son un gran medio de interacción tanto a nivel personal como corporativo.</a:t>
            </a:r>
            <a:endParaRPr lang="en-US" altLang="es-ES" sz="2800" b="1" dirty="0">
              <a:latin typeface="+mj-lt"/>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896B4416-B7A4-558B-655D-3610F0707CCD}"/>
              </a:ext>
            </a:extLst>
          </p:cNvPr>
          <p:cNvSpPr txBox="1"/>
          <p:nvPr/>
        </p:nvSpPr>
        <p:spPr>
          <a:xfrm>
            <a:off x="1447800" y="3091755"/>
            <a:ext cx="12954000" cy="523220"/>
          </a:xfrm>
          <a:prstGeom prst="rect">
            <a:avLst/>
          </a:prstGeom>
          <a:noFill/>
        </p:spPr>
        <p:txBody>
          <a:bodyPr wrap="square" rtlCol="0">
            <a:spAutoFit/>
          </a:bodyPr>
          <a:lstStyle/>
          <a:p>
            <a:r>
              <a:rPr lang="es-ES" sz="2800" b="1" dirty="0">
                <a:solidFill>
                  <a:srgbClr val="660066"/>
                </a:solidFill>
                <a:latin typeface="+mj-lt"/>
                <a:ea typeface="Microsoft Sans Serif" panose="020B0604020202020204" pitchFamily="34" charset="0"/>
                <a:cs typeface="Microsoft Sans Serif" panose="020B0604020202020204" pitchFamily="34" charset="0"/>
              </a:rPr>
              <a:t>Sección 1: ¿Qué son y para qué sirven las redes sociales?</a:t>
            </a:r>
          </a:p>
        </p:txBody>
      </p:sp>
    </p:spTree>
    <p:extLst>
      <p:ext uri="{BB962C8B-B14F-4D97-AF65-F5344CB8AC3E}">
        <p14:creationId xmlns:p14="http://schemas.microsoft.com/office/powerpoint/2010/main" val="4233526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TotalTime>
  <Words>3230</Words>
  <Application>Microsoft Office PowerPoint</Application>
  <PresentationFormat>Personalizado</PresentationFormat>
  <Paragraphs>182</Paragraphs>
  <Slides>22</Slides>
  <Notes>11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Microsoft Sans Serif</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DEW- PPT2</dc:title>
  <dc:creator>Monia Coppola</dc:creator>
  <cp:keywords>DAE0er5Rmns,BAEXurJiHZU</cp:keywords>
  <cp:lastModifiedBy>Bárbara Brenda Starck Carlós</cp:lastModifiedBy>
  <cp:revision>56</cp:revision>
  <dcterms:created xsi:type="dcterms:W3CDTF">2022-01-04T10:29:56Z</dcterms:created>
  <dcterms:modified xsi:type="dcterms:W3CDTF">2023-02-08T10:42:45Z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2022-01-04T00:00:00Z</vt:filetime>
  </property>
  <property fmtid="{D5CDD505-2E9C-101B-9397-08002B2CF9AE}" pid="3" name="Creator">
    <vt:lpwstr>Canva</vt:lpwstr>
  </property>
  <property fmtid="{D5CDD505-2E9C-101B-9397-08002B2CF9AE}" pid="4" name="LastSaved">
    <vt:filetime>2022-01-04T00:00:00Z</vt:filetime>
  </property>
</Properties>
</file>