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18288000" cy="10287000"/>
  <p:embeddedFontLst>
    <p:embeddedFont>
      <p:font typeface="Helvetica Neue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jT7ngoDzTQNgW4SUjAQ+6SPqvk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740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792480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0358438" y="0"/>
            <a:ext cx="792480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61483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5836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0068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7120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895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1858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09375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6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80566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7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2475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" name="Google Shape;31;p2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60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593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8276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8840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7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7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80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6177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7985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7992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/>
          <p:nvPr/>
        </p:nvSpPr>
        <p:spPr>
          <a:xfrm>
            <a:off x="0" y="1"/>
            <a:ext cx="9144635" cy="1812688"/>
          </a:xfrm>
          <a:custGeom>
            <a:avLst/>
            <a:gdLst/>
            <a:ahLst/>
            <a:cxnLst/>
            <a:rect l="l" t="t" r="r" b="b"/>
            <a:pathLst>
              <a:path w="9144635" h="3305175" extrusionOk="0">
                <a:moveTo>
                  <a:pt x="0" y="3304911"/>
                </a:moveTo>
                <a:lnTo>
                  <a:pt x="0" y="0"/>
                </a:lnTo>
                <a:lnTo>
                  <a:pt x="7135660" y="0"/>
                </a:lnTo>
                <a:lnTo>
                  <a:pt x="9144210" y="595197"/>
                </a:lnTo>
                <a:lnTo>
                  <a:pt x="0" y="3304911"/>
                </a:lnTo>
                <a:close/>
              </a:path>
            </a:pathLst>
          </a:custGeom>
          <a:solidFill>
            <a:srgbClr val="93268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8"/>
          <p:cNvSpPr/>
          <p:nvPr/>
        </p:nvSpPr>
        <p:spPr>
          <a:xfrm>
            <a:off x="9144210" y="1"/>
            <a:ext cx="9144000" cy="1812688"/>
          </a:xfrm>
          <a:custGeom>
            <a:avLst/>
            <a:gdLst/>
            <a:ahLst/>
            <a:cxnLst/>
            <a:rect l="l" t="t" r="r" b="b"/>
            <a:pathLst>
              <a:path w="9144000" h="3305175" extrusionOk="0">
                <a:moveTo>
                  <a:pt x="9143788" y="3304786"/>
                </a:moveTo>
                <a:lnTo>
                  <a:pt x="0" y="595197"/>
                </a:lnTo>
                <a:lnTo>
                  <a:pt x="2008550" y="0"/>
                </a:lnTo>
                <a:lnTo>
                  <a:pt x="9143788" y="0"/>
                </a:lnTo>
                <a:lnTo>
                  <a:pt x="9143788" y="3304786"/>
                </a:lnTo>
                <a:close/>
              </a:path>
            </a:pathLst>
          </a:custGeom>
          <a:solidFill>
            <a:srgbClr val="CF9EC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8"/>
          <p:cNvSpPr/>
          <p:nvPr/>
        </p:nvSpPr>
        <p:spPr>
          <a:xfrm>
            <a:off x="7135659" y="0"/>
            <a:ext cx="4017645" cy="326667"/>
          </a:xfrm>
          <a:custGeom>
            <a:avLst/>
            <a:gdLst/>
            <a:ahLst/>
            <a:cxnLst/>
            <a:rect l="l" t="t" r="r" b="b"/>
            <a:pathLst>
              <a:path w="4017645" h="595630" extrusionOk="0">
                <a:moveTo>
                  <a:pt x="2008550" y="595197"/>
                </a:moveTo>
                <a:lnTo>
                  <a:pt x="0" y="0"/>
                </a:lnTo>
                <a:lnTo>
                  <a:pt x="4017101" y="0"/>
                </a:lnTo>
                <a:lnTo>
                  <a:pt x="2008550" y="595197"/>
                </a:lnTo>
                <a:close/>
              </a:path>
            </a:pathLst>
          </a:custGeom>
          <a:solidFill>
            <a:srgbClr val="640D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8"/>
          <p:cNvSpPr/>
          <p:nvPr/>
        </p:nvSpPr>
        <p:spPr>
          <a:xfrm>
            <a:off x="1028700" y="1028712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 extrusionOk="0">
                <a:moveTo>
                  <a:pt x="16230588" y="83553"/>
                </a:moveTo>
                <a:lnTo>
                  <a:pt x="16146564" y="83553"/>
                </a:lnTo>
                <a:lnTo>
                  <a:pt x="16146564" y="0"/>
                </a:lnTo>
                <a:lnTo>
                  <a:pt x="16137128" y="0"/>
                </a:lnTo>
                <a:lnTo>
                  <a:pt x="16137128" y="83553"/>
                </a:lnTo>
                <a:lnTo>
                  <a:pt x="16137128" y="92989"/>
                </a:lnTo>
                <a:lnTo>
                  <a:pt x="16137128" y="8136128"/>
                </a:lnTo>
                <a:lnTo>
                  <a:pt x="93459" y="8136128"/>
                </a:lnTo>
                <a:lnTo>
                  <a:pt x="93459" y="92989"/>
                </a:lnTo>
                <a:lnTo>
                  <a:pt x="16137128" y="92989"/>
                </a:lnTo>
                <a:lnTo>
                  <a:pt x="16137128" y="83553"/>
                </a:lnTo>
                <a:lnTo>
                  <a:pt x="93459" y="83553"/>
                </a:lnTo>
                <a:lnTo>
                  <a:pt x="93459" y="0"/>
                </a:lnTo>
                <a:lnTo>
                  <a:pt x="84023" y="0"/>
                </a:lnTo>
                <a:lnTo>
                  <a:pt x="84023" y="83553"/>
                </a:lnTo>
                <a:lnTo>
                  <a:pt x="0" y="83553"/>
                </a:lnTo>
                <a:lnTo>
                  <a:pt x="0" y="92989"/>
                </a:lnTo>
                <a:lnTo>
                  <a:pt x="84023" y="92989"/>
                </a:lnTo>
                <a:lnTo>
                  <a:pt x="84023" y="8136128"/>
                </a:lnTo>
                <a:lnTo>
                  <a:pt x="0" y="8136128"/>
                </a:lnTo>
                <a:lnTo>
                  <a:pt x="0" y="8145564"/>
                </a:lnTo>
                <a:lnTo>
                  <a:pt x="84023" y="8145564"/>
                </a:lnTo>
                <a:lnTo>
                  <a:pt x="84023" y="8229600"/>
                </a:lnTo>
                <a:lnTo>
                  <a:pt x="93459" y="8229600"/>
                </a:lnTo>
                <a:lnTo>
                  <a:pt x="93459" y="8145564"/>
                </a:lnTo>
                <a:lnTo>
                  <a:pt x="16137128" y="8145564"/>
                </a:lnTo>
                <a:lnTo>
                  <a:pt x="16137128" y="8229600"/>
                </a:lnTo>
                <a:lnTo>
                  <a:pt x="16146564" y="8229600"/>
                </a:lnTo>
                <a:lnTo>
                  <a:pt x="16146564" y="8145564"/>
                </a:lnTo>
                <a:lnTo>
                  <a:pt x="16230588" y="8145564"/>
                </a:lnTo>
                <a:lnTo>
                  <a:pt x="16230588" y="8136128"/>
                </a:lnTo>
                <a:lnTo>
                  <a:pt x="16146564" y="8136128"/>
                </a:lnTo>
                <a:lnTo>
                  <a:pt x="16146564" y="92989"/>
                </a:lnTo>
                <a:lnTo>
                  <a:pt x="16230588" y="92989"/>
                </a:lnTo>
                <a:lnTo>
                  <a:pt x="16230588" y="83553"/>
                </a:lnTo>
                <a:close/>
              </a:path>
            </a:pathLst>
          </a:custGeom>
          <a:solidFill>
            <a:srgbClr val="CF9EC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8700" y="9258300"/>
            <a:ext cx="3198719" cy="70205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8"/>
          <p:cNvSpPr txBox="1"/>
          <p:nvPr/>
        </p:nvSpPr>
        <p:spPr>
          <a:xfrm>
            <a:off x="4648200" y="9412402"/>
            <a:ext cx="12611100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0" lvl="0" indent="0" algn="just" rtl="0">
              <a:lnSpc>
                <a:spcPct val="106785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"Il sostegno della Commissione europea per la produzione di questa pubblicazione non costituisce l'approvazione dei contenuti che riflettono solo le opinioni degli autori e la Commissione non può essere ritenuta responsabile per qualsiasi uso che possa essere fatto delle informazioni ivi contenute."</a:t>
            </a:r>
          </a:p>
        </p:txBody>
      </p:sp>
      <p:sp>
        <p:nvSpPr>
          <p:cNvPr id="16" name="Google Shape;16;p18"/>
          <p:cNvSpPr/>
          <p:nvPr/>
        </p:nvSpPr>
        <p:spPr>
          <a:xfrm>
            <a:off x="9137374" y="1"/>
            <a:ext cx="9144000" cy="1812688"/>
          </a:xfrm>
          <a:custGeom>
            <a:avLst/>
            <a:gdLst/>
            <a:ahLst/>
            <a:cxnLst/>
            <a:rect l="l" t="t" r="r" b="b"/>
            <a:pathLst>
              <a:path w="9144000" h="3305175" extrusionOk="0">
                <a:moveTo>
                  <a:pt x="9143788" y="3304786"/>
                </a:moveTo>
                <a:lnTo>
                  <a:pt x="0" y="595197"/>
                </a:lnTo>
                <a:lnTo>
                  <a:pt x="2008550" y="0"/>
                </a:lnTo>
                <a:lnTo>
                  <a:pt x="9143788" y="0"/>
                </a:lnTo>
                <a:lnTo>
                  <a:pt x="9143788" y="3304786"/>
                </a:lnTo>
                <a:close/>
              </a:path>
            </a:pathLst>
          </a:custGeom>
          <a:solidFill>
            <a:srgbClr val="CF9EC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/>
          <p:nvPr/>
        </p:nvSpPr>
        <p:spPr>
          <a:xfrm>
            <a:off x="7128823" y="0"/>
            <a:ext cx="4017645" cy="326667"/>
          </a:xfrm>
          <a:custGeom>
            <a:avLst/>
            <a:gdLst/>
            <a:ahLst/>
            <a:cxnLst/>
            <a:rect l="l" t="t" r="r" b="b"/>
            <a:pathLst>
              <a:path w="4017645" h="595630" extrusionOk="0">
                <a:moveTo>
                  <a:pt x="2008550" y="595197"/>
                </a:moveTo>
                <a:lnTo>
                  <a:pt x="0" y="0"/>
                </a:lnTo>
                <a:lnTo>
                  <a:pt x="4017101" y="0"/>
                </a:lnTo>
                <a:lnTo>
                  <a:pt x="2008550" y="595197"/>
                </a:lnTo>
                <a:close/>
              </a:path>
            </a:pathLst>
          </a:custGeom>
          <a:solidFill>
            <a:srgbClr val="640D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325600" y="1465438"/>
            <a:ext cx="2749826" cy="69450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ooncamp.com/blog/okr-mbo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icrosoft.com/en-gb/microsoft-teams/log-in" TargetMode="External"/><Relationship Id="rId13" Type="http://schemas.openxmlformats.org/officeDocument/2006/relationships/image" Target="../media/image16.png"/><Relationship Id="rId3" Type="http://schemas.openxmlformats.org/officeDocument/2006/relationships/hyperlink" Target="https://slack.com/intl/it-it/features" TargetMode="External"/><Relationship Id="rId7" Type="http://schemas.openxmlformats.org/officeDocument/2006/relationships/image" Target="../media/image13.png"/><Relationship Id="rId12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ebex.com/" TargetMode="External"/><Relationship Id="rId11" Type="http://schemas.openxmlformats.org/officeDocument/2006/relationships/image" Target="../media/image14.jpg"/><Relationship Id="rId5" Type="http://schemas.openxmlformats.org/officeDocument/2006/relationships/image" Target="../media/image12.png"/><Relationship Id="rId15" Type="http://schemas.openxmlformats.org/officeDocument/2006/relationships/image" Target="../media/image18.png"/><Relationship Id="rId10" Type="http://schemas.openxmlformats.org/officeDocument/2006/relationships/hyperlink" Target="https://jitsi.org/" TargetMode="External"/><Relationship Id="rId4" Type="http://schemas.openxmlformats.org/officeDocument/2006/relationships/hyperlink" Target="https://zoom.us/" TargetMode="External"/><Relationship Id="rId9" Type="http://schemas.openxmlformats.org/officeDocument/2006/relationships/hyperlink" Target="https://www.skype.com/en/" TargetMode="External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76850" y="3569329"/>
            <a:ext cx="7734299" cy="194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8700" y="9258300"/>
            <a:ext cx="3198719" cy="702057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"/>
          <p:cNvSpPr txBox="1"/>
          <p:nvPr/>
        </p:nvSpPr>
        <p:spPr>
          <a:xfrm>
            <a:off x="8344700" y="6045524"/>
            <a:ext cx="19785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dewproject.eu</a:t>
            </a:r>
            <a:endParaRPr sz="20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" name="Google Shape;28;p1"/>
          <p:cNvSpPr txBox="1"/>
          <p:nvPr/>
        </p:nvSpPr>
        <p:spPr>
          <a:xfrm>
            <a:off x="3238499" y="6667500"/>
            <a:ext cx="11811000" cy="283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400" b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Gestione</a:t>
            </a:r>
            <a:r>
              <a:rPr dirty="0"/>
              <a:t> del team </a:t>
            </a:r>
            <a:r>
              <a:rPr dirty="0" err="1"/>
              <a:t>digitale</a:t>
            </a:r>
            <a:endParaRPr sz="4400" b="1" dirty="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/>
              <a:t>P</a:t>
            </a:r>
            <a:r>
              <a:rPr dirty="0" err="1" smtClean="0"/>
              <a:t>artner</a:t>
            </a:r>
            <a:r>
              <a:rPr dirty="0"/>
              <a:t>: IDP </a:t>
            </a:r>
            <a:r>
              <a:rPr dirty="0" err="1"/>
              <a:t>sas</a:t>
            </a: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"/>
          <p:cNvSpPr/>
          <p:nvPr/>
        </p:nvSpPr>
        <p:spPr>
          <a:xfrm>
            <a:off x="10930895" y="3861392"/>
            <a:ext cx="62484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9900CC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smtClean="0"/>
              <a:t>DATTI DA FARE!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Monitora</a:t>
            </a:r>
            <a:r>
              <a:rPr dirty="0"/>
              <a:t> </a:t>
            </a:r>
            <a:r>
              <a:rPr dirty="0" err="1"/>
              <a:t>regolarmente</a:t>
            </a:r>
            <a:r>
              <a:rPr dirty="0"/>
              <a:t> il </a:t>
            </a:r>
            <a:r>
              <a:rPr dirty="0" err="1"/>
              <a:t>carico</a:t>
            </a:r>
            <a:r>
              <a:rPr dirty="0"/>
              <a:t> di </a:t>
            </a:r>
            <a:r>
              <a:rPr dirty="0" err="1"/>
              <a:t>lavoro</a:t>
            </a:r>
            <a:r>
              <a:rPr dirty="0"/>
              <a:t> dei </a:t>
            </a:r>
            <a:r>
              <a:rPr dirty="0" err="1"/>
              <a:t>tuoi</a:t>
            </a:r>
            <a:r>
              <a:rPr dirty="0"/>
              <a:t> </a:t>
            </a:r>
            <a:r>
              <a:rPr dirty="0" err="1" smtClean="0"/>
              <a:t>dipendenti</a:t>
            </a:r>
            <a:r>
              <a:rPr dirty="0" smtClean="0"/>
              <a:t>.</a:t>
            </a:r>
            <a:r>
              <a:rPr lang="it-IT" dirty="0" smtClean="0"/>
              <a:t> </a:t>
            </a:r>
            <a:r>
              <a:rPr dirty="0" smtClean="0"/>
              <a:t>Se </a:t>
            </a:r>
            <a:r>
              <a:rPr dirty="0" err="1"/>
              <a:t>ti</a:t>
            </a:r>
            <a:r>
              <a:rPr dirty="0"/>
              <a:t> </a:t>
            </a:r>
            <a:r>
              <a:rPr dirty="0" err="1"/>
              <a:t>rendi</a:t>
            </a:r>
            <a:r>
              <a:rPr dirty="0"/>
              <a:t> </a:t>
            </a:r>
            <a:r>
              <a:rPr dirty="0" err="1"/>
              <a:t>conto</a:t>
            </a:r>
            <a:r>
              <a:rPr dirty="0"/>
              <a:t> che </a:t>
            </a:r>
            <a:r>
              <a:rPr dirty="0" err="1"/>
              <a:t>hanno</a:t>
            </a:r>
            <a:r>
              <a:rPr dirty="0"/>
              <a:t> </a:t>
            </a:r>
            <a:r>
              <a:rPr dirty="0" err="1"/>
              <a:t>costantemente</a:t>
            </a:r>
            <a:r>
              <a:rPr dirty="0"/>
              <a:t> </a:t>
            </a:r>
            <a:r>
              <a:rPr dirty="0" err="1"/>
              <a:t>bisogno</a:t>
            </a:r>
            <a:r>
              <a:rPr dirty="0"/>
              <a:t> di </a:t>
            </a:r>
            <a:r>
              <a:rPr dirty="0" err="1"/>
              <a:t>lavorare</a:t>
            </a:r>
            <a:r>
              <a:rPr dirty="0"/>
              <a:t> </a:t>
            </a:r>
            <a:r>
              <a:rPr lang="it-IT" dirty="0" smtClean="0"/>
              <a:t>tempo-extra</a:t>
            </a:r>
            <a:r>
              <a:rPr dirty="0" smtClean="0"/>
              <a:t>,</a:t>
            </a:r>
            <a:r>
              <a:rPr lang="it-IT" dirty="0" smtClean="0"/>
              <a:t> </a:t>
            </a:r>
            <a:r>
              <a:rPr dirty="0" err="1" smtClean="0"/>
              <a:t>apporta</a:t>
            </a:r>
            <a:r>
              <a:rPr lang="it-IT" dirty="0" smtClean="0"/>
              <a:t> </a:t>
            </a:r>
            <a:r>
              <a:rPr dirty="0" err="1" smtClean="0"/>
              <a:t>modifiche</a:t>
            </a:r>
            <a:r>
              <a:rPr dirty="0"/>
              <a:t>. </a:t>
            </a:r>
            <a:endParaRPr sz="24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1"/>
          <p:cNvSpPr txBox="1"/>
          <p:nvPr/>
        </p:nvSpPr>
        <p:spPr>
          <a:xfrm>
            <a:off x="1143000" y="1393596"/>
            <a:ext cx="135382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2. </a:t>
            </a:r>
            <a:r>
              <a:rPr dirty="0" err="1"/>
              <a:t>Gestione</a:t>
            </a:r>
            <a:r>
              <a:rPr dirty="0"/>
              <a:t> del </a:t>
            </a:r>
            <a:r>
              <a:rPr dirty="0" smtClean="0"/>
              <a:t>team</a:t>
            </a:r>
            <a:r>
              <a:rPr lang="it-IT" dirty="0" smtClean="0"/>
              <a:t>- Equilibrio della vita lavorativa</a:t>
            </a:r>
            <a:r>
              <a:rPr dirty="0" smtClean="0"/>
              <a:t> </a:t>
            </a:r>
            <a:r>
              <a:rPr dirty="0"/>
              <a:t>in un team </a:t>
            </a:r>
            <a:r>
              <a:rPr dirty="0" err="1"/>
              <a:t>digitale</a:t>
            </a:r>
            <a:endParaRPr sz="4000" b="1" dirty="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1"/>
          <p:cNvSpPr txBox="1"/>
          <p:nvPr/>
        </p:nvSpPr>
        <p:spPr>
          <a:xfrm>
            <a:off x="1143000" y="2601637"/>
            <a:ext cx="159258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La </a:t>
            </a:r>
            <a:r>
              <a:rPr dirty="0" err="1"/>
              <a:t>maggiore</a:t>
            </a:r>
            <a:r>
              <a:rPr dirty="0"/>
              <a:t> </a:t>
            </a:r>
            <a:r>
              <a:rPr dirty="0" err="1"/>
              <a:t>flessibilità</a:t>
            </a:r>
            <a:r>
              <a:rPr dirty="0"/>
              <a:t> </a:t>
            </a:r>
            <a:r>
              <a:rPr dirty="0" err="1"/>
              <a:t>nell'orario</a:t>
            </a:r>
            <a:r>
              <a:rPr dirty="0"/>
              <a:t> di </a:t>
            </a:r>
            <a:r>
              <a:rPr dirty="0" err="1"/>
              <a:t>lavoro</a:t>
            </a:r>
            <a:r>
              <a:rPr dirty="0"/>
              <a:t> e </a:t>
            </a:r>
            <a:r>
              <a:rPr dirty="0" err="1"/>
              <a:t>l'uso</a:t>
            </a:r>
            <a:r>
              <a:rPr dirty="0"/>
              <a:t>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tecnologie</a:t>
            </a:r>
            <a:r>
              <a:rPr dirty="0"/>
              <a:t> </a:t>
            </a:r>
            <a:r>
              <a:rPr dirty="0" err="1"/>
              <a:t>facilitano</a:t>
            </a:r>
            <a:r>
              <a:rPr dirty="0"/>
              <a:t> la </a:t>
            </a:r>
            <a:r>
              <a:rPr dirty="0" smtClean="0"/>
              <a:t>sf</a:t>
            </a:r>
            <a:r>
              <a:rPr lang="it-IT" dirty="0" err="1" smtClean="0"/>
              <a:t>uma</a:t>
            </a:r>
            <a:r>
              <a:rPr dirty="0" err="1" smtClean="0"/>
              <a:t>tura</a:t>
            </a:r>
            <a:r>
              <a:rPr dirty="0" smtClean="0"/>
              <a:t> del</a:t>
            </a:r>
            <a:r>
              <a:rPr lang="it-IT" dirty="0" smtClean="0"/>
              <a:t> confine</a:t>
            </a:r>
            <a:r>
              <a:rPr lang="it-IT" dirty="0"/>
              <a:t> </a:t>
            </a:r>
            <a:r>
              <a:rPr dirty="0" err="1" smtClean="0"/>
              <a:t>tra</a:t>
            </a:r>
            <a:r>
              <a:rPr dirty="0" smtClean="0"/>
              <a:t> </a:t>
            </a:r>
            <a:r>
              <a:rPr dirty="0" err="1"/>
              <a:t>lavoro</a:t>
            </a:r>
            <a:r>
              <a:rPr dirty="0"/>
              <a:t> e vita </a:t>
            </a:r>
            <a:r>
              <a:rPr dirty="0" smtClean="0"/>
              <a:t>p</a:t>
            </a:r>
            <a:r>
              <a:rPr lang="it-IT" dirty="0" err="1" smtClean="0"/>
              <a:t>rivata</a:t>
            </a:r>
            <a:r>
              <a:rPr dirty="0" smtClean="0"/>
              <a:t>. </a:t>
            </a:r>
            <a:r>
              <a:rPr dirty="0"/>
              <a:t>In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modo</a:t>
            </a:r>
            <a:r>
              <a:rPr dirty="0"/>
              <a:t> </a:t>
            </a:r>
            <a:r>
              <a:rPr dirty="0" err="1"/>
              <a:t>l'equilibrio</a:t>
            </a:r>
            <a:r>
              <a:rPr dirty="0"/>
              <a:t> </a:t>
            </a:r>
            <a:r>
              <a:rPr dirty="0" err="1"/>
              <a:t>tra</a:t>
            </a:r>
            <a:r>
              <a:rPr dirty="0"/>
              <a:t> </a:t>
            </a:r>
            <a:r>
              <a:rPr dirty="0" err="1"/>
              <a:t>lavoro</a:t>
            </a:r>
            <a:r>
              <a:rPr dirty="0"/>
              <a:t> e vita </a:t>
            </a:r>
            <a:r>
              <a:rPr dirty="0" err="1"/>
              <a:t>privata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dipendenti</a:t>
            </a:r>
            <a:r>
              <a:rPr dirty="0"/>
              <a:t> </a:t>
            </a:r>
            <a:r>
              <a:rPr dirty="0" err="1"/>
              <a:t>può</a:t>
            </a:r>
            <a:r>
              <a:rPr dirty="0"/>
              <a:t> </a:t>
            </a:r>
            <a:r>
              <a:rPr dirty="0" err="1"/>
              <a:t>essere</a:t>
            </a:r>
            <a:r>
              <a:rPr dirty="0"/>
              <a:t> </a:t>
            </a:r>
            <a:r>
              <a:rPr dirty="0" err="1"/>
              <a:t>protetto</a:t>
            </a:r>
            <a:r>
              <a:rPr dirty="0"/>
              <a:t> e </a:t>
            </a:r>
            <a:r>
              <a:rPr dirty="0" err="1"/>
              <a:t>migliorato</a:t>
            </a:r>
            <a:r>
              <a:rPr dirty="0"/>
              <a:t> </a:t>
            </a:r>
            <a:r>
              <a:rPr dirty="0" err="1"/>
              <a:t>nello</a:t>
            </a:r>
            <a:r>
              <a:rPr dirty="0"/>
              <a:t> smart working?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1"/>
          <p:cNvSpPr/>
          <p:nvPr/>
        </p:nvSpPr>
        <p:spPr>
          <a:xfrm>
            <a:off x="10930895" y="6634991"/>
            <a:ext cx="602741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CC"/>
              </a:buClr>
              <a:buSzPts val="2400"/>
              <a:buFont typeface="Noto Sans Symbols"/>
              <a:buChar char="✔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Per </a:t>
            </a:r>
            <a:r>
              <a:rPr dirty="0" err="1"/>
              <a:t>evitare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costoso</a:t>
            </a:r>
            <a:r>
              <a:rPr dirty="0"/>
              <a:t> </a:t>
            </a:r>
            <a:r>
              <a:rPr lang="it-IT" dirty="0" smtClean="0"/>
              <a:t>cambio</a:t>
            </a:r>
            <a:r>
              <a:rPr dirty="0" smtClean="0"/>
              <a:t> </a:t>
            </a:r>
            <a:r>
              <a:rPr dirty="0"/>
              <a:t>del </a:t>
            </a:r>
            <a:r>
              <a:rPr dirty="0" err="1"/>
              <a:t>personale</a:t>
            </a:r>
            <a:r>
              <a:rPr dirty="0"/>
              <a:t> </a:t>
            </a:r>
            <a:r>
              <a:rPr dirty="0" err="1"/>
              <a:t>avvenga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base </a:t>
            </a:r>
            <a:r>
              <a:rPr dirty="0" err="1"/>
              <a:t>regolare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CC"/>
              </a:buClr>
              <a:buSzPts val="2400"/>
              <a:buFont typeface="Noto Sans Symbols"/>
              <a:buChar char="✔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Per </a:t>
            </a:r>
            <a:r>
              <a:rPr dirty="0" err="1"/>
              <a:t>aumentare</a:t>
            </a:r>
            <a:r>
              <a:rPr dirty="0"/>
              <a:t> la </a:t>
            </a:r>
            <a:r>
              <a:rPr dirty="0" err="1"/>
              <a:t>produttività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CC"/>
              </a:buClr>
              <a:buSzPts val="2400"/>
              <a:buFont typeface="Noto Sans Symbols"/>
              <a:buChar char="✔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smtClean="0"/>
              <a:t>Per </a:t>
            </a:r>
            <a:r>
              <a:rPr lang="it-IT" dirty="0"/>
              <a:t>m</a:t>
            </a:r>
            <a:r>
              <a:rPr dirty="0" err="1" smtClean="0"/>
              <a:t>igliorare</a:t>
            </a:r>
            <a:r>
              <a:rPr dirty="0" smtClean="0"/>
              <a:t> </a:t>
            </a:r>
            <a:r>
              <a:rPr dirty="0"/>
              <a:t>la </a:t>
            </a:r>
            <a:r>
              <a:rPr dirty="0" err="1"/>
              <a:t>qualità</a:t>
            </a:r>
            <a:r>
              <a:rPr dirty="0"/>
              <a:t> dei </a:t>
            </a:r>
            <a:r>
              <a:rPr dirty="0" err="1"/>
              <a:t>risultati</a:t>
            </a: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1"/>
          <p:cNvSpPr/>
          <p:nvPr/>
        </p:nvSpPr>
        <p:spPr>
          <a:xfrm>
            <a:off x="1143000" y="3490114"/>
            <a:ext cx="9787895" cy="5447605"/>
          </a:xfrm>
          <a:prstGeom prst="rect">
            <a:avLst/>
          </a:prstGeom>
          <a:noFill/>
          <a:ln w="28575" cap="flat" cmpd="sng">
            <a:solidFill>
              <a:srgbClr val="9900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276225" algn="l" rtl="0">
              <a:spcBef>
                <a:spcPts val="0"/>
              </a:spcBef>
              <a:spcAft>
                <a:spcPts val="0"/>
              </a:spcAft>
              <a:buClr>
                <a:srgbClr val="9900CC"/>
              </a:buClr>
              <a:buSzPts val="1050"/>
              <a:buFont typeface="Noto Sans Symbols"/>
              <a:buNone/>
            </a:pP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CC"/>
              </a:buClr>
              <a:buSzPts val="2200"/>
              <a:buFont typeface="Noto Sans Symbols"/>
              <a:buChar char="✔"/>
              <a:def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000" dirty="0" err="1"/>
              <a:t>Offrire</a:t>
            </a:r>
            <a:r>
              <a:rPr sz="2000" dirty="0"/>
              <a:t> un </a:t>
            </a:r>
            <a:r>
              <a:rPr sz="2000" dirty="0" err="1"/>
              <a:t>modello</a:t>
            </a:r>
            <a:r>
              <a:rPr sz="2000" dirty="0"/>
              <a:t> di </a:t>
            </a:r>
            <a:r>
              <a:rPr sz="2000" dirty="0" err="1"/>
              <a:t>orario</a:t>
            </a:r>
            <a:r>
              <a:rPr sz="2000" dirty="0"/>
              <a:t> di </a:t>
            </a:r>
            <a:r>
              <a:rPr sz="2000" dirty="0" err="1"/>
              <a:t>lavoro</a:t>
            </a:r>
            <a:r>
              <a:rPr sz="2000" dirty="0"/>
              <a:t> </a:t>
            </a:r>
            <a:r>
              <a:rPr sz="2000" dirty="0" err="1"/>
              <a:t>flessibile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CC"/>
              </a:buClr>
              <a:buSzPts val="2200"/>
              <a:buFont typeface="Noto Sans Symbols"/>
              <a:buChar char="✔"/>
              <a:def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000" dirty="0" err="1"/>
              <a:t>Comunicare</a:t>
            </a:r>
            <a:r>
              <a:rPr sz="2000" dirty="0"/>
              <a:t> </a:t>
            </a:r>
            <a:r>
              <a:rPr sz="2000" dirty="0" err="1"/>
              <a:t>chiaramente</a:t>
            </a:r>
            <a:r>
              <a:rPr sz="2000" dirty="0"/>
              <a:t> </a:t>
            </a:r>
            <a:r>
              <a:rPr sz="2000" dirty="0" err="1"/>
              <a:t>il</a:t>
            </a:r>
            <a:r>
              <a:rPr sz="2000" dirty="0"/>
              <a:t> tempo libero per le </a:t>
            </a:r>
            <a:r>
              <a:rPr sz="2000" dirty="0" err="1"/>
              <a:t>vacanze</a:t>
            </a:r>
            <a:r>
              <a:rPr sz="2000" dirty="0"/>
              <a:t>, le </a:t>
            </a:r>
            <a:r>
              <a:rPr sz="2000" dirty="0" err="1"/>
              <a:t>iniziative</a:t>
            </a:r>
            <a:r>
              <a:rPr sz="2000" dirty="0"/>
              <a:t> </a:t>
            </a:r>
            <a:r>
              <a:rPr sz="2000" dirty="0" err="1"/>
              <a:t>comunitarie</a:t>
            </a:r>
            <a:r>
              <a:rPr sz="2000" dirty="0"/>
              <a:t>, </a:t>
            </a:r>
            <a:r>
              <a:rPr sz="2000" dirty="0" err="1"/>
              <a:t>l'assicurazione</a:t>
            </a:r>
            <a:r>
              <a:rPr sz="2000" dirty="0"/>
              <a:t> sanitaria e </a:t>
            </a:r>
            <a:r>
              <a:rPr sz="2000" dirty="0" err="1"/>
              <a:t>il</a:t>
            </a:r>
            <a:r>
              <a:rPr sz="2000" dirty="0"/>
              <a:t> </a:t>
            </a:r>
            <a:r>
              <a:rPr sz="2000" dirty="0" err="1"/>
              <a:t>congedo</a:t>
            </a:r>
            <a:r>
              <a:rPr sz="2000" dirty="0"/>
              <a:t> </a:t>
            </a:r>
            <a:r>
              <a:rPr sz="2000" dirty="0" err="1"/>
              <a:t>parentale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CC"/>
              </a:buClr>
              <a:buSzPts val="2200"/>
              <a:buFont typeface="Noto Sans Symbols"/>
              <a:buChar char="✔"/>
              <a:def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000" dirty="0" err="1"/>
              <a:t>Lascia</a:t>
            </a:r>
            <a:r>
              <a:rPr sz="2000" dirty="0"/>
              <a:t> </a:t>
            </a:r>
            <a:r>
              <a:rPr sz="2000" dirty="0" err="1"/>
              <a:t>che</a:t>
            </a:r>
            <a:r>
              <a:rPr sz="2000" dirty="0"/>
              <a:t> </a:t>
            </a:r>
            <a:r>
              <a:rPr sz="2000" dirty="0" err="1"/>
              <a:t>i</a:t>
            </a:r>
            <a:r>
              <a:rPr sz="2000" dirty="0"/>
              <a:t> </a:t>
            </a:r>
            <a:r>
              <a:rPr sz="2000" dirty="0" err="1"/>
              <a:t>dipendenti</a:t>
            </a:r>
            <a:r>
              <a:rPr sz="2000" dirty="0"/>
              <a:t> </a:t>
            </a:r>
            <a:r>
              <a:rPr sz="2000" dirty="0" err="1"/>
              <a:t>prendano</a:t>
            </a:r>
            <a:r>
              <a:rPr sz="2000" dirty="0"/>
              <a:t> </a:t>
            </a:r>
            <a:r>
              <a:rPr sz="2000" dirty="0" err="1"/>
              <a:t>tutti</a:t>
            </a:r>
            <a:r>
              <a:rPr sz="2000" dirty="0"/>
              <a:t> </a:t>
            </a:r>
            <a:r>
              <a:rPr sz="2000" dirty="0" err="1"/>
              <a:t>i</a:t>
            </a:r>
            <a:r>
              <a:rPr sz="2000" dirty="0"/>
              <a:t> </a:t>
            </a:r>
            <a:r>
              <a:rPr sz="2000" dirty="0" err="1"/>
              <a:t>loro</a:t>
            </a:r>
            <a:r>
              <a:rPr sz="2000" dirty="0"/>
              <a:t> </a:t>
            </a:r>
            <a:r>
              <a:rPr sz="2000" dirty="0" err="1"/>
              <a:t>giorni</a:t>
            </a:r>
            <a:r>
              <a:rPr sz="2000" dirty="0"/>
              <a:t> di </a:t>
            </a:r>
            <a:r>
              <a:rPr sz="2000" dirty="0" err="1"/>
              <a:t>vacanza</a:t>
            </a:r>
            <a:r>
              <a:rPr sz="2000" dirty="0"/>
              <a:t> e </a:t>
            </a:r>
            <a:r>
              <a:rPr sz="2000" dirty="0" smtClean="0"/>
              <a:t>d</a:t>
            </a:r>
            <a:r>
              <a:rPr lang="it-IT" sz="2000" dirty="0" smtClean="0"/>
              <a:t>ai</a:t>
            </a:r>
            <a:r>
              <a:rPr sz="2000" dirty="0" smtClean="0"/>
              <a:t> </a:t>
            </a:r>
            <a:r>
              <a:rPr sz="2000" dirty="0" err="1"/>
              <a:t>loro</a:t>
            </a:r>
            <a:r>
              <a:rPr sz="2000" dirty="0"/>
              <a:t> fine </a:t>
            </a:r>
            <a:r>
              <a:rPr sz="2000" dirty="0" err="1"/>
              <a:t>settimana</a:t>
            </a:r>
            <a:r>
              <a:rPr sz="2000" dirty="0"/>
              <a:t> </a:t>
            </a:r>
            <a:r>
              <a:rPr lang="it-IT" sz="2000" dirty="0" smtClean="0"/>
              <a:t>liberi</a:t>
            </a:r>
            <a:r>
              <a:rPr lang="it-IT" sz="2000" dirty="0"/>
              <a:t> </a:t>
            </a:r>
            <a:r>
              <a:rPr lang="it-IT" sz="2000" dirty="0" smtClean="0"/>
              <a:t>(</a:t>
            </a:r>
            <a:r>
              <a:rPr sz="2000" dirty="0" smtClean="0"/>
              <a:t> </a:t>
            </a:r>
            <a:r>
              <a:rPr sz="2000" dirty="0" err="1"/>
              <a:t>nessuna</a:t>
            </a:r>
            <a:r>
              <a:rPr sz="2000" dirty="0"/>
              <a:t> </a:t>
            </a:r>
            <a:r>
              <a:rPr sz="2000" dirty="0" err="1"/>
              <a:t>risposta</a:t>
            </a:r>
            <a:r>
              <a:rPr sz="2000" dirty="0"/>
              <a:t> e-mail, </a:t>
            </a:r>
            <a:r>
              <a:rPr sz="2000" dirty="0" err="1"/>
              <a:t>essere</a:t>
            </a:r>
            <a:r>
              <a:rPr sz="2000" dirty="0"/>
              <a:t> in </a:t>
            </a:r>
            <a:r>
              <a:rPr sz="2000" dirty="0" err="1"/>
              <a:t>grado</a:t>
            </a:r>
            <a:r>
              <a:rPr sz="2000" dirty="0"/>
              <a:t> di </a:t>
            </a:r>
            <a:r>
              <a:rPr sz="2000" dirty="0" err="1"/>
              <a:t>spegnere</a:t>
            </a:r>
            <a:r>
              <a:rPr sz="2000" dirty="0"/>
              <a:t> il </a:t>
            </a:r>
            <a:r>
              <a:rPr sz="2000" dirty="0" err="1"/>
              <a:t>telefono</a:t>
            </a:r>
            <a:r>
              <a:rPr sz="2000" dirty="0"/>
              <a:t> di </a:t>
            </a:r>
            <a:r>
              <a:rPr sz="2000" dirty="0" err="1"/>
              <a:t>notte</a:t>
            </a:r>
            <a:r>
              <a:rPr sz="2000" dirty="0"/>
              <a:t>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CC"/>
              </a:buClr>
              <a:buSzPts val="2200"/>
              <a:buFont typeface="Noto Sans Symbols"/>
              <a:buChar char="✔"/>
              <a:def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000" dirty="0" err="1"/>
              <a:t>Incoraggiare</a:t>
            </a:r>
            <a:r>
              <a:rPr sz="2000" dirty="0"/>
              <a:t> </a:t>
            </a:r>
            <a:r>
              <a:rPr sz="2000" dirty="0" err="1"/>
              <a:t>i</a:t>
            </a:r>
            <a:r>
              <a:rPr sz="2000" dirty="0"/>
              <a:t> </a:t>
            </a:r>
            <a:r>
              <a:rPr sz="2000" dirty="0" err="1"/>
              <a:t>dipendenti</a:t>
            </a:r>
            <a:r>
              <a:rPr sz="2000" dirty="0"/>
              <a:t> a </a:t>
            </a:r>
            <a:r>
              <a:rPr sz="2000" dirty="0" err="1"/>
              <a:t>impegnarsi</a:t>
            </a:r>
            <a:r>
              <a:rPr sz="2000" dirty="0"/>
              <a:t> a </a:t>
            </a:r>
            <a:r>
              <a:rPr sz="2000" dirty="0" err="1"/>
              <a:t>godere</a:t>
            </a:r>
            <a:r>
              <a:rPr sz="2000" dirty="0"/>
              <a:t> di </a:t>
            </a:r>
            <a:r>
              <a:rPr sz="2000" dirty="0" err="1"/>
              <a:t>alcuni</a:t>
            </a:r>
            <a:r>
              <a:rPr sz="2000" dirty="0"/>
              <a:t> tempi di </a:t>
            </a:r>
            <a:r>
              <a:rPr sz="2000" dirty="0" err="1"/>
              <a:t>inattività</a:t>
            </a:r>
            <a:r>
              <a:rPr sz="2000" dirty="0"/>
              <a:t> </a:t>
            </a:r>
            <a:r>
              <a:rPr sz="2000" dirty="0" err="1"/>
              <a:t>ogni</a:t>
            </a:r>
            <a:r>
              <a:rPr sz="2000" dirty="0"/>
              <a:t> </a:t>
            </a:r>
            <a:r>
              <a:rPr sz="2000" dirty="0" err="1"/>
              <a:t>giorno</a:t>
            </a:r>
            <a:endParaRPr sz="2000" dirty="0"/>
          </a:p>
          <a:p>
            <a:pPr marL="342900" marR="0" lvl="0" indent="-279400" algn="l" rtl="0">
              <a:spcBef>
                <a:spcPts val="0"/>
              </a:spcBef>
              <a:spcAft>
                <a:spcPts val="0"/>
              </a:spcAft>
              <a:buClr>
                <a:srgbClr val="9900CC"/>
              </a:buClr>
              <a:buSzPts val="1000"/>
              <a:buFont typeface="Noto Sans Symbols"/>
              <a:buNone/>
            </a:pPr>
            <a:endParaRPr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CC"/>
              </a:buClr>
              <a:buSzPts val="2200"/>
              <a:buFont typeface="Noto Sans Symbols"/>
              <a:buChar char="✔"/>
              <a:def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000" dirty="0" err="1"/>
              <a:t>Organizzare</a:t>
            </a:r>
            <a:r>
              <a:rPr sz="2000" dirty="0"/>
              <a:t> </a:t>
            </a:r>
            <a:r>
              <a:rPr sz="2000" dirty="0" err="1"/>
              <a:t>programmi</a:t>
            </a:r>
            <a:r>
              <a:rPr sz="2000" dirty="0"/>
              <a:t> per la salute e il </a:t>
            </a:r>
            <a:r>
              <a:rPr sz="2000" dirty="0" err="1" smtClean="0"/>
              <a:t>benessere</a:t>
            </a:r>
            <a:r>
              <a:rPr lang="it-IT" sz="2000" dirty="0"/>
              <a:t> </a:t>
            </a:r>
            <a:r>
              <a:rPr sz="2000" dirty="0" smtClean="0"/>
              <a:t>(ad </a:t>
            </a:r>
            <a:r>
              <a:rPr sz="2000" dirty="0" err="1"/>
              <a:t>esempio</a:t>
            </a:r>
            <a:r>
              <a:rPr sz="2000" dirty="0"/>
              <a:t>, </a:t>
            </a:r>
            <a:r>
              <a:rPr sz="2000" dirty="0" err="1"/>
              <a:t>fornire</a:t>
            </a:r>
            <a:r>
              <a:rPr sz="2000" dirty="0"/>
              <a:t> </a:t>
            </a:r>
            <a:r>
              <a:rPr sz="2000" dirty="0" err="1"/>
              <a:t>buoni</a:t>
            </a:r>
            <a:r>
              <a:rPr sz="2000" dirty="0"/>
              <a:t> per una palestra locale e </a:t>
            </a:r>
            <a:r>
              <a:rPr sz="2000" dirty="0" err="1"/>
              <a:t>organizzare</a:t>
            </a:r>
            <a:r>
              <a:rPr sz="2000" dirty="0"/>
              <a:t> </a:t>
            </a:r>
            <a:r>
              <a:rPr sz="2000" dirty="0" err="1"/>
              <a:t>corsi</a:t>
            </a:r>
            <a:r>
              <a:rPr sz="2000" dirty="0"/>
              <a:t> di </a:t>
            </a:r>
            <a:r>
              <a:rPr sz="2000" dirty="0" err="1"/>
              <a:t>meditazione</a:t>
            </a:r>
            <a:r>
              <a:rPr sz="2000" dirty="0"/>
              <a:t>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CC"/>
              </a:buClr>
              <a:buSzPts val="2200"/>
              <a:buFont typeface="Noto Sans Symbols"/>
              <a:buChar char="✔"/>
              <a:def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000" dirty="0" err="1"/>
              <a:t>Sostenere</a:t>
            </a:r>
            <a:r>
              <a:rPr sz="2000" dirty="0"/>
              <a:t> le </a:t>
            </a:r>
            <a:r>
              <a:rPr sz="2000" dirty="0" err="1"/>
              <a:t>attività</a:t>
            </a:r>
            <a:r>
              <a:rPr sz="2000" dirty="0"/>
              <a:t> </a:t>
            </a:r>
            <a:r>
              <a:rPr sz="2000" dirty="0" err="1"/>
              <a:t>sociali</a:t>
            </a:r>
            <a:r>
              <a:rPr sz="2000" dirty="0"/>
              <a:t> e di team building</a:t>
            </a:r>
          </a:p>
          <a:p>
            <a:pPr marL="342900" marR="0" lvl="0" indent="-279400" algn="l" rtl="0">
              <a:spcBef>
                <a:spcPts val="0"/>
              </a:spcBef>
              <a:spcAft>
                <a:spcPts val="0"/>
              </a:spcAft>
              <a:buClr>
                <a:srgbClr val="9900CC"/>
              </a:buClr>
              <a:buSzPts val="1000"/>
              <a:buFont typeface="Noto Sans Symbols"/>
              <a:buNone/>
            </a:pPr>
            <a:endParaRPr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CC"/>
              </a:buClr>
              <a:buSzPts val="2200"/>
              <a:buFont typeface="Noto Sans Symbols"/>
              <a:buChar char="✔"/>
              <a:def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000" dirty="0" err="1"/>
              <a:t>Dimostrare</a:t>
            </a:r>
            <a:r>
              <a:rPr sz="2000" dirty="0"/>
              <a:t> </a:t>
            </a:r>
            <a:r>
              <a:rPr sz="2000" dirty="0" err="1"/>
              <a:t>che</a:t>
            </a:r>
            <a:r>
              <a:rPr sz="2000" dirty="0"/>
              <a:t> la salute </a:t>
            </a:r>
            <a:r>
              <a:rPr sz="2000" dirty="0" err="1"/>
              <a:t>mentale</a:t>
            </a:r>
            <a:r>
              <a:rPr sz="2000" dirty="0"/>
              <a:t> e </a:t>
            </a:r>
            <a:r>
              <a:rPr sz="2000" dirty="0" err="1"/>
              <a:t>il</a:t>
            </a:r>
            <a:r>
              <a:rPr sz="2000" dirty="0"/>
              <a:t> </a:t>
            </a:r>
            <a:r>
              <a:rPr sz="2000" dirty="0" err="1"/>
              <a:t>benessere</a:t>
            </a:r>
            <a:r>
              <a:rPr sz="2000" dirty="0"/>
              <a:t> </a:t>
            </a:r>
            <a:r>
              <a:rPr sz="2000" dirty="0" err="1"/>
              <a:t>sono</a:t>
            </a:r>
            <a:r>
              <a:rPr sz="2000" dirty="0"/>
              <a:t> </a:t>
            </a:r>
            <a:r>
              <a:rPr sz="2000" dirty="0" err="1"/>
              <a:t>presi</a:t>
            </a:r>
            <a:r>
              <a:rPr sz="2000" dirty="0"/>
              <a:t> </a:t>
            </a:r>
            <a:r>
              <a:rPr sz="2000" dirty="0" err="1"/>
              <a:t>sul</a:t>
            </a:r>
            <a:r>
              <a:rPr sz="2000" dirty="0"/>
              <a:t> </a:t>
            </a:r>
            <a:r>
              <a:rPr sz="2000" dirty="0" err="1"/>
              <a:t>serio</a:t>
            </a:r>
            <a:endParaRPr sz="2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79400" algn="l" rtl="0">
              <a:spcBef>
                <a:spcPts val="0"/>
              </a:spcBef>
              <a:spcAft>
                <a:spcPts val="0"/>
              </a:spcAft>
              <a:buClr>
                <a:srgbClr val="9900CC"/>
              </a:buClr>
              <a:buSzPts val="1000"/>
              <a:buFont typeface="Noto Sans Symbols"/>
              <a:buNone/>
            </a:pPr>
            <a:endParaRPr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900CC"/>
              </a:buClr>
              <a:buSzPts val="2200"/>
              <a:buFont typeface="Noto Sans Symbols"/>
              <a:buChar char="✔"/>
              <a:defRPr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000" dirty="0" err="1"/>
              <a:t>Incoraggiare</a:t>
            </a:r>
            <a:r>
              <a:rPr sz="2000" dirty="0"/>
              <a:t> la </a:t>
            </a:r>
            <a:r>
              <a:rPr sz="2000" dirty="0" err="1"/>
              <a:t>comunicazione</a:t>
            </a:r>
            <a:r>
              <a:rPr sz="2000" dirty="0"/>
              <a:t> e far </a:t>
            </a:r>
            <a:r>
              <a:rPr sz="2000" dirty="0" err="1"/>
              <a:t>sentire</a:t>
            </a:r>
            <a:r>
              <a:rPr sz="2000" dirty="0"/>
              <a:t> </a:t>
            </a:r>
            <a:r>
              <a:rPr sz="2000" dirty="0" err="1"/>
              <a:t>i</a:t>
            </a:r>
            <a:r>
              <a:rPr sz="2000" dirty="0"/>
              <a:t> </a:t>
            </a:r>
            <a:r>
              <a:rPr sz="2000" dirty="0" err="1"/>
              <a:t>dipendenti</a:t>
            </a:r>
            <a:r>
              <a:rPr sz="2000" dirty="0"/>
              <a:t> a </a:t>
            </a:r>
            <a:r>
              <a:rPr sz="2000" dirty="0" err="1"/>
              <a:t>proprio</a:t>
            </a:r>
            <a:r>
              <a:rPr sz="2000" dirty="0"/>
              <a:t> </a:t>
            </a:r>
            <a:r>
              <a:rPr sz="2000" dirty="0" err="1"/>
              <a:t>agio</a:t>
            </a:r>
            <a:r>
              <a:rPr sz="2000" dirty="0"/>
              <a:t> a </a:t>
            </a:r>
            <a:r>
              <a:rPr sz="2000" dirty="0" err="1"/>
              <a:t>parlare</a:t>
            </a:r>
            <a:r>
              <a:rPr sz="2000" dirty="0"/>
              <a:t> di </a:t>
            </a:r>
            <a:r>
              <a:rPr sz="2000" dirty="0" err="1"/>
              <a:t>problemi</a:t>
            </a:r>
            <a:r>
              <a:rPr sz="2000" dirty="0"/>
              <a:t> </a:t>
            </a:r>
            <a:r>
              <a:rPr sz="2000" dirty="0" err="1"/>
              <a:t>personali</a:t>
            </a:r>
            <a:r>
              <a:rPr sz="2000" dirty="0"/>
              <a:t> o di salute </a:t>
            </a:r>
            <a:r>
              <a:rPr sz="2000" dirty="0" err="1"/>
              <a:t>mentale</a:t>
            </a:r>
            <a:endParaRPr sz="2000" dirty="0"/>
          </a:p>
        </p:txBody>
      </p:sp>
      <p:sp>
        <p:nvSpPr>
          <p:cNvPr id="182" name="Google Shape;182;p11"/>
          <p:cNvSpPr/>
          <p:nvPr/>
        </p:nvSpPr>
        <p:spPr>
          <a:xfrm>
            <a:off x="10930895" y="6232880"/>
            <a:ext cx="278499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rgbClr val="9900CC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PERCHÈ FARLO?</a:t>
            </a:r>
            <a:endParaRPr sz="2600" b="1" dirty="0">
              <a:solidFill>
                <a:srgbClr val="99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25705" y="3430288"/>
            <a:ext cx="7620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"/>
          <p:cNvSpPr txBox="1"/>
          <p:nvPr/>
        </p:nvSpPr>
        <p:spPr>
          <a:xfrm>
            <a:off x="1447800" y="1573291"/>
            <a:ext cx="124968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3. Leadership — Leadership </a:t>
            </a:r>
            <a:r>
              <a:rPr lang="it-IT" dirty="0" smtClean="0"/>
              <a:t>smart</a:t>
            </a:r>
            <a:r>
              <a:rPr dirty="0" smtClean="0"/>
              <a:t> </a:t>
            </a:r>
            <a:r>
              <a:rPr dirty="0"/>
              <a:t>e </a:t>
            </a:r>
            <a:r>
              <a:rPr dirty="0" err="1"/>
              <a:t>digitale</a:t>
            </a:r>
            <a:endParaRPr sz="4000" b="1" dirty="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2"/>
          <p:cNvSpPr txBox="1"/>
          <p:nvPr/>
        </p:nvSpPr>
        <p:spPr>
          <a:xfrm>
            <a:off x="1143000" y="4457700"/>
            <a:ext cx="6367072" cy="3816389"/>
          </a:xfrm>
          <a:prstGeom prst="rect">
            <a:avLst/>
          </a:prstGeom>
          <a:noFill/>
          <a:ln w="28575" cap="flat" cmpd="sng">
            <a:solidFill>
              <a:srgbClr val="9900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9900CC"/>
              </a:buClr>
              <a:buSzPts val="2400"/>
              <a:buFont typeface="Noto Sans Symbols"/>
              <a:buChar char="✔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Promuove</a:t>
            </a:r>
            <a:r>
              <a:rPr dirty="0"/>
              <a:t> </a:t>
            </a:r>
            <a:r>
              <a:rPr dirty="0" err="1"/>
              <a:t>relazioni</a:t>
            </a:r>
            <a:r>
              <a:rPr dirty="0"/>
              <a:t> collaborative e </a:t>
            </a:r>
            <a:r>
              <a:rPr dirty="0" err="1"/>
              <a:t>aperte</a:t>
            </a:r>
            <a:endParaRPr dirty="0"/>
          </a:p>
          <a:p>
            <a:pPr marL="171450" marR="0" lvl="0" indent="-107950" algn="l" rtl="0">
              <a:spcBef>
                <a:spcPts val="0"/>
              </a:spcBef>
              <a:spcAft>
                <a:spcPts val="0"/>
              </a:spcAft>
              <a:buClr>
                <a:srgbClr val="9900CC"/>
              </a:buClr>
              <a:buSzPts val="1000"/>
              <a:buFont typeface="Noto Sans Symbols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9900CC"/>
              </a:buClr>
              <a:buSzPts val="2400"/>
              <a:buFont typeface="Noto Sans Symbols"/>
              <a:buChar char="✔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Responsabilizza</a:t>
            </a:r>
            <a:r>
              <a:rPr dirty="0"/>
              <a:t> i </a:t>
            </a:r>
            <a:r>
              <a:rPr dirty="0" err="1"/>
              <a:t>dipendenti</a:t>
            </a:r>
            <a:r>
              <a:rPr dirty="0"/>
              <a:t> </a:t>
            </a:r>
            <a:r>
              <a:rPr dirty="0" err="1"/>
              <a:t>attraverso</a:t>
            </a:r>
            <a:r>
              <a:rPr dirty="0"/>
              <a:t> </a:t>
            </a:r>
            <a:r>
              <a:rPr dirty="0" err="1"/>
              <a:t>meccanismi</a:t>
            </a:r>
            <a:r>
              <a:rPr dirty="0"/>
              <a:t> di </a:t>
            </a:r>
            <a:r>
              <a:rPr dirty="0" err="1"/>
              <a:t>delega</a:t>
            </a:r>
            <a:r>
              <a:rPr dirty="0"/>
              <a:t>, </a:t>
            </a:r>
            <a:r>
              <a:rPr dirty="0" err="1"/>
              <a:t>istruzione</a:t>
            </a:r>
            <a:r>
              <a:rPr dirty="0"/>
              <a:t> e </a:t>
            </a:r>
            <a:r>
              <a:rPr dirty="0" err="1"/>
              <a:t>formazione</a:t>
            </a:r>
            <a:endParaRPr dirty="0"/>
          </a:p>
          <a:p>
            <a:pPr marL="171450" marR="0" lvl="0" indent="-107950" algn="l" rtl="0">
              <a:spcBef>
                <a:spcPts val="0"/>
              </a:spcBef>
              <a:spcAft>
                <a:spcPts val="0"/>
              </a:spcAft>
              <a:buClr>
                <a:srgbClr val="9900CC"/>
              </a:buClr>
              <a:buSzPts val="1000"/>
              <a:buFont typeface="Noto Sans Symbols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9900CC"/>
              </a:buClr>
              <a:buSzPts val="2400"/>
              <a:buFont typeface="Noto Sans Symbols"/>
              <a:buChar char="✔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Facilita</a:t>
            </a:r>
            <a:r>
              <a:rPr dirty="0"/>
              <a:t> la </a:t>
            </a:r>
            <a:r>
              <a:rPr dirty="0" err="1"/>
              <a:t>condivisione</a:t>
            </a:r>
            <a:r>
              <a:rPr dirty="0"/>
              <a:t>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conoscenze</a:t>
            </a:r>
            <a:endParaRPr dirty="0"/>
          </a:p>
          <a:p>
            <a:pPr marL="171450" marR="0" lvl="0" indent="-107950" algn="l" rtl="0">
              <a:spcBef>
                <a:spcPts val="0"/>
              </a:spcBef>
              <a:spcAft>
                <a:spcPts val="0"/>
              </a:spcAft>
              <a:buClr>
                <a:srgbClr val="9900CC"/>
              </a:buClr>
              <a:buSzPts val="1000"/>
              <a:buFont typeface="Noto Sans Symbols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9900CC"/>
              </a:buClr>
              <a:buSzPts val="2400"/>
              <a:buFont typeface="Noto Sans Symbols"/>
              <a:buChar char="✔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Soddisfa</a:t>
            </a:r>
            <a:r>
              <a:rPr dirty="0"/>
              <a:t> le </a:t>
            </a:r>
            <a:r>
              <a:rPr dirty="0" err="1"/>
              <a:t>aspettative</a:t>
            </a:r>
            <a:r>
              <a:rPr dirty="0"/>
              <a:t> dei </a:t>
            </a:r>
            <a:r>
              <a:rPr dirty="0" err="1"/>
              <a:t>dipendenti</a:t>
            </a:r>
            <a:r>
              <a:rPr dirty="0"/>
              <a:t> e </a:t>
            </a:r>
            <a:r>
              <a:rPr dirty="0" err="1"/>
              <a:t>presta</a:t>
            </a:r>
            <a:r>
              <a:rPr dirty="0"/>
              <a:t> </a:t>
            </a:r>
            <a:r>
              <a:rPr dirty="0" err="1"/>
              <a:t>attenzione</a:t>
            </a:r>
            <a:r>
              <a:rPr dirty="0"/>
              <a:t> </a:t>
            </a:r>
            <a:r>
              <a:rPr dirty="0" err="1"/>
              <a:t>alle</a:t>
            </a:r>
            <a:r>
              <a:rPr dirty="0"/>
              <a:t> </a:t>
            </a:r>
            <a:r>
              <a:rPr dirty="0" err="1"/>
              <a:t>loro</a:t>
            </a:r>
            <a:r>
              <a:rPr dirty="0"/>
              <a:t> </a:t>
            </a:r>
            <a:r>
              <a:rPr dirty="0" err="1"/>
              <a:t>emozioni</a:t>
            </a:r>
            <a:endParaRPr dirty="0"/>
          </a:p>
          <a:p>
            <a:pPr marL="171450" marR="0" lvl="0" indent="-107950" algn="l" rtl="0">
              <a:spcBef>
                <a:spcPts val="0"/>
              </a:spcBef>
              <a:spcAft>
                <a:spcPts val="0"/>
              </a:spcAft>
              <a:buClr>
                <a:srgbClr val="9900CC"/>
              </a:buClr>
              <a:buSzPts val="1000"/>
              <a:buFont typeface="Noto Sans Symbols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9900CC"/>
              </a:buClr>
              <a:buSzPts val="2400"/>
              <a:buFont typeface="Noto Sans Symbols"/>
              <a:buChar char="✔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Funziona</a:t>
            </a:r>
            <a:r>
              <a:rPr dirty="0"/>
              <a:t> </a:t>
            </a:r>
            <a:r>
              <a:rPr dirty="0" err="1"/>
              <a:t>eticamente</a:t>
            </a:r>
            <a:r>
              <a:rPr dirty="0"/>
              <a:t>, </a:t>
            </a:r>
            <a:r>
              <a:rPr dirty="0" err="1"/>
              <a:t>superando</a:t>
            </a:r>
            <a:r>
              <a:rPr dirty="0"/>
              <a:t> gli </a:t>
            </a:r>
            <a:r>
              <a:rPr dirty="0" err="1"/>
              <a:t>stili</a:t>
            </a:r>
            <a:r>
              <a:rPr dirty="0"/>
              <a:t> </a:t>
            </a:r>
            <a:r>
              <a:rPr dirty="0" err="1"/>
              <a:t>obsoleti</a:t>
            </a:r>
            <a:r>
              <a:rPr dirty="0"/>
              <a:t> di </a:t>
            </a:r>
            <a:r>
              <a:rPr dirty="0" err="1"/>
              <a:t>comando</a:t>
            </a:r>
            <a:r>
              <a:rPr dirty="0"/>
              <a:t> e </a:t>
            </a:r>
            <a:r>
              <a:rPr dirty="0" err="1"/>
              <a:t>controllo</a:t>
            </a:r>
            <a:endParaRPr dirty="0"/>
          </a:p>
        </p:txBody>
      </p:sp>
      <p:sp>
        <p:nvSpPr>
          <p:cNvPr id="190" name="Google Shape;190;p12"/>
          <p:cNvSpPr txBox="1"/>
          <p:nvPr/>
        </p:nvSpPr>
        <p:spPr>
          <a:xfrm>
            <a:off x="11734800" y="4515801"/>
            <a:ext cx="5560786" cy="4185721"/>
          </a:xfrm>
          <a:prstGeom prst="rect">
            <a:avLst/>
          </a:prstGeom>
          <a:noFill/>
          <a:ln w="28575" cap="flat" cmpd="sng">
            <a:solidFill>
              <a:srgbClr val="9900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rgbClr val="9900CC"/>
              </a:buClr>
              <a:buSzPts val="2400"/>
              <a:buFont typeface="Noto Sans Symbols"/>
              <a:buChar char="✔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Esplora</a:t>
            </a:r>
            <a:r>
              <a:rPr dirty="0"/>
              <a:t> come la </a:t>
            </a:r>
            <a:r>
              <a:rPr dirty="0" err="1"/>
              <a:t>tecnologia</a:t>
            </a:r>
            <a:r>
              <a:rPr dirty="0"/>
              <a:t> </a:t>
            </a:r>
            <a:r>
              <a:rPr dirty="0" err="1"/>
              <a:t>dell'informazione</a:t>
            </a:r>
            <a:r>
              <a:rPr dirty="0"/>
              <a:t> (IT) </a:t>
            </a:r>
            <a:r>
              <a:rPr dirty="0" err="1"/>
              <a:t>può</a:t>
            </a:r>
            <a:r>
              <a:rPr dirty="0"/>
              <a:t> </a:t>
            </a:r>
            <a:r>
              <a:rPr dirty="0" err="1"/>
              <a:t>rendere</a:t>
            </a:r>
            <a:r>
              <a:rPr dirty="0"/>
              <a:t> </a:t>
            </a:r>
            <a:r>
              <a:rPr dirty="0" err="1"/>
              <a:t>l'organizzazione</a:t>
            </a:r>
            <a:r>
              <a:rPr dirty="0"/>
              <a:t> </a:t>
            </a:r>
            <a:r>
              <a:rPr dirty="0" err="1"/>
              <a:t>più</a:t>
            </a:r>
            <a:r>
              <a:rPr dirty="0"/>
              <a:t> </a:t>
            </a:r>
            <a:r>
              <a:rPr dirty="0" err="1"/>
              <a:t>competitiva</a:t>
            </a:r>
            <a:r>
              <a:rPr dirty="0"/>
              <a:t> o </a:t>
            </a:r>
            <a:r>
              <a:rPr dirty="0" err="1"/>
              <a:t>guidata</a:t>
            </a:r>
            <a:r>
              <a:rPr dirty="0"/>
              <a:t> dal </a:t>
            </a:r>
            <a:r>
              <a:rPr dirty="0" err="1"/>
              <a:t>cliente</a:t>
            </a:r>
            <a:endParaRPr dirty="0"/>
          </a:p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rgbClr val="9900CC"/>
              </a:buClr>
              <a:buSzPts val="2400"/>
              <a:buFont typeface="Noto Sans Symbols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rgbClr val="9900CC"/>
              </a:buClr>
              <a:buSzPts val="2400"/>
              <a:buFont typeface="Noto Sans Symbols"/>
              <a:buChar char="✔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Guida il team </a:t>
            </a:r>
            <a:r>
              <a:rPr dirty="0" err="1"/>
              <a:t>attraverso</a:t>
            </a:r>
            <a:r>
              <a:rPr dirty="0"/>
              <a:t> il </a:t>
            </a:r>
            <a:r>
              <a:rPr dirty="0" err="1"/>
              <a:t>cambiamento</a:t>
            </a:r>
            <a:r>
              <a:rPr dirty="0"/>
              <a:t> per </a:t>
            </a:r>
            <a:r>
              <a:rPr dirty="0" err="1"/>
              <a:t>rendere</a:t>
            </a:r>
            <a:r>
              <a:rPr dirty="0"/>
              <a:t> il </a:t>
            </a:r>
            <a:r>
              <a:rPr dirty="0" err="1"/>
              <a:t>digitale</a:t>
            </a:r>
            <a:r>
              <a:rPr dirty="0"/>
              <a:t> una parte </a:t>
            </a:r>
            <a:r>
              <a:rPr dirty="0" err="1"/>
              <a:t>centrale</a:t>
            </a:r>
            <a:r>
              <a:rPr dirty="0"/>
              <a:t>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operazioni</a:t>
            </a:r>
            <a:r>
              <a:rPr dirty="0"/>
              <a:t> e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cultura</a:t>
            </a:r>
            <a:r>
              <a:rPr dirty="0"/>
              <a:t> </a:t>
            </a:r>
            <a:r>
              <a:rPr dirty="0" err="1"/>
              <a:t>aziendale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2"/>
          <p:cNvSpPr txBox="1"/>
          <p:nvPr/>
        </p:nvSpPr>
        <p:spPr>
          <a:xfrm>
            <a:off x="1143000" y="2700635"/>
            <a:ext cx="159258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solidFill>
                  <a:schemeClr val="dk1"/>
                </a:solidFill>
              </a:rPr>
              <a:t>Un </a:t>
            </a:r>
            <a:r>
              <a:rPr lang="it-IT" dirty="0" smtClean="0">
                <a:solidFill>
                  <a:schemeClr val="dk1"/>
                </a:solidFill>
              </a:rPr>
              <a:t>capo</a:t>
            </a:r>
            <a:r>
              <a:rPr dirty="0" smtClean="0">
                <a:solidFill>
                  <a:schemeClr val="dk1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motiva</a:t>
            </a:r>
            <a:r>
              <a:rPr dirty="0">
                <a:solidFill>
                  <a:srgbClr val="000000"/>
                </a:solidFill>
              </a:rPr>
              <a:t>, </a:t>
            </a:r>
            <a:r>
              <a:rPr dirty="0" err="1">
                <a:solidFill>
                  <a:srgbClr val="000000"/>
                </a:solidFill>
              </a:rPr>
              <a:t>stimola</a:t>
            </a:r>
            <a:r>
              <a:rPr dirty="0">
                <a:solidFill>
                  <a:srgbClr val="000000"/>
                </a:solidFill>
              </a:rPr>
              <a:t>, </a:t>
            </a:r>
            <a:r>
              <a:rPr dirty="0" err="1">
                <a:solidFill>
                  <a:srgbClr val="000000"/>
                </a:solidFill>
              </a:rPr>
              <a:t>rafforza</a:t>
            </a:r>
            <a:r>
              <a:rPr dirty="0">
                <a:solidFill>
                  <a:srgbClr val="000000"/>
                </a:solidFill>
              </a:rPr>
              <a:t>, </a:t>
            </a:r>
            <a:r>
              <a:rPr dirty="0" err="1">
                <a:solidFill>
                  <a:srgbClr val="000000"/>
                </a:solidFill>
              </a:rPr>
              <a:t>attiva</a:t>
            </a:r>
            <a:r>
              <a:rPr dirty="0">
                <a:solidFill>
                  <a:srgbClr val="000000"/>
                </a:solidFill>
              </a:rPr>
              <a:t> e </a:t>
            </a:r>
            <a:r>
              <a:rPr dirty="0" err="1">
                <a:solidFill>
                  <a:srgbClr val="000000"/>
                </a:solidFill>
              </a:rPr>
              <a:t>guida</a:t>
            </a:r>
            <a:r>
              <a:rPr dirty="0">
                <a:solidFill>
                  <a:srgbClr val="000000"/>
                </a:solidFill>
              </a:rPr>
              <a:t> le </a:t>
            </a:r>
            <a:r>
              <a:rPr dirty="0" err="1">
                <a:solidFill>
                  <a:srgbClr val="000000"/>
                </a:solidFill>
              </a:rPr>
              <a:t>persone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192" name="Google Shape;192;p12" descr="Visualizza immagine di orig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5054" y="5295900"/>
            <a:ext cx="4805946" cy="3913414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2"/>
          <p:cNvSpPr/>
          <p:nvPr/>
        </p:nvSpPr>
        <p:spPr>
          <a:xfrm>
            <a:off x="1447800" y="3112412"/>
            <a:ext cx="1584778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All'interno</a:t>
            </a:r>
            <a:r>
              <a:rPr dirty="0"/>
              <a:t> del team, un </a:t>
            </a:r>
            <a:r>
              <a:rPr lang="it-IT" dirty="0" smtClean="0"/>
              <a:t>capo</a:t>
            </a:r>
            <a:r>
              <a:rPr dirty="0" smtClean="0"/>
              <a:t> </a:t>
            </a:r>
            <a:r>
              <a:rPr dirty="0" err="1"/>
              <a:t>dovrebbe</a:t>
            </a:r>
            <a:r>
              <a:rPr dirty="0"/>
              <a:t> </a:t>
            </a:r>
            <a:r>
              <a:rPr dirty="0" err="1"/>
              <a:t>costruire</a:t>
            </a:r>
            <a:r>
              <a:rPr dirty="0"/>
              <a:t> </a:t>
            </a:r>
            <a:r>
              <a:rPr b="1" dirty="0" err="1"/>
              <a:t>significati</a:t>
            </a:r>
            <a:r>
              <a:rPr b="1" dirty="0"/>
              <a:t> </a:t>
            </a:r>
            <a:r>
              <a:rPr b="1" dirty="0" err="1"/>
              <a:t>condivisi</a:t>
            </a:r>
            <a:r>
              <a:rPr b="1" dirty="0"/>
              <a:t> di </a:t>
            </a:r>
            <a:r>
              <a:rPr b="1" dirty="0" err="1"/>
              <a:t>cambiamento</a:t>
            </a:r>
            <a:r>
              <a:rPr b="1" dirty="0"/>
              <a:t>, </a:t>
            </a:r>
            <a:r>
              <a:rPr dirty="0"/>
              <a:t>un </a:t>
            </a:r>
            <a:r>
              <a:rPr dirty="0" err="1"/>
              <a:t>fattore</a:t>
            </a:r>
            <a:r>
              <a:rPr dirty="0"/>
              <a:t> </a:t>
            </a:r>
            <a:r>
              <a:rPr dirty="0" err="1"/>
              <a:t>chiave</a:t>
            </a:r>
            <a:r>
              <a:rPr dirty="0"/>
              <a:t> per </a:t>
            </a:r>
            <a:r>
              <a:rPr dirty="0" err="1"/>
              <a:t>avere</a:t>
            </a:r>
            <a:r>
              <a:rPr dirty="0"/>
              <a:t> </a:t>
            </a:r>
            <a:r>
              <a:rPr dirty="0" err="1"/>
              <a:t>successo</a:t>
            </a:r>
            <a:r>
              <a:rPr dirty="0"/>
              <a:t> </a:t>
            </a:r>
            <a:r>
              <a:rPr dirty="0" err="1"/>
              <a:t>nel</a:t>
            </a:r>
            <a:r>
              <a:rPr dirty="0"/>
              <a:t> </a:t>
            </a:r>
            <a:r>
              <a:rPr dirty="0" err="1"/>
              <a:t>cambiamento</a:t>
            </a:r>
            <a:r>
              <a:rPr dirty="0"/>
              <a:t> </a:t>
            </a:r>
            <a:r>
              <a:rPr dirty="0" err="1"/>
              <a:t>desiderato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2"/>
          <p:cNvSpPr/>
          <p:nvPr/>
        </p:nvSpPr>
        <p:spPr>
          <a:xfrm>
            <a:off x="2984772" y="3683456"/>
            <a:ext cx="241245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9900CC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UN LEADER </a:t>
            </a:r>
            <a:r>
              <a:rPr lang="it-IT" dirty="0" smtClean="0"/>
              <a:t>SMART</a:t>
            </a:r>
            <a:endParaRPr dirty="0"/>
          </a:p>
        </p:txBody>
      </p:sp>
      <p:sp>
        <p:nvSpPr>
          <p:cNvPr id="195" name="Google Shape;195;p12"/>
          <p:cNvSpPr/>
          <p:nvPr/>
        </p:nvSpPr>
        <p:spPr>
          <a:xfrm>
            <a:off x="12701664" y="3730247"/>
            <a:ext cx="248587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9900CC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UN LEADER DIGITALE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"/>
          <p:cNvSpPr txBox="1"/>
          <p:nvPr/>
        </p:nvSpPr>
        <p:spPr>
          <a:xfrm>
            <a:off x="1447800" y="1573291"/>
            <a:ext cx="12954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3. Leadership — </a:t>
            </a:r>
            <a:r>
              <a:rPr lang="it-IT" dirty="0" smtClean="0"/>
              <a:t>Le s</a:t>
            </a:r>
            <a:r>
              <a:rPr dirty="0" smtClean="0"/>
              <a:t>fide</a:t>
            </a:r>
            <a:endParaRPr sz="4000" b="1" dirty="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3"/>
          <p:cNvSpPr txBox="1"/>
          <p:nvPr/>
        </p:nvSpPr>
        <p:spPr>
          <a:xfrm>
            <a:off x="1524000" y="2694047"/>
            <a:ext cx="15163800" cy="3957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Per un </a:t>
            </a:r>
            <a:r>
              <a:rPr lang="it-IT" dirty="0" err="1" smtClean="0"/>
              <a:t>leadr</a:t>
            </a:r>
            <a:r>
              <a:rPr dirty="0" smtClean="0"/>
              <a:t> </a:t>
            </a:r>
            <a:r>
              <a:rPr lang="it-IT" dirty="0" smtClean="0"/>
              <a:t>smart</a:t>
            </a:r>
            <a:r>
              <a:rPr dirty="0" smtClean="0"/>
              <a:t>, </a:t>
            </a:r>
            <a:r>
              <a:rPr dirty="0"/>
              <a:t>la </a:t>
            </a:r>
            <a:r>
              <a:rPr dirty="0" err="1"/>
              <a:t>flessibilità</a:t>
            </a:r>
            <a:r>
              <a:rPr dirty="0"/>
              <a:t> </a:t>
            </a:r>
            <a:r>
              <a:rPr dirty="0" err="1"/>
              <a:t>complessiva</a:t>
            </a:r>
            <a:r>
              <a:rPr dirty="0"/>
              <a:t> </a:t>
            </a:r>
            <a:r>
              <a:rPr dirty="0" err="1"/>
              <a:t>può</a:t>
            </a:r>
            <a:r>
              <a:rPr dirty="0"/>
              <a:t> </a:t>
            </a:r>
            <a:r>
              <a:rPr dirty="0" err="1"/>
              <a:t>portare</a:t>
            </a:r>
            <a:r>
              <a:rPr dirty="0"/>
              <a:t> a:</a:t>
            </a:r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3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Char char="-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La </a:t>
            </a:r>
            <a:r>
              <a:rPr dirty="0" err="1"/>
              <a:t>necessità</a:t>
            </a:r>
            <a:r>
              <a:rPr dirty="0"/>
              <a:t> di </a:t>
            </a:r>
            <a:r>
              <a:rPr dirty="0" err="1"/>
              <a:t>adottare</a:t>
            </a:r>
            <a:r>
              <a:rPr dirty="0"/>
              <a:t> </a:t>
            </a:r>
            <a:r>
              <a:rPr b="1" dirty="0" err="1"/>
              <a:t>comportamenti</a:t>
            </a:r>
            <a:r>
              <a:rPr b="1" dirty="0"/>
              <a:t> </a:t>
            </a:r>
            <a:r>
              <a:rPr b="1" dirty="0" err="1"/>
              <a:t>più</a:t>
            </a:r>
            <a:r>
              <a:rPr b="1" dirty="0"/>
              <a:t> </a:t>
            </a:r>
            <a:r>
              <a:rPr b="1" dirty="0" err="1"/>
              <a:t>orientati</a:t>
            </a:r>
            <a:r>
              <a:rPr b="1" dirty="0"/>
              <a:t> al</a:t>
            </a:r>
            <a:r>
              <a:rPr dirty="0"/>
              <a:t> </a:t>
            </a:r>
            <a:r>
              <a:rPr dirty="0" smtClean="0">
                <a:solidFill>
                  <a:schemeClr val="tx1"/>
                </a:solidFill>
              </a:rPr>
              <a:t>coach</a:t>
            </a:r>
            <a:r>
              <a:rPr lang="it-IT" dirty="0" err="1" smtClean="0">
                <a:solidFill>
                  <a:schemeClr val="tx1"/>
                </a:solidFill>
              </a:rPr>
              <a:t>ing</a:t>
            </a:r>
            <a:r>
              <a:rPr dirty="0" smtClean="0">
                <a:solidFill>
                  <a:schemeClr val="tx1"/>
                </a:solidFill>
              </a:rPr>
              <a:t>, </a:t>
            </a:r>
            <a:r>
              <a:rPr dirty="0"/>
              <a:t>a causa </a:t>
            </a:r>
            <a:r>
              <a:rPr dirty="0" err="1"/>
              <a:t>dell'aumento</a:t>
            </a:r>
            <a:r>
              <a:rPr dirty="0"/>
              <a:t> </a:t>
            </a:r>
            <a:r>
              <a:rPr dirty="0" err="1"/>
              <a:t>dell'autonomia</a:t>
            </a:r>
            <a:r>
              <a:rPr dirty="0"/>
              <a:t> e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domanda</a:t>
            </a:r>
            <a:r>
              <a:rPr dirty="0"/>
              <a:t> di </a:t>
            </a:r>
            <a:r>
              <a:rPr dirty="0" err="1"/>
              <a:t>lavoro</a:t>
            </a:r>
            <a:r>
              <a:rPr dirty="0"/>
              <a:t> che lo smart working </a:t>
            </a:r>
            <a:r>
              <a:rPr dirty="0" err="1"/>
              <a:t>può</a:t>
            </a:r>
            <a:r>
              <a:rPr dirty="0"/>
              <a:t> </a:t>
            </a:r>
            <a:r>
              <a:rPr dirty="0" err="1"/>
              <a:t>porre</a:t>
            </a:r>
            <a:r>
              <a:rPr dirty="0"/>
              <a:t> </a:t>
            </a:r>
            <a:r>
              <a:rPr dirty="0" err="1"/>
              <a:t>ai</a:t>
            </a:r>
            <a:r>
              <a:rPr dirty="0"/>
              <a:t> </a:t>
            </a:r>
            <a:r>
              <a:rPr dirty="0" err="1"/>
              <a:t>dipendenti</a:t>
            </a:r>
            <a:endParaRPr dirty="0"/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Char char="-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Difficoltà</a:t>
            </a:r>
            <a:r>
              <a:rPr dirty="0"/>
              <a:t> </a:t>
            </a:r>
            <a:r>
              <a:rPr dirty="0" err="1"/>
              <a:t>nella</a:t>
            </a:r>
            <a:r>
              <a:rPr dirty="0"/>
              <a:t> </a:t>
            </a:r>
            <a:r>
              <a:rPr dirty="0" err="1"/>
              <a:t>supervisione</a:t>
            </a:r>
            <a:endParaRPr dirty="0"/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Char char="-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Sentimenti</a:t>
            </a:r>
            <a:r>
              <a:rPr dirty="0"/>
              <a:t> di </a:t>
            </a:r>
            <a:r>
              <a:rPr dirty="0" err="1"/>
              <a:t>isolamento</a:t>
            </a:r>
            <a:r>
              <a:rPr dirty="0"/>
              <a:t> e </a:t>
            </a:r>
            <a:r>
              <a:rPr dirty="0" err="1"/>
              <a:t>sovraccarico</a:t>
            </a:r>
            <a:endParaRPr dirty="0"/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13" descr="Visualizza immagine di orig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39914" y="3771900"/>
            <a:ext cx="6096000" cy="8616254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3"/>
          <p:cNvSpPr/>
          <p:nvPr/>
        </p:nvSpPr>
        <p:spPr>
          <a:xfrm>
            <a:off x="2209800" y="7165357"/>
            <a:ext cx="1158240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Per </a:t>
            </a:r>
            <a:r>
              <a:rPr dirty="0" err="1"/>
              <a:t>affrontare</a:t>
            </a:r>
            <a:r>
              <a:rPr dirty="0"/>
              <a:t> </a:t>
            </a:r>
            <a:r>
              <a:rPr dirty="0" err="1"/>
              <a:t>queste</a:t>
            </a:r>
            <a:r>
              <a:rPr dirty="0"/>
              <a:t> </a:t>
            </a:r>
            <a:r>
              <a:rPr dirty="0" err="1"/>
              <a:t>sfide</a:t>
            </a:r>
            <a:r>
              <a:rPr dirty="0"/>
              <a:t>, </a:t>
            </a:r>
            <a:r>
              <a:rPr dirty="0" smtClean="0"/>
              <a:t>un</a:t>
            </a:r>
            <a:r>
              <a:rPr lang="it-IT" dirty="0"/>
              <a:t> </a:t>
            </a:r>
            <a:r>
              <a:rPr lang="it-IT" dirty="0" smtClean="0"/>
              <a:t>leader smart</a:t>
            </a:r>
            <a:r>
              <a:rPr dirty="0" smtClean="0"/>
              <a:t> </a:t>
            </a:r>
            <a:r>
              <a:rPr dirty="0" err="1"/>
              <a:t>dovrebbe</a:t>
            </a:r>
            <a:r>
              <a:rPr dirty="0"/>
              <a:t> </a:t>
            </a:r>
            <a:r>
              <a:rPr dirty="0" err="1"/>
              <a:t>supportare</a:t>
            </a:r>
            <a:r>
              <a:rPr dirty="0"/>
              <a:t> i </a:t>
            </a:r>
            <a:r>
              <a:rPr dirty="0" err="1"/>
              <a:t>dipendenti</a:t>
            </a:r>
            <a:r>
              <a:rPr dirty="0"/>
              <a:t> </a:t>
            </a:r>
            <a:r>
              <a:rPr dirty="0" err="1"/>
              <a:t>nello</a:t>
            </a:r>
            <a:r>
              <a:rPr dirty="0"/>
              <a:t> </a:t>
            </a:r>
            <a:r>
              <a:rPr dirty="0" err="1"/>
              <a:t>sviluppo</a:t>
            </a:r>
            <a:r>
              <a:rPr dirty="0"/>
              <a:t> di </a:t>
            </a:r>
            <a:r>
              <a:rPr dirty="0" err="1"/>
              <a:t>forti</a:t>
            </a:r>
            <a:r>
              <a:rPr dirty="0"/>
              <a:t> </a:t>
            </a:r>
            <a:r>
              <a:rPr dirty="0" err="1"/>
              <a:t>motivazioni</a:t>
            </a:r>
            <a:r>
              <a:rPr dirty="0"/>
              <a:t> </a:t>
            </a:r>
            <a:r>
              <a:rPr dirty="0" err="1"/>
              <a:t>intrinseche</a:t>
            </a:r>
            <a:r>
              <a:rPr dirty="0"/>
              <a:t> e </a:t>
            </a:r>
            <a:r>
              <a:rPr dirty="0" err="1"/>
              <a:t>comportamenti</a:t>
            </a:r>
            <a:r>
              <a:rPr dirty="0"/>
              <a:t> </a:t>
            </a:r>
            <a:r>
              <a:rPr dirty="0" err="1"/>
              <a:t>autodeterminati</a:t>
            </a:r>
            <a:r>
              <a:rPr dirty="0"/>
              <a:t>.</a:t>
            </a:r>
            <a:endParaRPr sz="28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13" descr="Visualizza immagine di orig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5400" y="6670053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"/>
          <p:cNvSpPr txBox="1"/>
          <p:nvPr/>
        </p:nvSpPr>
        <p:spPr>
          <a:xfrm>
            <a:off x="1447800" y="1573291"/>
            <a:ext cx="124968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3. Leadership — Come motivare un team digitale</a:t>
            </a:r>
            <a:endParaRPr sz="4000" b="1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4"/>
          <p:cNvSpPr txBox="1"/>
          <p:nvPr/>
        </p:nvSpPr>
        <p:spPr>
          <a:xfrm>
            <a:off x="1524000" y="2562880"/>
            <a:ext cx="15773400" cy="642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Per </a:t>
            </a:r>
            <a:r>
              <a:rPr dirty="0" err="1"/>
              <a:t>mobilitare</a:t>
            </a:r>
            <a:r>
              <a:rPr dirty="0"/>
              <a:t> e </a:t>
            </a:r>
            <a:r>
              <a:rPr dirty="0" err="1"/>
              <a:t>ispirare</a:t>
            </a:r>
            <a:r>
              <a:rPr dirty="0"/>
              <a:t> </a:t>
            </a:r>
            <a:r>
              <a:rPr dirty="0" err="1"/>
              <a:t>gli</a:t>
            </a:r>
            <a:r>
              <a:rPr dirty="0"/>
              <a:t> </a:t>
            </a:r>
            <a:r>
              <a:rPr dirty="0" err="1"/>
              <a:t>altri</a:t>
            </a:r>
            <a:r>
              <a:rPr dirty="0"/>
              <a:t>, un </a:t>
            </a:r>
            <a:r>
              <a:rPr lang="it-IT" dirty="0" smtClean="0"/>
              <a:t>capo</a:t>
            </a:r>
            <a:r>
              <a:rPr dirty="0" smtClean="0"/>
              <a:t> </a:t>
            </a:r>
            <a:r>
              <a:rPr dirty="0" err="1"/>
              <a:t>deve</a:t>
            </a:r>
            <a:r>
              <a:rPr dirty="0"/>
              <a:t> </a:t>
            </a:r>
            <a:r>
              <a:rPr dirty="0" err="1"/>
              <a:t>mantenere</a:t>
            </a:r>
            <a:r>
              <a:rPr dirty="0"/>
              <a:t> </a:t>
            </a:r>
            <a:r>
              <a:rPr dirty="0" err="1"/>
              <a:t>alta</a:t>
            </a:r>
            <a:r>
              <a:rPr dirty="0"/>
              <a:t> la </a:t>
            </a:r>
            <a:r>
              <a:rPr dirty="0" err="1"/>
              <a:t>motivazione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squadra</a:t>
            </a:r>
            <a:r>
              <a:rPr dirty="0"/>
              <a:t>. Come </a:t>
            </a:r>
            <a:r>
              <a:rPr dirty="0" err="1"/>
              <a:t>si</a:t>
            </a:r>
            <a:r>
              <a:rPr dirty="0"/>
              <a:t> fa?</a:t>
            </a:r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2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500"/>
              </a:spcBef>
              <a:spcAft>
                <a:spcPts val="0"/>
              </a:spcAft>
              <a:buClr>
                <a:srgbClr val="9900CC"/>
              </a:buClr>
              <a:buSzPts val="2800"/>
              <a:buFont typeface="Noto Sans Symbols"/>
              <a:buChar char="✔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Fornire</a:t>
            </a:r>
            <a:r>
              <a:rPr dirty="0"/>
              <a:t> </a:t>
            </a:r>
            <a:r>
              <a:rPr b="1" dirty="0" err="1"/>
              <a:t>suggerimenti</a:t>
            </a:r>
            <a:r>
              <a:rPr b="1" dirty="0"/>
              <a:t> e </a:t>
            </a:r>
            <a:r>
              <a:rPr b="1" dirty="0" err="1"/>
              <a:t>trucchi</a:t>
            </a:r>
            <a:r>
              <a:rPr b="1" dirty="0"/>
              <a:t> per </a:t>
            </a:r>
            <a:r>
              <a:rPr b="1" dirty="0" err="1"/>
              <a:t>migliorare</a:t>
            </a:r>
            <a:r>
              <a:rPr b="1" dirty="0"/>
              <a:t> </a:t>
            </a:r>
            <a:r>
              <a:rPr b="1" dirty="0" err="1"/>
              <a:t>l'automotivazione</a:t>
            </a:r>
            <a:endParaRPr b="1" dirty="0"/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Ad </a:t>
            </a:r>
            <a:r>
              <a:rPr dirty="0" err="1"/>
              <a:t>esempio</a:t>
            </a:r>
            <a:r>
              <a:rPr dirty="0"/>
              <a:t>, </a:t>
            </a:r>
            <a:r>
              <a:rPr dirty="0" err="1"/>
              <a:t>vedere</a:t>
            </a:r>
            <a:r>
              <a:rPr dirty="0"/>
              <a:t> </a:t>
            </a:r>
            <a:r>
              <a:rPr dirty="0" err="1"/>
              <a:t>possibili</a:t>
            </a:r>
            <a:r>
              <a:rPr dirty="0"/>
              <a:t> </a:t>
            </a:r>
            <a:r>
              <a:rPr dirty="0" err="1"/>
              <a:t>compiti</a:t>
            </a:r>
            <a:r>
              <a:rPr dirty="0"/>
              <a:t> </a:t>
            </a:r>
            <a:r>
              <a:rPr dirty="0" err="1"/>
              <a:t>difficili</a:t>
            </a:r>
            <a:r>
              <a:rPr dirty="0"/>
              <a:t>, </a:t>
            </a:r>
            <a:r>
              <a:rPr dirty="0" err="1"/>
              <a:t>mancanza</a:t>
            </a:r>
            <a:r>
              <a:rPr dirty="0"/>
              <a:t> di </a:t>
            </a:r>
            <a:r>
              <a:rPr dirty="0" err="1"/>
              <a:t>indicazioni</a:t>
            </a:r>
            <a:r>
              <a:rPr dirty="0"/>
              <a:t> e </a:t>
            </a:r>
            <a:r>
              <a:rPr dirty="0">
                <a:solidFill>
                  <a:schemeClr val="tx1"/>
                </a:solidFill>
              </a:rPr>
              <a:t>feedback</a:t>
            </a:r>
            <a:r>
              <a:rPr dirty="0"/>
              <a:t> </a:t>
            </a:r>
            <a:r>
              <a:rPr dirty="0" err="1"/>
              <a:t>immediati</a:t>
            </a:r>
            <a:r>
              <a:rPr dirty="0"/>
              <a:t> —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possono</a:t>
            </a:r>
            <a:r>
              <a:rPr dirty="0"/>
              <a:t> </a:t>
            </a:r>
            <a:r>
              <a:rPr dirty="0" err="1"/>
              <a:t>essere</a:t>
            </a:r>
            <a:r>
              <a:rPr dirty="0"/>
              <a:t> </a:t>
            </a:r>
            <a:r>
              <a:rPr dirty="0" err="1"/>
              <a:t>frequenti</a:t>
            </a:r>
            <a:r>
              <a:rPr dirty="0"/>
              <a:t> </a:t>
            </a:r>
            <a:r>
              <a:rPr dirty="0" err="1"/>
              <a:t>nello</a:t>
            </a:r>
            <a:r>
              <a:rPr dirty="0"/>
              <a:t> </a:t>
            </a:r>
            <a:r>
              <a:rPr dirty="0">
                <a:solidFill>
                  <a:schemeClr val="tx1"/>
                </a:solidFill>
              </a:rPr>
              <a:t>smart working </a:t>
            </a:r>
            <a:r>
              <a:rPr dirty="0"/>
              <a:t>— come </a:t>
            </a:r>
            <a:r>
              <a:rPr dirty="0" err="1"/>
              <a:t>qualcosa</a:t>
            </a:r>
            <a:r>
              <a:rPr dirty="0"/>
              <a:t> da </a:t>
            </a:r>
            <a:r>
              <a:rPr dirty="0" err="1"/>
              <a:t>padroneggiare</a:t>
            </a:r>
            <a:r>
              <a:rPr dirty="0"/>
              <a:t> </a:t>
            </a:r>
            <a:r>
              <a:rPr dirty="0" err="1"/>
              <a:t>piuttosto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qualcosa</a:t>
            </a:r>
            <a:r>
              <a:rPr dirty="0"/>
              <a:t> di cui </a:t>
            </a:r>
            <a:r>
              <a:rPr dirty="0" err="1"/>
              <a:t>avere</a:t>
            </a:r>
            <a:r>
              <a:rPr dirty="0"/>
              <a:t> </a:t>
            </a:r>
            <a:r>
              <a:rPr dirty="0" err="1"/>
              <a:t>paura</a:t>
            </a:r>
            <a:r>
              <a:rPr dirty="0"/>
              <a:t>.</a:t>
            </a:r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500"/>
              </a:spcBef>
              <a:spcAft>
                <a:spcPts val="0"/>
              </a:spcAft>
              <a:buClr>
                <a:srgbClr val="9900CC"/>
              </a:buClr>
              <a:buSzPts val="2800"/>
              <a:buFont typeface="Noto Sans Symbols"/>
              <a:buChar char="✔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Fornire</a:t>
            </a:r>
            <a:r>
              <a:rPr dirty="0"/>
              <a:t> </a:t>
            </a:r>
            <a:r>
              <a:rPr b="1" dirty="0">
                <a:solidFill>
                  <a:schemeClr val="tx1"/>
                </a:solidFill>
              </a:rPr>
              <a:t>input </a:t>
            </a:r>
            <a:r>
              <a:rPr b="1" dirty="0" err="1"/>
              <a:t>esterni</a:t>
            </a:r>
            <a:r>
              <a:rPr b="1" dirty="0"/>
              <a:t> </a:t>
            </a:r>
            <a:r>
              <a:rPr dirty="0"/>
              <a:t>per </a:t>
            </a:r>
            <a:r>
              <a:rPr dirty="0" err="1"/>
              <a:t>aumentare</a:t>
            </a:r>
            <a:r>
              <a:rPr dirty="0"/>
              <a:t> la </a:t>
            </a:r>
            <a:r>
              <a:rPr dirty="0" err="1"/>
              <a:t>motivazione</a:t>
            </a:r>
            <a:r>
              <a:rPr dirty="0"/>
              <a:t>.</a:t>
            </a:r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Dietro</a:t>
            </a:r>
            <a:r>
              <a:rPr dirty="0"/>
              <a:t> lo </a:t>
            </a:r>
            <a:r>
              <a:rPr dirty="0" err="1"/>
              <a:t>stipendio</a:t>
            </a:r>
            <a:r>
              <a:rPr dirty="0"/>
              <a:t> </a:t>
            </a:r>
            <a:r>
              <a:rPr dirty="0" err="1"/>
              <a:t>più</a:t>
            </a:r>
            <a:r>
              <a:rPr dirty="0"/>
              <a:t> alto, la </a:t>
            </a:r>
            <a:r>
              <a:rPr dirty="0" err="1"/>
              <a:t>promozione</a:t>
            </a:r>
            <a:r>
              <a:rPr dirty="0"/>
              <a:t>, </a:t>
            </a:r>
            <a:r>
              <a:rPr dirty="0" err="1"/>
              <a:t>ecc</a:t>
            </a:r>
            <a:r>
              <a:rPr dirty="0"/>
              <a:t>.,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fattori</a:t>
            </a:r>
            <a:r>
              <a:rPr dirty="0"/>
              <a:t> di </a:t>
            </a:r>
            <a:r>
              <a:rPr dirty="0" err="1"/>
              <a:t>motivazione</a:t>
            </a:r>
            <a:r>
              <a:rPr dirty="0"/>
              <a:t> </a:t>
            </a:r>
            <a:r>
              <a:rPr dirty="0" err="1"/>
              <a:t>sono</a:t>
            </a:r>
            <a:r>
              <a:rPr dirty="0"/>
              <a:t>:</a:t>
            </a:r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5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/>
              <a:t>-</a:t>
            </a:r>
            <a:r>
              <a:rPr dirty="0" smtClean="0"/>
              <a:t>	</a:t>
            </a:r>
            <a:r>
              <a:rPr dirty="0" err="1" smtClean="0"/>
              <a:t>Informare</a:t>
            </a:r>
            <a:r>
              <a:rPr dirty="0" smtClean="0"/>
              <a:t> </a:t>
            </a:r>
            <a:r>
              <a:rPr dirty="0" err="1"/>
              <a:t>il</a:t>
            </a:r>
            <a:r>
              <a:rPr dirty="0"/>
              <a:t> team sui </a:t>
            </a:r>
            <a:r>
              <a:rPr dirty="0" err="1"/>
              <a:t>risultati</a:t>
            </a:r>
            <a:endParaRPr dirty="0"/>
          </a:p>
          <a:p>
            <a:pPr marL="457200" marR="0" lvl="1" indent="0" algn="l" rtl="0">
              <a:spcBef>
                <a:spcPts val="5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smtClean="0"/>
              <a:t> </a:t>
            </a:r>
            <a:r>
              <a:rPr lang="it-IT" dirty="0" smtClean="0"/>
              <a:t>-</a:t>
            </a:r>
            <a:r>
              <a:rPr dirty="0"/>
              <a:t>	</a:t>
            </a:r>
            <a:r>
              <a:rPr dirty="0" err="1"/>
              <a:t>Fornire</a:t>
            </a:r>
            <a:r>
              <a:rPr dirty="0"/>
              <a:t> </a:t>
            </a:r>
            <a:r>
              <a:rPr dirty="0">
                <a:solidFill>
                  <a:schemeClr val="tx1"/>
                </a:solidFill>
              </a:rPr>
              <a:t>feedback</a:t>
            </a:r>
            <a:r>
              <a:rPr dirty="0"/>
              <a:t> e </a:t>
            </a:r>
            <a:r>
              <a:rPr dirty="0" err="1"/>
              <a:t>congratulazioni</a:t>
            </a:r>
            <a:endParaRPr dirty="0"/>
          </a:p>
          <a:p>
            <a:pPr marL="457200" marR="0" lvl="1" indent="0" algn="l" rtl="0">
              <a:spcBef>
                <a:spcPts val="5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/>
              <a:t>-</a:t>
            </a:r>
            <a:r>
              <a:rPr dirty="0"/>
              <a:t>	</a:t>
            </a:r>
            <a:r>
              <a:rPr dirty="0" err="1"/>
              <a:t>Ascoltare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suggerimenti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dipendenti</a:t>
            </a:r>
            <a:r>
              <a:rPr dirty="0"/>
              <a:t> e </a:t>
            </a:r>
            <a:r>
              <a:rPr dirty="0" err="1"/>
              <a:t>dimostrare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la </a:t>
            </a:r>
            <a:r>
              <a:rPr dirty="0" err="1"/>
              <a:t>loro</a:t>
            </a:r>
            <a:r>
              <a:rPr dirty="0"/>
              <a:t> </a:t>
            </a:r>
            <a:r>
              <a:rPr dirty="0" err="1"/>
              <a:t>opinione</a:t>
            </a:r>
            <a:r>
              <a:rPr dirty="0"/>
              <a:t> </a:t>
            </a:r>
            <a:r>
              <a:rPr dirty="0" err="1"/>
              <a:t>conta</a:t>
            </a:r>
            <a:endParaRPr dirty="0"/>
          </a:p>
          <a:p>
            <a:pPr marL="800100" marR="0" lvl="1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-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Coinvolgere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team </a:t>
            </a:r>
            <a:r>
              <a:rPr dirty="0" err="1"/>
              <a:t>nel</a:t>
            </a:r>
            <a:r>
              <a:rPr dirty="0"/>
              <a:t> </a:t>
            </a:r>
            <a:r>
              <a:rPr dirty="0" err="1"/>
              <a:t>processo</a:t>
            </a:r>
            <a:r>
              <a:rPr dirty="0"/>
              <a:t> </a:t>
            </a:r>
            <a:r>
              <a:rPr dirty="0" err="1"/>
              <a:t>decisionale</a:t>
            </a:r>
            <a:r>
              <a:rPr dirty="0"/>
              <a:t> in </a:t>
            </a:r>
            <a:r>
              <a:rPr dirty="0" err="1"/>
              <a:t>modo</a:t>
            </a:r>
            <a:r>
              <a:rPr dirty="0"/>
              <a:t> da </a:t>
            </a:r>
            <a:r>
              <a:rPr dirty="0" err="1"/>
              <a:t>allineare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valori</a:t>
            </a:r>
            <a:r>
              <a:rPr dirty="0"/>
              <a:t> </a:t>
            </a:r>
            <a:r>
              <a:rPr dirty="0" err="1"/>
              <a:t>individuali</a:t>
            </a:r>
            <a:r>
              <a:rPr dirty="0"/>
              <a:t> e </a:t>
            </a:r>
            <a:r>
              <a:rPr dirty="0" err="1"/>
              <a:t>organizzativi</a:t>
            </a:r>
            <a:endParaRPr dirty="0"/>
          </a:p>
        </p:txBody>
      </p:sp>
      <p:pic>
        <p:nvPicPr>
          <p:cNvPr id="211" name="Google Shape;21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92200" y="4974860"/>
            <a:ext cx="2590800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5"/>
          <p:cNvSpPr txBox="1"/>
          <p:nvPr/>
        </p:nvSpPr>
        <p:spPr>
          <a:xfrm>
            <a:off x="1295400" y="1287044"/>
            <a:ext cx="116586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3. Leadership — </a:t>
            </a:r>
            <a:r>
              <a:rPr dirty="0" err="1"/>
              <a:t>Strategie</a:t>
            </a:r>
            <a:r>
              <a:rPr dirty="0"/>
              <a:t> di </a:t>
            </a:r>
            <a:r>
              <a:rPr dirty="0" err="1"/>
              <a:t>potenziamento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produttività</a:t>
            </a:r>
            <a:r>
              <a:rPr dirty="0"/>
              <a:t> </a:t>
            </a:r>
            <a:endParaRPr sz="4000" b="1" dirty="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5"/>
          <p:cNvSpPr txBox="1"/>
          <p:nvPr/>
        </p:nvSpPr>
        <p:spPr>
          <a:xfrm>
            <a:off x="1295400" y="2555668"/>
            <a:ext cx="15621000" cy="4673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Gli </a:t>
            </a:r>
            <a:r>
              <a:rPr dirty="0" err="1"/>
              <a:t>studi</a:t>
            </a:r>
            <a:r>
              <a:rPr dirty="0"/>
              <a:t> </a:t>
            </a:r>
            <a:r>
              <a:rPr dirty="0" err="1"/>
              <a:t>confermano</a:t>
            </a:r>
            <a:r>
              <a:rPr dirty="0"/>
              <a:t> che </a:t>
            </a:r>
            <a:r>
              <a:rPr lang="it-IT" dirty="0" smtClean="0"/>
              <a:t>lo smart working </a:t>
            </a:r>
            <a:r>
              <a:rPr dirty="0" err="1" smtClean="0"/>
              <a:t>aumenta</a:t>
            </a:r>
            <a:r>
              <a:rPr dirty="0" smtClean="0"/>
              <a:t> </a:t>
            </a:r>
            <a:r>
              <a:rPr dirty="0"/>
              <a:t>la </a:t>
            </a:r>
            <a:r>
              <a:rPr dirty="0" err="1"/>
              <a:t>produttività</a:t>
            </a:r>
            <a:r>
              <a:rPr dirty="0"/>
              <a:t>. </a:t>
            </a:r>
            <a:r>
              <a:rPr dirty="0" err="1"/>
              <a:t>Tuttavia</a:t>
            </a:r>
            <a:r>
              <a:rPr dirty="0"/>
              <a:t>, ci </a:t>
            </a:r>
            <a:r>
              <a:rPr dirty="0" err="1"/>
              <a:t>sono</a:t>
            </a:r>
            <a:r>
              <a:rPr dirty="0"/>
              <a:t> </a:t>
            </a:r>
            <a:r>
              <a:rPr dirty="0" err="1"/>
              <a:t>alcuni</a:t>
            </a:r>
            <a:r>
              <a:rPr dirty="0"/>
              <a:t> </a:t>
            </a:r>
            <a:r>
              <a:rPr dirty="0" err="1"/>
              <a:t>fattori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possono</a:t>
            </a:r>
            <a:r>
              <a:rPr dirty="0"/>
              <a:t> </a:t>
            </a:r>
            <a:r>
              <a:rPr dirty="0" err="1"/>
              <a:t>mettere</a:t>
            </a:r>
            <a:r>
              <a:rPr dirty="0"/>
              <a:t> a </a:t>
            </a:r>
            <a:r>
              <a:rPr dirty="0" err="1"/>
              <a:t>rischio</a:t>
            </a:r>
            <a:r>
              <a:rPr dirty="0"/>
              <a:t> la </a:t>
            </a:r>
            <a:r>
              <a:rPr dirty="0" err="1"/>
              <a:t>produttività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dipendenti</a:t>
            </a:r>
            <a:r>
              <a:rPr dirty="0"/>
              <a:t>:</a:t>
            </a:r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Maggiore </a:t>
            </a:r>
            <a:r>
              <a:rPr dirty="0" err="1"/>
              <a:t>esposizione</a:t>
            </a:r>
            <a:r>
              <a:rPr dirty="0"/>
              <a:t> </a:t>
            </a:r>
            <a:r>
              <a:rPr dirty="0" err="1"/>
              <a:t>alle</a:t>
            </a:r>
            <a:r>
              <a:rPr dirty="0"/>
              <a:t> </a:t>
            </a:r>
            <a:r>
              <a:rPr dirty="0" err="1"/>
              <a:t>distrazioni</a:t>
            </a: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Mancanza</a:t>
            </a:r>
            <a:r>
              <a:rPr dirty="0"/>
              <a:t> di </a:t>
            </a:r>
            <a:r>
              <a:rPr dirty="0" err="1"/>
              <a:t>pressione</a:t>
            </a:r>
            <a:r>
              <a:rPr dirty="0"/>
              <a:t> </a:t>
            </a:r>
            <a:r>
              <a:rPr dirty="0" err="1"/>
              <a:t>esterna</a:t>
            </a:r>
            <a:r>
              <a:rPr dirty="0"/>
              <a:t> e </a:t>
            </a:r>
            <a:r>
              <a:rPr dirty="0" err="1"/>
              <a:t>conseguente</a:t>
            </a:r>
            <a:r>
              <a:rPr dirty="0"/>
              <a:t> </a:t>
            </a:r>
            <a:r>
              <a:rPr dirty="0" err="1"/>
              <a:t>tendenza</a:t>
            </a:r>
            <a:r>
              <a:rPr dirty="0"/>
              <a:t> a </a:t>
            </a:r>
            <a:r>
              <a:rPr dirty="0" err="1"/>
              <a:t>procrastinare</a:t>
            </a: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Mancanza</a:t>
            </a:r>
            <a:r>
              <a:rPr dirty="0"/>
              <a:t> di </a:t>
            </a:r>
            <a:r>
              <a:rPr dirty="0" err="1"/>
              <a:t>autoefficacia</a:t>
            </a:r>
            <a:r>
              <a:rPr dirty="0"/>
              <a:t> e auto-</a:t>
            </a:r>
            <a:r>
              <a:rPr dirty="0" err="1"/>
              <a:t>motivazione</a:t>
            </a: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Per </a:t>
            </a:r>
            <a:r>
              <a:rPr dirty="0" err="1"/>
              <a:t>mitigare</a:t>
            </a:r>
            <a:r>
              <a:rPr dirty="0"/>
              <a:t> </a:t>
            </a:r>
            <a:r>
              <a:rPr dirty="0" err="1"/>
              <a:t>questi</a:t>
            </a:r>
            <a:r>
              <a:rPr dirty="0"/>
              <a:t> </a:t>
            </a:r>
            <a:r>
              <a:rPr dirty="0" err="1"/>
              <a:t>fattori</a:t>
            </a:r>
            <a:r>
              <a:rPr dirty="0"/>
              <a:t> un </a:t>
            </a:r>
            <a:r>
              <a:rPr dirty="0" err="1"/>
              <a:t>buon</a:t>
            </a:r>
            <a:r>
              <a:rPr dirty="0"/>
              <a:t> </a:t>
            </a:r>
            <a:r>
              <a:rPr lang="it-IT" dirty="0" smtClean="0"/>
              <a:t>capo</a:t>
            </a:r>
            <a:r>
              <a:rPr dirty="0" smtClean="0"/>
              <a:t> </a:t>
            </a:r>
            <a:r>
              <a:rPr dirty="0" err="1"/>
              <a:t>supporta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dipendenti</a:t>
            </a:r>
            <a:r>
              <a:rPr dirty="0"/>
              <a:t> in:</a:t>
            </a:r>
          </a:p>
          <a:p>
            <a:pPr marL="171450" marR="0" lvl="0" indent="-1079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Ricordare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l'attenzione</a:t>
            </a:r>
            <a:r>
              <a:rPr dirty="0"/>
              <a:t> è </a:t>
            </a:r>
            <a:r>
              <a:rPr dirty="0" err="1"/>
              <a:t>un'abilità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può</a:t>
            </a:r>
            <a:r>
              <a:rPr dirty="0"/>
              <a:t> </a:t>
            </a:r>
            <a:r>
              <a:rPr dirty="0" err="1"/>
              <a:t>essere</a:t>
            </a:r>
            <a:r>
              <a:rPr dirty="0"/>
              <a:t> </a:t>
            </a:r>
            <a:r>
              <a:rPr dirty="0" err="1"/>
              <a:t>migliorata</a:t>
            </a:r>
            <a:r>
              <a:rPr dirty="0"/>
              <a:t> con la </a:t>
            </a:r>
            <a:r>
              <a:rPr dirty="0" err="1"/>
              <a:t>pratica</a:t>
            </a:r>
            <a:r>
              <a:rPr dirty="0"/>
              <a:t> e la </a:t>
            </a:r>
            <a:r>
              <a:rPr dirty="0" err="1"/>
              <a:t>perseveranza</a:t>
            </a: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>
                <a:solidFill>
                  <a:srgbClr val="000000"/>
                </a:solidFill>
              </a:rPr>
              <a:t>Fornire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trucchi</a:t>
            </a:r>
            <a:r>
              <a:rPr dirty="0">
                <a:solidFill>
                  <a:srgbClr val="000000"/>
                </a:solidFill>
              </a:rPr>
              <a:t> e </a:t>
            </a:r>
            <a:r>
              <a:rPr dirty="0" err="1">
                <a:solidFill>
                  <a:srgbClr val="000000"/>
                </a:solidFill>
              </a:rPr>
              <a:t>suggerimenti</a:t>
            </a:r>
            <a:r>
              <a:rPr dirty="0">
                <a:solidFill>
                  <a:srgbClr val="000000"/>
                </a:solidFill>
              </a:rPr>
              <a:t> per </a:t>
            </a:r>
            <a:r>
              <a:rPr dirty="0" err="1">
                <a:solidFill>
                  <a:srgbClr val="000000"/>
                </a:solidFill>
              </a:rPr>
              <a:t>migliorare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l'autoefficacia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dei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dipendenti</a:t>
            </a:r>
            <a:r>
              <a:rPr dirty="0">
                <a:solidFill>
                  <a:srgbClr val="000000"/>
                </a:solidFill>
              </a:rPr>
              <a:t>. Ad </a:t>
            </a:r>
            <a:r>
              <a:rPr dirty="0" err="1">
                <a:solidFill>
                  <a:srgbClr val="000000"/>
                </a:solidFill>
              </a:rPr>
              <a:t>esempio</a:t>
            </a:r>
            <a:r>
              <a:rPr dirty="0">
                <a:solidFill>
                  <a:srgbClr val="000000"/>
                </a:solidFill>
              </a:rPr>
              <a:t>, </a:t>
            </a:r>
            <a:r>
              <a:rPr b="1" u="sng" dirty="0" err="1">
                <a:solidFill>
                  <a:srgbClr val="9900CC"/>
                </a:solidFill>
              </a:rPr>
              <a:t>suggerisci</a:t>
            </a:r>
            <a:r>
              <a:rPr b="1" u="sng" dirty="0">
                <a:solidFill>
                  <a:srgbClr val="9900CC"/>
                </a:solidFill>
              </a:rPr>
              <a:t> </a:t>
            </a:r>
            <a:r>
              <a:rPr b="1" u="sng" dirty="0" err="1">
                <a:solidFill>
                  <a:srgbClr val="9900CC"/>
                </a:solidFill>
              </a:rPr>
              <a:t>loro</a:t>
            </a:r>
            <a:r>
              <a:rPr b="1" u="sng" dirty="0">
                <a:solidFill>
                  <a:srgbClr val="9900CC"/>
                </a:solidFill>
              </a:rPr>
              <a:t> come </a:t>
            </a:r>
            <a:r>
              <a:rPr b="1" u="sng" dirty="0" err="1">
                <a:solidFill>
                  <a:srgbClr val="9900CC"/>
                </a:solidFill>
              </a:rPr>
              <a:t>impostare</a:t>
            </a:r>
            <a:r>
              <a:rPr b="1" u="sng" dirty="0">
                <a:solidFill>
                  <a:srgbClr val="9900CC"/>
                </a:solidFill>
              </a:rPr>
              <a:t> </a:t>
            </a:r>
            <a:r>
              <a:rPr b="1" u="sng" dirty="0" err="1">
                <a:solidFill>
                  <a:srgbClr val="9900CC"/>
                </a:solidFill>
              </a:rPr>
              <a:t>obiettivi</a:t>
            </a:r>
            <a:r>
              <a:rPr b="1" u="sng" dirty="0">
                <a:solidFill>
                  <a:srgbClr val="9900CC"/>
                </a:solidFill>
              </a:rPr>
              <a:t> </a:t>
            </a:r>
            <a:r>
              <a:rPr b="1" u="sng" dirty="0" err="1">
                <a:solidFill>
                  <a:srgbClr val="9900CC"/>
                </a:solidFill>
              </a:rPr>
              <a:t>intelligenti</a:t>
            </a:r>
            <a:r>
              <a:rPr dirty="0">
                <a:solidFill>
                  <a:srgbClr val="000000"/>
                </a:solidFill>
              </a:rPr>
              <a:t>:</a:t>
            </a:r>
          </a:p>
          <a:p>
            <a:pPr marL="514350" marR="0" lvl="0" indent="-4508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5"/>
          <p:cNvSpPr/>
          <p:nvPr/>
        </p:nvSpPr>
        <p:spPr>
          <a:xfrm>
            <a:off x="1830946" y="7380870"/>
            <a:ext cx="7732779" cy="89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Non </a:t>
            </a:r>
            <a:r>
              <a:rPr dirty="0" err="1"/>
              <a:t>dimenticare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principio di Pareto:</a:t>
            </a:r>
          </a:p>
          <a:p>
            <a:pPr marL="457200" marR="0" lvl="1" indent="0" rtl="0">
              <a:spcBef>
                <a:spcPts val="500"/>
              </a:spcBef>
              <a:spcAft>
                <a:spcPts val="0"/>
              </a:spcAft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L'80 %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risultati</a:t>
            </a:r>
            <a:r>
              <a:rPr dirty="0"/>
              <a:t> </a:t>
            </a:r>
            <a:r>
              <a:rPr dirty="0" err="1"/>
              <a:t>proviene</a:t>
            </a:r>
            <a:r>
              <a:rPr dirty="0"/>
              <a:t> dal 20 %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nostre</a:t>
            </a:r>
            <a:r>
              <a:rPr dirty="0"/>
              <a:t> </a:t>
            </a:r>
            <a:r>
              <a:rPr dirty="0" err="1"/>
              <a:t>azioni</a:t>
            </a:r>
            <a:endParaRPr dirty="0"/>
          </a:p>
        </p:txBody>
      </p:sp>
      <p:pic>
        <p:nvPicPr>
          <p:cNvPr id="219" name="Google Shape;219;p15" descr="Visualizza immagine di orig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5720" y="7069891"/>
            <a:ext cx="750451" cy="750451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5"/>
          <p:cNvSpPr/>
          <p:nvPr/>
        </p:nvSpPr>
        <p:spPr>
          <a:xfrm>
            <a:off x="10239883" y="6643949"/>
            <a:ext cx="6836837" cy="2554505"/>
          </a:xfrm>
          <a:prstGeom prst="rect">
            <a:avLst/>
          </a:prstGeom>
          <a:noFill/>
          <a:ln w="28575" cap="flat" cmpd="sng">
            <a:solidFill>
              <a:srgbClr val="9900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Considera</a:t>
            </a:r>
            <a:r>
              <a:rPr dirty="0"/>
              <a:t> </a:t>
            </a:r>
            <a:r>
              <a:rPr dirty="0" err="1"/>
              <a:t>gli</a:t>
            </a:r>
            <a:r>
              <a:rPr dirty="0"/>
              <a:t> </a:t>
            </a:r>
            <a:r>
              <a:rPr dirty="0" err="1"/>
              <a:t>obiettivi</a:t>
            </a:r>
            <a:r>
              <a:rPr dirty="0"/>
              <a:t> </a:t>
            </a:r>
            <a:r>
              <a:rPr dirty="0" err="1"/>
              <a:t>complessivi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squadra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Allinea</a:t>
            </a:r>
            <a:r>
              <a:rPr dirty="0"/>
              <a:t> </a:t>
            </a:r>
            <a:r>
              <a:rPr dirty="0" err="1"/>
              <a:t>gli</a:t>
            </a:r>
            <a:r>
              <a:rPr dirty="0"/>
              <a:t> </a:t>
            </a:r>
            <a:r>
              <a:rPr dirty="0" err="1"/>
              <a:t>obiettivi</a:t>
            </a:r>
            <a:r>
              <a:rPr dirty="0"/>
              <a:t> di </a:t>
            </a:r>
            <a:r>
              <a:rPr dirty="0" err="1"/>
              <a:t>lavoro</a:t>
            </a:r>
            <a:r>
              <a:rPr dirty="0"/>
              <a:t> con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tuoi</a:t>
            </a:r>
            <a:r>
              <a:rPr dirty="0"/>
              <a:t> </a:t>
            </a:r>
            <a:r>
              <a:rPr dirty="0" err="1"/>
              <a:t>obiettivi</a:t>
            </a:r>
            <a:r>
              <a:rPr dirty="0"/>
              <a:t> di vita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Segui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tuo</a:t>
            </a:r>
            <a:r>
              <a:rPr dirty="0"/>
              <a:t> </a:t>
            </a:r>
            <a:r>
              <a:rPr dirty="0" err="1"/>
              <a:t>ritmo</a:t>
            </a:r>
            <a:r>
              <a:rPr dirty="0"/>
              <a:t> di </a:t>
            </a:r>
            <a:r>
              <a:rPr dirty="0" err="1"/>
              <a:t>lavoro</a:t>
            </a:r>
            <a:r>
              <a:rPr dirty="0"/>
              <a:t> </a:t>
            </a:r>
            <a:r>
              <a:rPr dirty="0" err="1"/>
              <a:t>naturale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Considera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momento</a:t>
            </a:r>
            <a:r>
              <a:rPr dirty="0"/>
              <a:t> in cui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livelli</a:t>
            </a:r>
            <a:r>
              <a:rPr dirty="0"/>
              <a:t> di </a:t>
            </a:r>
            <a:r>
              <a:rPr dirty="0" err="1"/>
              <a:t>energia</a:t>
            </a:r>
            <a:r>
              <a:rPr dirty="0"/>
              <a:t> </a:t>
            </a:r>
            <a:r>
              <a:rPr dirty="0" err="1"/>
              <a:t>raggiungono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picco</a:t>
            </a:r>
            <a:r>
              <a:rPr dirty="0"/>
              <a:t> </a:t>
            </a:r>
            <a:r>
              <a:rPr dirty="0" err="1"/>
              <a:t>durante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giorno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Tempo tranquillo per </a:t>
            </a:r>
            <a:r>
              <a:rPr dirty="0" err="1"/>
              <a:t>l'impostazione</a:t>
            </a:r>
            <a:r>
              <a:rPr dirty="0"/>
              <a:t> </a:t>
            </a:r>
            <a:r>
              <a:rPr dirty="0" err="1"/>
              <a:t>degli</a:t>
            </a:r>
            <a:r>
              <a:rPr dirty="0"/>
              <a:t> </a:t>
            </a:r>
            <a:r>
              <a:rPr dirty="0" err="1"/>
              <a:t>obiettivi</a:t>
            </a:r>
            <a:r>
              <a:rPr dirty="0"/>
              <a:t> e la </a:t>
            </a:r>
            <a:r>
              <a:rPr dirty="0" err="1"/>
              <a:t>revisione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1" name="Google Shape;221;p15"/>
          <p:cNvCxnSpPr/>
          <p:nvPr/>
        </p:nvCxnSpPr>
        <p:spPr>
          <a:xfrm>
            <a:off x="15087600" y="6591300"/>
            <a:ext cx="0" cy="609600"/>
          </a:xfrm>
          <a:prstGeom prst="straightConnector1">
            <a:avLst/>
          </a:prstGeom>
          <a:noFill/>
          <a:ln w="38100" cap="flat" cmpd="sng">
            <a:solidFill>
              <a:srgbClr val="9900CC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6"/>
          <p:cNvSpPr txBox="1"/>
          <p:nvPr/>
        </p:nvSpPr>
        <p:spPr>
          <a:xfrm>
            <a:off x="1447800" y="1573291"/>
            <a:ext cx="3581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 smtClean="0"/>
              <a:t>Riepilog</a:t>
            </a:r>
            <a:r>
              <a:rPr lang="it-IT" dirty="0" smtClean="0"/>
              <a:t>o</a:t>
            </a:r>
            <a:endParaRPr sz="4000" b="1" dirty="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6"/>
          <p:cNvSpPr txBox="1"/>
          <p:nvPr/>
        </p:nvSpPr>
        <p:spPr>
          <a:xfrm>
            <a:off x="2234556" y="2639612"/>
            <a:ext cx="4420244" cy="3323946"/>
          </a:xfrm>
          <a:prstGeom prst="rect">
            <a:avLst/>
          </a:prstGeom>
          <a:noFill/>
          <a:ln w="9525" cap="flat" cmpd="sng">
            <a:solidFill>
              <a:srgbClr val="CC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Per </a:t>
            </a:r>
            <a:r>
              <a:rPr dirty="0" err="1"/>
              <a:t>lavorare</a:t>
            </a:r>
            <a:r>
              <a:rPr dirty="0"/>
              <a:t> in un team </a:t>
            </a:r>
            <a:r>
              <a:rPr dirty="0" err="1"/>
              <a:t>digitale</a:t>
            </a:r>
            <a:r>
              <a:rPr dirty="0"/>
              <a:t> ci </a:t>
            </a:r>
            <a:r>
              <a:rPr dirty="0" err="1"/>
              <a:t>sono</a:t>
            </a:r>
            <a:r>
              <a:rPr dirty="0"/>
              <a:t> </a:t>
            </a:r>
            <a:r>
              <a:rPr dirty="0" err="1"/>
              <a:t>alcune</a:t>
            </a:r>
            <a:r>
              <a:rPr dirty="0"/>
              <a:t> </a:t>
            </a:r>
            <a:r>
              <a:rPr b="1" dirty="0" err="1"/>
              <a:t>regole</a:t>
            </a:r>
            <a:r>
              <a:rPr b="1" dirty="0"/>
              <a:t> </a:t>
            </a:r>
            <a:r>
              <a:rPr b="1" dirty="0" smtClean="0"/>
              <a:t>d</a:t>
            </a:r>
            <a:r>
              <a:rPr lang="it-IT" b="1" dirty="0" smtClean="0"/>
              <a:t>'</a:t>
            </a:r>
            <a:r>
              <a:rPr b="1" dirty="0" err="1" smtClean="0"/>
              <a:t>oro</a:t>
            </a:r>
            <a:r>
              <a:rPr dirty="0"/>
              <a:t>, come ad </a:t>
            </a:r>
            <a:r>
              <a:rPr dirty="0" err="1"/>
              <a:t>esempio</a:t>
            </a:r>
            <a:r>
              <a:rPr dirty="0"/>
              <a:t>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Distribuzione</a:t>
            </a:r>
            <a:r>
              <a:rPr dirty="0"/>
              <a:t> </a:t>
            </a:r>
            <a:r>
              <a:rPr dirty="0" err="1"/>
              <a:t>equa</a:t>
            </a:r>
            <a:r>
              <a:rPr dirty="0"/>
              <a:t> del </a:t>
            </a:r>
            <a:r>
              <a:rPr dirty="0" err="1"/>
              <a:t>carico</a:t>
            </a:r>
            <a:r>
              <a:rPr dirty="0"/>
              <a:t> di </a:t>
            </a:r>
            <a:r>
              <a:rPr dirty="0" err="1"/>
              <a:t>lavoro</a:t>
            </a:r>
            <a:r>
              <a:rPr dirty="0"/>
              <a:t>;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Comunicazione</a:t>
            </a:r>
            <a:r>
              <a:rPr dirty="0"/>
              <a:t> </a:t>
            </a:r>
            <a:r>
              <a:rPr dirty="0" err="1"/>
              <a:t>aperta</a:t>
            </a:r>
            <a:r>
              <a:rPr dirty="0"/>
              <a:t>;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Selezionare</a:t>
            </a:r>
            <a:r>
              <a:rPr dirty="0"/>
              <a:t> e </a:t>
            </a:r>
            <a:r>
              <a:rPr dirty="0" err="1"/>
              <a:t>utilizzare</a:t>
            </a:r>
            <a:r>
              <a:rPr dirty="0"/>
              <a:t> le </a:t>
            </a:r>
            <a:r>
              <a:rPr dirty="0" err="1"/>
              <a:t>piattaforme</a:t>
            </a:r>
            <a:r>
              <a:rPr dirty="0"/>
              <a:t> </a:t>
            </a:r>
            <a:r>
              <a:rPr dirty="0" err="1"/>
              <a:t>più</a:t>
            </a:r>
            <a:r>
              <a:rPr dirty="0"/>
              <a:t> appropriate.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6"/>
          <p:cNvSpPr txBox="1"/>
          <p:nvPr/>
        </p:nvSpPr>
        <p:spPr>
          <a:xfrm>
            <a:off x="2181372" y="6193863"/>
            <a:ext cx="4473428" cy="1938952"/>
          </a:xfrm>
          <a:prstGeom prst="rect">
            <a:avLst/>
          </a:prstGeom>
          <a:noFill/>
          <a:ln w="9525" cap="flat" cmpd="sng">
            <a:solidFill>
              <a:srgbClr val="CC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b="1" dirty="0" smtClean="0"/>
              <a:t>Il </a:t>
            </a:r>
            <a:r>
              <a:rPr lang="it-IT" b="1" dirty="0" err="1" smtClean="0"/>
              <a:t>metoto</a:t>
            </a:r>
            <a:r>
              <a:rPr lang="it-IT" b="1" dirty="0" smtClean="0"/>
              <a:t> di</a:t>
            </a:r>
            <a:r>
              <a:rPr b="1" dirty="0" smtClean="0"/>
              <a:t> </a:t>
            </a:r>
            <a:r>
              <a:rPr b="1" dirty="0"/>
              <a:t>Obiettivi e </a:t>
            </a:r>
            <a:r>
              <a:rPr b="1" dirty="0" err="1"/>
              <a:t>risultati</a:t>
            </a:r>
            <a:r>
              <a:rPr b="1" dirty="0"/>
              <a:t> </a:t>
            </a:r>
            <a:r>
              <a:rPr b="1" dirty="0" err="1"/>
              <a:t>chiave</a:t>
            </a:r>
            <a:r>
              <a:rPr b="1" dirty="0"/>
              <a:t> (OKR) </a:t>
            </a:r>
            <a:r>
              <a:rPr dirty="0"/>
              <a:t>per la </a:t>
            </a:r>
            <a:r>
              <a:rPr dirty="0" err="1"/>
              <a:t>gestione</a:t>
            </a:r>
            <a:r>
              <a:rPr dirty="0"/>
              <a:t> </a:t>
            </a:r>
            <a:r>
              <a:rPr dirty="0" err="1"/>
              <a:t>degli</a:t>
            </a:r>
            <a:r>
              <a:rPr dirty="0"/>
              <a:t> </a:t>
            </a:r>
            <a:r>
              <a:rPr dirty="0" err="1"/>
              <a:t>obiettivi</a:t>
            </a:r>
            <a:r>
              <a:rPr dirty="0"/>
              <a:t> e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persone</a:t>
            </a:r>
            <a:r>
              <a:rPr dirty="0"/>
              <a:t> </a:t>
            </a:r>
            <a:r>
              <a:rPr dirty="0" smtClean="0"/>
              <a:t>è</a:t>
            </a:r>
            <a:r>
              <a:rPr lang="it-IT" dirty="0" smtClean="0"/>
              <a:t> il</a:t>
            </a:r>
            <a:r>
              <a:rPr dirty="0" smtClean="0"/>
              <a:t> </a:t>
            </a:r>
            <a:r>
              <a:rPr dirty="0" err="1"/>
              <a:t>più</a:t>
            </a:r>
            <a:r>
              <a:rPr dirty="0"/>
              <a:t> </a:t>
            </a:r>
            <a:r>
              <a:rPr dirty="0" err="1" smtClean="0"/>
              <a:t>adatt</a:t>
            </a:r>
            <a:r>
              <a:rPr lang="it-IT" dirty="0" smtClean="0"/>
              <a:t>o</a:t>
            </a:r>
            <a:r>
              <a:rPr dirty="0" smtClean="0"/>
              <a:t> </a:t>
            </a:r>
            <a:r>
              <a:rPr dirty="0" err="1"/>
              <a:t>all'interno</a:t>
            </a:r>
            <a:r>
              <a:rPr dirty="0"/>
              <a:t> di un team </a:t>
            </a:r>
            <a:r>
              <a:rPr dirty="0" err="1"/>
              <a:t>digitale</a:t>
            </a:r>
            <a:r>
              <a:rPr dirty="0"/>
              <a:t>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6"/>
          <p:cNvSpPr txBox="1"/>
          <p:nvPr/>
        </p:nvSpPr>
        <p:spPr>
          <a:xfrm>
            <a:off x="12723313" y="2381513"/>
            <a:ext cx="4111282" cy="3416279"/>
          </a:xfrm>
          <a:prstGeom prst="rect">
            <a:avLst/>
          </a:prstGeom>
          <a:noFill/>
          <a:ln w="9525" cap="flat" cmpd="sng">
            <a:solidFill>
              <a:srgbClr val="CC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Essere</a:t>
            </a:r>
            <a:r>
              <a:rPr dirty="0"/>
              <a:t> </a:t>
            </a:r>
            <a:r>
              <a:rPr lang="it-IT" dirty="0" smtClean="0"/>
              <a:t>capo</a:t>
            </a:r>
            <a:r>
              <a:rPr dirty="0" smtClean="0"/>
              <a:t> </a:t>
            </a:r>
            <a:r>
              <a:rPr dirty="0"/>
              <a:t>in un team </a:t>
            </a:r>
            <a:r>
              <a:rPr dirty="0" err="1"/>
              <a:t>digitale</a:t>
            </a:r>
            <a:r>
              <a:rPr dirty="0"/>
              <a:t> </a:t>
            </a:r>
            <a:r>
              <a:rPr dirty="0" err="1"/>
              <a:t>può</a:t>
            </a:r>
            <a:r>
              <a:rPr dirty="0"/>
              <a:t> </a:t>
            </a:r>
            <a:r>
              <a:rPr dirty="0" err="1"/>
              <a:t>portare</a:t>
            </a:r>
            <a:r>
              <a:rPr dirty="0"/>
              <a:t> a diverse </a:t>
            </a:r>
            <a:r>
              <a:rPr dirty="0" err="1"/>
              <a:t>sfide</a:t>
            </a:r>
            <a:r>
              <a:rPr dirty="0"/>
              <a:t> (ad </a:t>
            </a:r>
            <a:r>
              <a:rPr dirty="0" err="1"/>
              <a:t>esempio</a:t>
            </a:r>
            <a:r>
              <a:rPr dirty="0"/>
              <a:t>, </a:t>
            </a:r>
            <a:r>
              <a:rPr dirty="0" err="1"/>
              <a:t>difficoltà</a:t>
            </a:r>
            <a:r>
              <a:rPr dirty="0"/>
              <a:t> </a:t>
            </a:r>
            <a:r>
              <a:rPr dirty="0" err="1"/>
              <a:t>nella</a:t>
            </a:r>
            <a:r>
              <a:rPr dirty="0"/>
              <a:t> </a:t>
            </a:r>
            <a:r>
              <a:rPr dirty="0" err="1"/>
              <a:t>supervisione</a:t>
            </a:r>
            <a:r>
              <a:rPr dirty="0"/>
              <a:t>); </a:t>
            </a:r>
            <a:r>
              <a:rPr dirty="0" err="1"/>
              <a:t>questi</a:t>
            </a:r>
            <a:r>
              <a:rPr dirty="0"/>
              <a:t> </a:t>
            </a:r>
            <a:r>
              <a:rPr dirty="0" err="1"/>
              <a:t>possono</a:t>
            </a:r>
            <a:r>
              <a:rPr dirty="0"/>
              <a:t> </a:t>
            </a:r>
            <a:r>
              <a:rPr dirty="0" err="1"/>
              <a:t>essere</a:t>
            </a:r>
            <a:r>
              <a:rPr dirty="0"/>
              <a:t> </a:t>
            </a:r>
            <a:r>
              <a:rPr dirty="0" err="1"/>
              <a:t>superati</a:t>
            </a:r>
            <a:r>
              <a:rPr dirty="0"/>
              <a:t> </a:t>
            </a:r>
            <a:r>
              <a:rPr dirty="0" err="1"/>
              <a:t>supportando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dipendenti</a:t>
            </a:r>
            <a:r>
              <a:rPr dirty="0"/>
              <a:t> </a:t>
            </a:r>
            <a:r>
              <a:rPr dirty="0" err="1"/>
              <a:t>nello</a:t>
            </a:r>
            <a:r>
              <a:rPr dirty="0"/>
              <a:t> </a:t>
            </a:r>
            <a:r>
              <a:rPr dirty="0" err="1"/>
              <a:t>sviluppo</a:t>
            </a:r>
            <a:r>
              <a:rPr dirty="0"/>
              <a:t> di </a:t>
            </a:r>
            <a:r>
              <a:rPr b="1" dirty="0" err="1"/>
              <a:t>forti</a:t>
            </a:r>
            <a:r>
              <a:rPr b="1" dirty="0"/>
              <a:t> </a:t>
            </a:r>
            <a:r>
              <a:rPr b="1" dirty="0" err="1"/>
              <a:t>motivazioni</a:t>
            </a:r>
            <a:r>
              <a:rPr b="1" dirty="0"/>
              <a:t> </a:t>
            </a:r>
            <a:r>
              <a:rPr b="1" dirty="0" err="1"/>
              <a:t>intrinseche</a:t>
            </a:r>
            <a:r>
              <a:rPr b="1" dirty="0"/>
              <a:t> e </a:t>
            </a:r>
            <a:r>
              <a:rPr b="1" dirty="0" err="1"/>
              <a:t>comportamenti</a:t>
            </a:r>
            <a:r>
              <a:rPr b="1" dirty="0"/>
              <a:t> </a:t>
            </a:r>
            <a:r>
              <a:rPr b="1" dirty="0" err="1"/>
              <a:t>autodeterminati</a:t>
            </a:r>
            <a:r>
              <a:rPr b="1" dirty="0"/>
              <a:t>.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6"/>
          <p:cNvSpPr txBox="1"/>
          <p:nvPr/>
        </p:nvSpPr>
        <p:spPr>
          <a:xfrm>
            <a:off x="7086600" y="6478042"/>
            <a:ext cx="4927600" cy="2677616"/>
          </a:xfrm>
          <a:prstGeom prst="rect">
            <a:avLst/>
          </a:prstGeom>
          <a:noFill/>
          <a:ln w="9525" cap="flat" cmpd="sng">
            <a:solidFill>
              <a:srgbClr val="CC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Ogni team </a:t>
            </a:r>
            <a:r>
              <a:rPr dirty="0" err="1"/>
              <a:t>digitale</a:t>
            </a:r>
            <a:r>
              <a:rPr dirty="0"/>
              <a:t> </a:t>
            </a:r>
            <a:r>
              <a:rPr dirty="0" err="1"/>
              <a:t>dovrebbe</a:t>
            </a:r>
            <a:r>
              <a:rPr dirty="0"/>
              <a:t> </a:t>
            </a:r>
            <a:r>
              <a:rPr dirty="0" err="1"/>
              <a:t>avere</a:t>
            </a:r>
            <a:r>
              <a:rPr dirty="0"/>
              <a:t> un </a:t>
            </a:r>
            <a:r>
              <a:rPr b="1" dirty="0"/>
              <a:t>leader </a:t>
            </a:r>
            <a:r>
              <a:rPr lang="it-IT" b="1" dirty="0" smtClean="0"/>
              <a:t>smart</a:t>
            </a:r>
            <a:r>
              <a:rPr b="1" dirty="0" smtClean="0"/>
              <a:t> </a:t>
            </a:r>
            <a:r>
              <a:rPr b="1" dirty="0"/>
              <a:t>e </a:t>
            </a:r>
            <a:r>
              <a:rPr b="1" dirty="0" err="1"/>
              <a:t>digitale</a:t>
            </a:r>
            <a:r>
              <a:rPr dirty="0"/>
              <a:t>, che </a:t>
            </a:r>
            <a:r>
              <a:rPr dirty="0" err="1"/>
              <a:t>esplora</a:t>
            </a:r>
            <a:r>
              <a:rPr dirty="0"/>
              <a:t> come gli </a:t>
            </a:r>
            <a:r>
              <a:rPr dirty="0" err="1"/>
              <a:t>strumenti</a:t>
            </a:r>
            <a:r>
              <a:rPr dirty="0"/>
              <a:t> IT </a:t>
            </a:r>
            <a:r>
              <a:rPr dirty="0" err="1"/>
              <a:t>possono</a:t>
            </a:r>
            <a:r>
              <a:rPr dirty="0"/>
              <a:t> </a:t>
            </a:r>
            <a:r>
              <a:rPr dirty="0" err="1" smtClean="0"/>
              <a:t>rendere</a:t>
            </a:r>
            <a:r>
              <a:rPr lang="it-IT" dirty="0" smtClean="0"/>
              <a:t> </a:t>
            </a:r>
            <a:r>
              <a:rPr dirty="0" err="1" smtClean="0"/>
              <a:t>l'organizzazione</a:t>
            </a:r>
            <a:r>
              <a:rPr dirty="0" smtClean="0"/>
              <a:t> </a:t>
            </a:r>
            <a:r>
              <a:rPr dirty="0" err="1"/>
              <a:t>più</a:t>
            </a:r>
            <a:r>
              <a:rPr dirty="0"/>
              <a:t> </a:t>
            </a:r>
            <a:r>
              <a:rPr dirty="0" err="1"/>
              <a:t>competitiva</a:t>
            </a:r>
            <a:r>
              <a:rPr dirty="0"/>
              <a:t> e </a:t>
            </a:r>
            <a:r>
              <a:rPr dirty="0" err="1"/>
              <a:t>rende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digitale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parte </a:t>
            </a:r>
            <a:r>
              <a:rPr dirty="0" err="1"/>
              <a:t>centrale</a:t>
            </a:r>
            <a:r>
              <a:rPr dirty="0"/>
              <a:t>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operazioni</a:t>
            </a:r>
            <a:r>
              <a:rPr dirty="0"/>
              <a:t> e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cultura</a:t>
            </a:r>
            <a:r>
              <a:rPr dirty="0"/>
              <a:t> </a:t>
            </a:r>
            <a:r>
              <a:rPr dirty="0" err="1"/>
              <a:t>aziendale</a:t>
            </a:r>
            <a:r>
              <a:rPr dirty="0"/>
              <a:t>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Google Shape;23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94114" y="2643235"/>
            <a:ext cx="4588286" cy="3058857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6"/>
          <p:cNvSpPr/>
          <p:nvPr/>
        </p:nvSpPr>
        <p:spPr>
          <a:xfrm rot="5400000">
            <a:off x="1897106" y="5973806"/>
            <a:ext cx="441984" cy="335803"/>
          </a:xfrm>
          <a:prstGeom prst="triangle">
            <a:avLst>
              <a:gd name="adj" fmla="val 50000"/>
            </a:avLst>
          </a:prstGeom>
          <a:solidFill>
            <a:srgbClr val="CC66FF"/>
          </a:solidFill>
          <a:ln w="25400" cap="flat" cmpd="sng">
            <a:solidFill>
              <a:srgbClr val="CC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6"/>
          <p:cNvSpPr/>
          <p:nvPr/>
        </p:nvSpPr>
        <p:spPr>
          <a:xfrm rot="5400000">
            <a:off x="12412706" y="2529591"/>
            <a:ext cx="441984" cy="335803"/>
          </a:xfrm>
          <a:prstGeom prst="triangle">
            <a:avLst>
              <a:gd name="adj" fmla="val 50000"/>
            </a:avLst>
          </a:prstGeom>
          <a:solidFill>
            <a:srgbClr val="CC66FF"/>
          </a:solidFill>
          <a:ln w="25400" cap="flat" cmpd="sng">
            <a:solidFill>
              <a:srgbClr val="CC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6"/>
          <p:cNvSpPr/>
          <p:nvPr/>
        </p:nvSpPr>
        <p:spPr>
          <a:xfrm rot="5400000">
            <a:off x="12412706" y="5958591"/>
            <a:ext cx="441984" cy="335803"/>
          </a:xfrm>
          <a:prstGeom prst="triangle">
            <a:avLst>
              <a:gd name="adj" fmla="val 50000"/>
            </a:avLst>
          </a:prstGeom>
          <a:solidFill>
            <a:srgbClr val="CC66FF"/>
          </a:solidFill>
          <a:ln w="25400" cap="flat" cmpd="sng">
            <a:solidFill>
              <a:srgbClr val="CC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6"/>
          <p:cNvSpPr/>
          <p:nvPr/>
        </p:nvSpPr>
        <p:spPr>
          <a:xfrm>
            <a:off x="12723312" y="6071677"/>
            <a:ext cx="4111283" cy="1938952"/>
          </a:xfrm>
          <a:prstGeom prst="rect">
            <a:avLst/>
          </a:prstGeom>
          <a:noFill/>
          <a:ln w="9525" cap="flat" cmpd="sng">
            <a:solidFill>
              <a:srgbClr val="CC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 dirty="0" smtClean="0"/>
              <a:t>L</a:t>
            </a:r>
            <a:r>
              <a:rPr lang="it-IT" b="1" dirty="0" smtClean="0"/>
              <a:t>'</a:t>
            </a:r>
            <a:r>
              <a:rPr b="1" dirty="0" err="1" smtClean="0"/>
              <a:t>equilibrio</a:t>
            </a:r>
            <a:r>
              <a:rPr b="1" dirty="0" smtClean="0"/>
              <a:t> </a:t>
            </a:r>
            <a:r>
              <a:rPr b="1" dirty="0" err="1"/>
              <a:t>della</a:t>
            </a:r>
            <a:r>
              <a:rPr b="1" dirty="0"/>
              <a:t> vita </a:t>
            </a:r>
            <a:r>
              <a:rPr b="1" dirty="0" err="1"/>
              <a:t>lavorativa</a:t>
            </a:r>
            <a:r>
              <a:rPr b="1" dirty="0"/>
              <a:t> e </a:t>
            </a:r>
            <a:r>
              <a:rPr b="1" dirty="0" err="1"/>
              <a:t>il</a:t>
            </a:r>
            <a:r>
              <a:rPr b="1" dirty="0"/>
              <a:t> </a:t>
            </a:r>
            <a:r>
              <a:rPr b="1" dirty="0" err="1"/>
              <a:t>benessere</a:t>
            </a:r>
            <a:r>
              <a:rPr b="1"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dipendenti</a:t>
            </a:r>
            <a:r>
              <a:rPr dirty="0"/>
              <a:t> non </a:t>
            </a:r>
            <a:r>
              <a:rPr dirty="0" err="1"/>
              <a:t>dovrebbero</a:t>
            </a:r>
            <a:r>
              <a:rPr dirty="0"/>
              <a:t> </a:t>
            </a:r>
            <a:r>
              <a:rPr dirty="0" err="1"/>
              <a:t>mai</a:t>
            </a:r>
            <a:r>
              <a:rPr dirty="0"/>
              <a:t> </a:t>
            </a:r>
            <a:r>
              <a:rPr dirty="0" err="1"/>
              <a:t>essere</a:t>
            </a:r>
            <a:r>
              <a:rPr dirty="0"/>
              <a:t> </a:t>
            </a:r>
            <a:r>
              <a:rPr dirty="0" err="1"/>
              <a:t>sottovalutati</a:t>
            </a:r>
            <a:r>
              <a:rPr dirty="0"/>
              <a:t>, in </a:t>
            </a:r>
            <a:r>
              <a:rPr dirty="0" err="1"/>
              <a:t>particolare</a:t>
            </a:r>
            <a:r>
              <a:rPr dirty="0"/>
              <a:t> in un team </a:t>
            </a:r>
            <a:r>
              <a:rPr dirty="0" err="1"/>
              <a:t>digitale</a:t>
            </a:r>
            <a:r>
              <a:rPr dirty="0"/>
              <a:t>.</a:t>
            </a: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6"/>
          <p:cNvSpPr/>
          <p:nvPr/>
        </p:nvSpPr>
        <p:spPr>
          <a:xfrm rot="10800000">
            <a:off x="9052182" y="6166580"/>
            <a:ext cx="472818" cy="380999"/>
          </a:xfrm>
          <a:prstGeom prst="triangle">
            <a:avLst>
              <a:gd name="adj" fmla="val 50000"/>
            </a:avLst>
          </a:prstGeom>
          <a:solidFill>
            <a:srgbClr val="CC66FF"/>
          </a:solidFill>
          <a:ln w="25400" cap="flat" cmpd="sng">
            <a:solidFill>
              <a:srgbClr val="CC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6"/>
          <p:cNvSpPr/>
          <p:nvPr/>
        </p:nvSpPr>
        <p:spPr>
          <a:xfrm rot="5400000">
            <a:off x="1897106" y="2773406"/>
            <a:ext cx="441984" cy="335803"/>
          </a:xfrm>
          <a:prstGeom prst="triangle">
            <a:avLst>
              <a:gd name="adj" fmla="val 50000"/>
            </a:avLst>
          </a:prstGeom>
          <a:solidFill>
            <a:srgbClr val="CC66FF"/>
          </a:solidFill>
          <a:ln w="25400" cap="flat" cmpd="sng">
            <a:solidFill>
              <a:srgbClr val="CC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700" y="9258300"/>
            <a:ext cx="3198719" cy="702057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7"/>
          <p:cNvSpPr txBox="1"/>
          <p:nvPr/>
        </p:nvSpPr>
        <p:spPr>
          <a:xfrm>
            <a:off x="4343400" y="4457700"/>
            <a:ext cx="91440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8000"/>
              <a:buFont typeface="Calibri"/>
              <a:buNone/>
              <a:defRPr sz="8000" b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 smtClean="0"/>
              <a:t>Grazi</a:t>
            </a:r>
            <a:r>
              <a:rPr lang="it-IT" dirty="0" smtClean="0"/>
              <a:t>e</a:t>
            </a:r>
            <a:r>
              <a:rPr dirty="0" smtClean="0"/>
              <a:t>!</a:t>
            </a:r>
            <a:endParaRPr sz="8000" b="1" i="0" u="none" strike="noStrike" cap="none" dirty="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7"/>
          <p:cNvSpPr txBox="1"/>
          <p:nvPr/>
        </p:nvSpPr>
        <p:spPr>
          <a:xfrm>
            <a:off x="8153400" y="5981700"/>
            <a:ext cx="1981200" cy="381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dewproject.eu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700" y="9258300"/>
            <a:ext cx="3198719" cy="702057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2"/>
          <p:cNvSpPr/>
          <p:nvPr/>
        </p:nvSpPr>
        <p:spPr>
          <a:xfrm rot="5400000">
            <a:off x="1758003" y="3228976"/>
            <a:ext cx="430062" cy="349249"/>
          </a:xfrm>
          <a:prstGeom prst="triangle">
            <a:avLst>
              <a:gd name="adj" fmla="val 50000"/>
            </a:avLst>
          </a:prstGeom>
          <a:solidFill>
            <a:srgbClr val="CC66FF"/>
          </a:solidFill>
          <a:ln w="25400" cap="flat" cmpd="sng">
            <a:solidFill>
              <a:srgbClr val="CC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"/>
          <p:cNvSpPr txBox="1"/>
          <p:nvPr/>
        </p:nvSpPr>
        <p:spPr>
          <a:xfrm>
            <a:off x="1524000" y="1503549"/>
            <a:ext cx="946265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Obiettivi &amp; </a:t>
            </a:r>
            <a:r>
              <a:rPr lang="it-IT" dirty="0" smtClean="0"/>
              <a:t>Finalità</a:t>
            </a:r>
            <a:r>
              <a:rPr dirty="0" smtClean="0"/>
              <a:t> </a:t>
            </a:r>
            <a:endParaRPr dirty="0"/>
          </a:p>
        </p:txBody>
      </p:sp>
      <p:sp>
        <p:nvSpPr>
          <p:cNvPr id="37" name="Google Shape;37;p2"/>
          <p:cNvSpPr txBox="1"/>
          <p:nvPr/>
        </p:nvSpPr>
        <p:spPr>
          <a:xfrm>
            <a:off x="1524000" y="2262365"/>
            <a:ext cx="1004018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Alla fine di questo modulo sarai in grado di:</a:t>
            </a:r>
          </a:p>
        </p:txBody>
      </p:sp>
      <p:sp>
        <p:nvSpPr>
          <p:cNvPr id="38" name="Google Shape;38;p2"/>
          <p:cNvSpPr txBox="1"/>
          <p:nvPr/>
        </p:nvSpPr>
        <p:spPr>
          <a:xfrm>
            <a:off x="2304143" y="3162300"/>
            <a:ext cx="11734802" cy="6186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Comunicare</a:t>
            </a:r>
            <a:r>
              <a:rPr dirty="0"/>
              <a:t> in </a:t>
            </a:r>
            <a:r>
              <a:rPr dirty="0" err="1"/>
              <a:t>modo</a:t>
            </a:r>
            <a:r>
              <a:rPr dirty="0"/>
              <a:t> </a:t>
            </a:r>
            <a:r>
              <a:rPr dirty="0" err="1"/>
              <a:t>chiaro</a:t>
            </a:r>
            <a:r>
              <a:rPr dirty="0"/>
              <a:t> </a:t>
            </a:r>
            <a:r>
              <a:rPr dirty="0" err="1"/>
              <a:t>ed</a:t>
            </a:r>
            <a:r>
              <a:rPr dirty="0"/>
              <a:t> </a:t>
            </a:r>
            <a:r>
              <a:rPr dirty="0" err="1"/>
              <a:t>efficace</a:t>
            </a:r>
            <a:r>
              <a:rPr dirty="0"/>
              <a:t> al </a:t>
            </a:r>
            <a:r>
              <a:rPr dirty="0" err="1"/>
              <a:t>tuo</a:t>
            </a:r>
            <a:r>
              <a:rPr dirty="0"/>
              <a:t> team </a:t>
            </a:r>
            <a:r>
              <a:rPr dirty="0" err="1"/>
              <a:t>digitale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Riconoscere</a:t>
            </a:r>
            <a:r>
              <a:rPr dirty="0"/>
              <a:t> </a:t>
            </a:r>
            <a:r>
              <a:rPr dirty="0" err="1"/>
              <a:t>gli</a:t>
            </a:r>
            <a:r>
              <a:rPr dirty="0"/>
              <a:t> </a:t>
            </a:r>
            <a:r>
              <a:rPr dirty="0" err="1"/>
              <a:t>strumenti</a:t>
            </a:r>
            <a:r>
              <a:rPr dirty="0"/>
              <a:t> </a:t>
            </a:r>
            <a:r>
              <a:rPr dirty="0" err="1"/>
              <a:t>digitali</a:t>
            </a:r>
            <a:r>
              <a:rPr dirty="0"/>
              <a:t> </a:t>
            </a:r>
            <a:r>
              <a:rPr dirty="0" err="1"/>
              <a:t>più</a:t>
            </a:r>
            <a:r>
              <a:rPr dirty="0"/>
              <a:t> </a:t>
            </a:r>
            <a:r>
              <a:rPr dirty="0" err="1"/>
              <a:t>efficienti</a:t>
            </a:r>
            <a:r>
              <a:rPr dirty="0"/>
              <a:t> per la </a:t>
            </a:r>
            <a:r>
              <a:rPr dirty="0" err="1"/>
              <a:t>gestione</a:t>
            </a:r>
            <a:r>
              <a:rPr dirty="0"/>
              <a:t> del team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 smtClean="0"/>
              <a:t>Adotta</a:t>
            </a:r>
            <a:r>
              <a:rPr lang="it-IT" dirty="0" smtClean="0"/>
              <a:t> </a:t>
            </a:r>
            <a:r>
              <a:rPr dirty="0" err="1" smtClean="0"/>
              <a:t>una</a:t>
            </a:r>
            <a:r>
              <a:rPr dirty="0" smtClean="0"/>
              <a:t> </a:t>
            </a:r>
            <a:r>
              <a:rPr dirty="0" err="1"/>
              <a:t>metodologia</a:t>
            </a:r>
            <a:r>
              <a:rPr dirty="0"/>
              <a:t> OKR </a:t>
            </a:r>
            <a:r>
              <a:rPr dirty="0" smtClean="0"/>
              <a:t>all</a:t>
            </a:r>
            <a:r>
              <a:rPr lang="it-IT" dirty="0"/>
              <a:t>'</a:t>
            </a:r>
            <a:r>
              <a:rPr dirty="0" err="1" smtClean="0"/>
              <a:t>interno</a:t>
            </a:r>
            <a:r>
              <a:rPr dirty="0" smtClean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tua</a:t>
            </a:r>
            <a:r>
              <a:rPr dirty="0"/>
              <a:t> </a:t>
            </a:r>
            <a:r>
              <a:rPr dirty="0" err="1"/>
              <a:t>azienda</a:t>
            </a:r>
            <a:r>
              <a:rPr dirty="0"/>
              <a:t> e del </a:t>
            </a:r>
            <a:r>
              <a:rPr dirty="0" err="1"/>
              <a:t>tuo</a:t>
            </a:r>
            <a:r>
              <a:rPr dirty="0"/>
              <a:t> team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Garantire</a:t>
            </a:r>
            <a:r>
              <a:rPr dirty="0"/>
              <a:t> </a:t>
            </a:r>
            <a:r>
              <a:rPr dirty="0" smtClean="0"/>
              <a:t>l</a:t>
            </a:r>
            <a:r>
              <a:rPr lang="it-IT" dirty="0" smtClean="0"/>
              <a:t>'</a:t>
            </a:r>
            <a:r>
              <a:rPr dirty="0" err="1" smtClean="0"/>
              <a:t>equilibrio</a:t>
            </a:r>
            <a:r>
              <a:rPr dirty="0" smtClean="0"/>
              <a:t> </a:t>
            </a:r>
            <a:r>
              <a:rPr dirty="0" err="1"/>
              <a:t>tra</a:t>
            </a:r>
            <a:r>
              <a:rPr dirty="0"/>
              <a:t> </a:t>
            </a:r>
            <a:r>
              <a:rPr dirty="0" err="1"/>
              <a:t>lavoro</a:t>
            </a:r>
            <a:r>
              <a:rPr dirty="0"/>
              <a:t> e vita </a:t>
            </a:r>
            <a:r>
              <a:rPr dirty="0" err="1"/>
              <a:t>privata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vostri</a:t>
            </a:r>
            <a:r>
              <a:rPr dirty="0"/>
              <a:t> </a:t>
            </a:r>
            <a:r>
              <a:rPr dirty="0" err="1"/>
              <a:t>dipendenti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Compensare</a:t>
            </a:r>
            <a:r>
              <a:rPr dirty="0"/>
              <a:t> le </a:t>
            </a:r>
            <a:r>
              <a:rPr dirty="0" err="1"/>
              <a:t>debolezze</a:t>
            </a:r>
            <a:r>
              <a:rPr dirty="0"/>
              <a:t> </a:t>
            </a:r>
            <a:r>
              <a:rPr dirty="0" err="1"/>
              <a:t>collaborando</a:t>
            </a:r>
            <a:r>
              <a:rPr dirty="0"/>
              <a:t> con </a:t>
            </a:r>
            <a:r>
              <a:rPr dirty="0" err="1"/>
              <a:t>gli</a:t>
            </a:r>
            <a:r>
              <a:rPr dirty="0"/>
              <a:t> </a:t>
            </a:r>
            <a:r>
              <a:rPr dirty="0" err="1"/>
              <a:t>altri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u="sng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Ispirare</a:t>
            </a:r>
            <a:r>
              <a:rPr dirty="0"/>
              <a:t> </a:t>
            </a:r>
            <a:r>
              <a:rPr dirty="0" err="1"/>
              <a:t>gli</a:t>
            </a:r>
            <a:r>
              <a:rPr dirty="0"/>
              <a:t> </a:t>
            </a:r>
            <a:r>
              <a:rPr dirty="0" err="1"/>
              <a:t>altri</a:t>
            </a:r>
            <a:r>
              <a:rPr dirty="0"/>
              <a:t> </a:t>
            </a:r>
            <a:r>
              <a:rPr lang="it-IT" dirty="0" smtClean="0"/>
              <a:t>e coinvolgerli in</a:t>
            </a:r>
            <a:r>
              <a:rPr dirty="0" smtClean="0"/>
              <a:t> </a:t>
            </a:r>
            <a:r>
              <a:rPr dirty="0" err="1"/>
              <a:t>attività</a:t>
            </a:r>
            <a:r>
              <a:rPr dirty="0"/>
              <a:t> di </a:t>
            </a:r>
            <a:r>
              <a:rPr dirty="0" err="1"/>
              <a:t>creazione</a:t>
            </a:r>
            <a:r>
              <a:rPr dirty="0"/>
              <a:t> di </a:t>
            </a:r>
            <a:r>
              <a:rPr dirty="0" err="1"/>
              <a:t>valore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u="sng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u="sng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11910163" y="7041059"/>
            <a:ext cx="5021032" cy="76944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Livello avanzato della competenza EntreComp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9900CC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MOBILITARE GLI ALTRI</a:t>
            </a:r>
            <a:endParaRPr sz="2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"/>
          <p:cNvSpPr/>
          <p:nvPr/>
        </p:nvSpPr>
        <p:spPr>
          <a:xfrm>
            <a:off x="11910163" y="6044590"/>
            <a:ext cx="5181600" cy="76944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Livello</a:t>
            </a:r>
            <a:r>
              <a:rPr dirty="0"/>
              <a:t> </a:t>
            </a:r>
            <a:r>
              <a:rPr dirty="0" err="1"/>
              <a:t>avanzato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competenza</a:t>
            </a:r>
            <a:r>
              <a:rPr dirty="0"/>
              <a:t> </a:t>
            </a:r>
            <a:r>
              <a:rPr dirty="0" err="1"/>
              <a:t>EntreComp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9900CC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smtClean="0"/>
              <a:t>S</a:t>
            </a:r>
            <a:r>
              <a:rPr lang="it-IT" dirty="0" smtClean="0"/>
              <a:t>ELF-</a:t>
            </a:r>
            <a:r>
              <a:rPr dirty="0" smtClean="0"/>
              <a:t>AWARENESS </a:t>
            </a:r>
            <a:r>
              <a:rPr dirty="0"/>
              <a:t>&amp; SELF-EFFICACY</a:t>
            </a:r>
            <a:endParaRPr sz="2400" b="1" dirty="0">
              <a:solidFill>
                <a:srgbClr val="99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" name="Google Shape;41;p2"/>
          <p:cNvCxnSpPr/>
          <p:nvPr/>
        </p:nvCxnSpPr>
        <p:spPr>
          <a:xfrm flipV="1">
            <a:off x="10085294" y="6835610"/>
            <a:ext cx="1725705" cy="455058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42" name="Google Shape;42;p2"/>
          <p:cNvCxnSpPr/>
          <p:nvPr/>
        </p:nvCxnSpPr>
        <p:spPr>
          <a:xfrm rot="10800000" flipH="1">
            <a:off x="11811000" y="7725731"/>
            <a:ext cx="914400" cy="506462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43" name="Google Shape;43;p2"/>
          <p:cNvSpPr/>
          <p:nvPr/>
        </p:nvSpPr>
        <p:spPr>
          <a:xfrm rot="5400000">
            <a:off x="1758003" y="4202264"/>
            <a:ext cx="430062" cy="349249"/>
          </a:xfrm>
          <a:prstGeom prst="triangle">
            <a:avLst>
              <a:gd name="adj" fmla="val 50000"/>
            </a:avLst>
          </a:prstGeom>
          <a:solidFill>
            <a:srgbClr val="CC66FF"/>
          </a:solidFill>
          <a:ln w="25400" cap="flat" cmpd="sng">
            <a:solidFill>
              <a:srgbClr val="CC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"/>
          <p:cNvSpPr/>
          <p:nvPr/>
        </p:nvSpPr>
        <p:spPr>
          <a:xfrm rot="5400000">
            <a:off x="1758002" y="5175552"/>
            <a:ext cx="430062" cy="349249"/>
          </a:xfrm>
          <a:prstGeom prst="triangle">
            <a:avLst>
              <a:gd name="adj" fmla="val 50000"/>
            </a:avLst>
          </a:prstGeom>
          <a:solidFill>
            <a:srgbClr val="CC66FF"/>
          </a:solidFill>
          <a:ln w="25400" cap="flat" cmpd="sng">
            <a:solidFill>
              <a:srgbClr val="CC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"/>
          <p:cNvSpPr/>
          <p:nvPr/>
        </p:nvSpPr>
        <p:spPr>
          <a:xfrm rot="5400000">
            <a:off x="1758002" y="6144176"/>
            <a:ext cx="430062" cy="349249"/>
          </a:xfrm>
          <a:prstGeom prst="triangle">
            <a:avLst>
              <a:gd name="adj" fmla="val 50000"/>
            </a:avLst>
          </a:prstGeom>
          <a:solidFill>
            <a:srgbClr val="CC66FF"/>
          </a:solidFill>
          <a:ln w="25400" cap="flat" cmpd="sng">
            <a:solidFill>
              <a:srgbClr val="CC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"/>
          <p:cNvSpPr/>
          <p:nvPr/>
        </p:nvSpPr>
        <p:spPr>
          <a:xfrm rot="5400000">
            <a:off x="1758314" y="7116044"/>
            <a:ext cx="430062" cy="349249"/>
          </a:xfrm>
          <a:prstGeom prst="triangle">
            <a:avLst>
              <a:gd name="adj" fmla="val 50000"/>
            </a:avLst>
          </a:prstGeom>
          <a:solidFill>
            <a:srgbClr val="CC66FF"/>
          </a:solidFill>
          <a:ln w="25400" cap="flat" cmpd="sng">
            <a:solidFill>
              <a:srgbClr val="CC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2"/>
          <p:cNvSpPr/>
          <p:nvPr/>
        </p:nvSpPr>
        <p:spPr>
          <a:xfrm rot="5400000">
            <a:off x="1758002" y="8030934"/>
            <a:ext cx="430062" cy="349249"/>
          </a:xfrm>
          <a:prstGeom prst="triangle">
            <a:avLst>
              <a:gd name="adj" fmla="val 50000"/>
            </a:avLst>
          </a:prstGeom>
          <a:solidFill>
            <a:srgbClr val="CC66FF"/>
          </a:solidFill>
          <a:ln w="25400" cap="flat" cmpd="sng">
            <a:solidFill>
              <a:srgbClr val="CC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4"/>
          <p:cNvPicPr preferRelativeResize="0"/>
          <p:nvPr/>
        </p:nvPicPr>
        <p:blipFill rotWithShape="1">
          <a:blip r:embed="rId3">
            <a:alphaModFix/>
          </a:blip>
          <a:srcRect l="2852" t="6499" r="3200" b="6869"/>
          <a:stretch/>
        </p:blipFill>
        <p:spPr>
          <a:xfrm>
            <a:off x="11887200" y="5905500"/>
            <a:ext cx="5410200" cy="3325918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4"/>
          <p:cNvSpPr txBox="1"/>
          <p:nvPr/>
        </p:nvSpPr>
        <p:spPr>
          <a:xfrm>
            <a:off x="1524000" y="1503549"/>
            <a:ext cx="9462656" cy="1369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Indice</a:t>
            </a:r>
            <a:r>
              <a:rPr dirty="0"/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Gestione</a:t>
            </a:r>
            <a:r>
              <a:rPr dirty="0"/>
              <a:t> del team </a:t>
            </a:r>
            <a:r>
              <a:rPr dirty="0" err="1"/>
              <a:t>digitale</a:t>
            </a:r>
            <a:endParaRPr sz="3200" b="1" dirty="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" name="Google Shape;54;p4"/>
          <p:cNvGrpSpPr/>
          <p:nvPr/>
        </p:nvGrpSpPr>
        <p:grpSpPr>
          <a:xfrm>
            <a:off x="2144487" y="3467100"/>
            <a:ext cx="6248402" cy="1671003"/>
            <a:chOff x="6420992" y="1321255"/>
            <a:chExt cx="6248402" cy="1671003"/>
          </a:xfrm>
        </p:grpSpPr>
        <p:sp>
          <p:nvSpPr>
            <p:cNvPr id="55" name="Google Shape;55;p4"/>
            <p:cNvSpPr txBox="1"/>
            <p:nvPr/>
          </p:nvSpPr>
          <p:spPr>
            <a:xfrm>
              <a:off x="6420994" y="1791929"/>
              <a:ext cx="6248400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Sezione 1: </a:t>
              </a:r>
              <a:r>
                <a:rPr dirty="0" err="1"/>
                <a:t>Definizione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Sezione 2: </a:t>
              </a:r>
              <a:r>
                <a:rPr dirty="0" err="1"/>
                <a:t>Regole</a:t>
              </a:r>
              <a:r>
                <a:rPr dirty="0"/>
                <a:t> </a:t>
              </a:r>
              <a:r>
                <a:rPr dirty="0" err="1"/>
                <a:t>d'oro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Sezione 3: </a:t>
              </a:r>
              <a:r>
                <a:rPr dirty="0" err="1"/>
                <a:t>Strumenti</a:t>
              </a:r>
              <a:r>
                <a:rPr dirty="0"/>
                <a:t> </a:t>
              </a:r>
              <a:r>
                <a:rPr dirty="0" smtClean="0"/>
                <a:t>ICT</a:t>
              </a:r>
              <a:endParaRPr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4"/>
            <p:cNvSpPr txBox="1"/>
            <p:nvPr/>
          </p:nvSpPr>
          <p:spPr>
            <a:xfrm>
              <a:off x="6420992" y="1321255"/>
              <a:ext cx="512492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 sz="2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Unità 1: </a:t>
              </a:r>
              <a:r>
                <a:rPr lang="it-IT" dirty="0" smtClean="0"/>
                <a:t>Lo Smartworking</a:t>
              </a:r>
              <a:endParaRPr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" name="Google Shape;57;p4"/>
          <p:cNvGrpSpPr/>
          <p:nvPr/>
        </p:nvGrpSpPr>
        <p:grpSpPr>
          <a:xfrm>
            <a:off x="2243141" y="6130750"/>
            <a:ext cx="7167559" cy="2081827"/>
            <a:chOff x="6420993" y="1336374"/>
            <a:chExt cx="6584791" cy="2081827"/>
          </a:xfrm>
        </p:grpSpPr>
        <p:sp>
          <p:nvSpPr>
            <p:cNvPr id="58" name="Google Shape;58;p4"/>
            <p:cNvSpPr txBox="1"/>
            <p:nvPr/>
          </p:nvSpPr>
          <p:spPr>
            <a:xfrm>
              <a:off x="6420994" y="1848541"/>
              <a:ext cx="6584790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Sezione 1: </a:t>
              </a:r>
              <a:r>
                <a:rPr dirty="0" err="1"/>
                <a:t>Metodologia</a:t>
              </a:r>
              <a:r>
                <a:rPr dirty="0"/>
                <a:t> OKR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Sezione 2: </a:t>
              </a:r>
              <a:r>
                <a:rPr dirty="0" err="1"/>
                <a:t>Distribuzione</a:t>
              </a:r>
              <a:r>
                <a:rPr dirty="0"/>
                <a:t> dei </a:t>
              </a:r>
              <a:r>
                <a:rPr dirty="0" err="1"/>
                <a:t>compiti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Sezione 3: </a:t>
              </a:r>
              <a:r>
                <a:rPr dirty="0" err="1"/>
                <a:t>Strumenti</a:t>
              </a:r>
              <a:r>
                <a:rPr dirty="0"/>
                <a:t> </a:t>
              </a:r>
              <a:r>
                <a:rPr dirty="0" err="1"/>
                <a:t>digitali</a:t>
              </a:r>
              <a:r>
                <a:rPr dirty="0"/>
                <a:t> per la </a:t>
              </a:r>
              <a:r>
                <a:rPr dirty="0" err="1"/>
                <a:t>comunicazione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Sezione 4: </a:t>
              </a:r>
              <a:r>
                <a:rPr dirty="0" err="1"/>
                <a:t>Equilibrio</a:t>
              </a:r>
              <a:r>
                <a:rPr dirty="0"/>
                <a:t> </a:t>
              </a:r>
              <a:r>
                <a:rPr dirty="0" err="1"/>
                <a:t>della</a:t>
              </a:r>
              <a:r>
                <a:rPr dirty="0"/>
                <a:t> vita </a:t>
              </a:r>
              <a:r>
                <a:rPr dirty="0" err="1"/>
                <a:t>lavorativa</a:t>
              </a:r>
              <a:r>
                <a:rPr dirty="0"/>
                <a:t> in un team </a:t>
              </a:r>
              <a:r>
                <a:rPr dirty="0" err="1"/>
                <a:t>digitale</a:t>
              </a:r>
              <a:endParaRPr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4"/>
            <p:cNvSpPr txBox="1"/>
            <p:nvPr/>
          </p:nvSpPr>
          <p:spPr>
            <a:xfrm>
              <a:off x="6420993" y="1336374"/>
              <a:ext cx="5124925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 sz="2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Unità 2: Gestione del team</a:t>
              </a:r>
              <a:endPara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" name="Google Shape;60;p4"/>
          <p:cNvGrpSpPr/>
          <p:nvPr/>
        </p:nvGrpSpPr>
        <p:grpSpPr>
          <a:xfrm>
            <a:off x="9220200" y="3467100"/>
            <a:ext cx="6178776" cy="2386620"/>
            <a:chOff x="6420993" y="1302812"/>
            <a:chExt cx="5124926" cy="2386620"/>
          </a:xfrm>
        </p:grpSpPr>
        <p:sp>
          <p:nvSpPr>
            <p:cNvPr id="61" name="Google Shape;61;p4"/>
            <p:cNvSpPr txBox="1"/>
            <p:nvPr/>
          </p:nvSpPr>
          <p:spPr>
            <a:xfrm>
              <a:off x="6420994" y="1750480"/>
              <a:ext cx="5124925" cy="19389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Sezione 1: Leadership </a:t>
              </a:r>
              <a:r>
                <a:rPr lang="it-IT" dirty="0" smtClean="0"/>
                <a:t>smart </a:t>
              </a:r>
              <a:r>
                <a:rPr dirty="0" smtClean="0"/>
                <a:t>e </a:t>
              </a:r>
              <a:r>
                <a:rPr dirty="0" err="1"/>
                <a:t>digitale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Sezione 2: Le </a:t>
              </a:r>
              <a:r>
                <a:rPr dirty="0" err="1"/>
                <a:t>sfide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Sezione 3: Come </a:t>
              </a:r>
              <a:r>
                <a:rPr dirty="0" err="1"/>
                <a:t>motivare</a:t>
              </a:r>
              <a:r>
                <a:rPr dirty="0"/>
                <a:t> un team </a:t>
              </a:r>
              <a:r>
                <a:rPr dirty="0" err="1"/>
                <a:t>digitale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/>
                <a:t>Sezione 4: </a:t>
              </a:r>
              <a:r>
                <a:rPr dirty="0" err="1"/>
                <a:t>Strategie</a:t>
              </a:r>
              <a:r>
                <a:rPr dirty="0"/>
                <a:t> di </a:t>
              </a:r>
              <a:r>
                <a:rPr dirty="0" err="1"/>
                <a:t>aumento</a:t>
              </a:r>
              <a:r>
                <a:rPr dirty="0"/>
                <a:t> </a:t>
              </a:r>
              <a:r>
                <a:rPr dirty="0" err="1"/>
                <a:t>della</a:t>
              </a:r>
              <a:r>
                <a:rPr dirty="0"/>
                <a:t> </a:t>
              </a:r>
              <a:r>
                <a:rPr dirty="0" err="1"/>
                <a:t>produttività</a:t>
              </a:r>
              <a:r>
                <a:rPr dirty="0"/>
                <a:t> </a:t>
              </a:r>
              <a:endParaRPr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4"/>
            <p:cNvSpPr txBox="1"/>
            <p:nvPr/>
          </p:nvSpPr>
          <p:spPr>
            <a:xfrm>
              <a:off x="6420993" y="1302812"/>
              <a:ext cx="512492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  <a:defRPr sz="2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/>
                <a:t>Unità</a:t>
              </a:r>
              <a:r>
                <a:rPr dirty="0"/>
                <a:t> 3</a:t>
              </a:r>
              <a:r>
                <a:rPr dirty="0" smtClean="0"/>
                <a:t>:</a:t>
              </a:r>
              <a:r>
                <a:rPr dirty="0" smtClean="0">
                  <a:solidFill>
                    <a:srgbClr val="FF0000"/>
                  </a:solidFill>
                </a:rPr>
                <a:t> </a:t>
              </a:r>
              <a:r>
                <a:rPr lang="it-IT" dirty="0" smtClean="0">
                  <a:solidFill>
                    <a:schemeClr val="tx1"/>
                  </a:solidFill>
                </a:rPr>
                <a:t>L</a:t>
              </a:r>
              <a:r>
                <a:rPr dirty="0" err="1" smtClean="0">
                  <a:solidFill>
                    <a:schemeClr val="tx1"/>
                  </a:solidFill>
                </a:rPr>
                <a:t>eadership</a:t>
              </a:r>
              <a:endParaRPr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4"/>
          <p:cNvSpPr/>
          <p:nvPr/>
        </p:nvSpPr>
        <p:spPr>
          <a:xfrm rot="5400000">
            <a:off x="1345330" y="3399028"/>
            <a:ext cx="702056" cy="533400"/>
          </a:xfrm>
          <a:prstGeom prst="triangle">
            <a:avLst>
              <a:gd name="adj" fmla="val 50000"/>
            </a:avLst>
          </a:prstGeom>
          <a:solidFill>
            <a:srgbClr val="CC66FF"/>
          </a:solidFill>
          <a:ln w="25400" cap="flat" cmpd="sng">
            <a:solidFill>
              <a:srgbClr val="CC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4"/>
          <p:cNvSpPr/>
          <p:nvPr/>
        </p:nvSpPr>
        <p:spPr>
          <a:xfrm rot="5400000">
            <a:off x="1348958" y="6104739"/>
            <a:ext cx="702056" cy="533400"/>
          </a:xfrm>
          <a:prstGeom prst="triangle">
            <a:avLst>
              <a:gd name="adj" fmla="val 50000"/>
            </a:avLst>
          </a:prstGeom>
          <a:solidFill>
            <a:srgbClr val="CC66FF"/>
          </a:solidFill>
          <a:ln w="25400" cap="flat" cmpd="sng">
            <a:solidFill>
              <a:srgbClr val="CC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4"/>
          <p:cNvSpPr/>
          <p:nvPr/>
        </p:nvSpPr>
        <p:spPr>
          <a:xfrm rot="5400000">
            <a:off x="8450072" y="3475228"/>
            <a:ext cx="702056" cy="533400"/>
          </a:xfrm>
          <a:prstGeom prst="triangle">
            <a:avLst>
              <a:gd name="adj" fmla="val 50000"/>
            </a:avLst>
          </a:prstGeom>
          <a:solidFill>
            <a:srgbClr val="CC66FF"/>
          </a:solidFill>
          <a:ln w="25400" cap="flat" cmpd="sng">
            <a:solidFill>
              <a:srgbClr val="CC6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"/>
          <p:cNvSpPr txBox="1"/>
          <p:nvPr/>
        </p:nvSpPr>
        <p:spPr>
          <a:xfrm>
            <a:off x="1447800" y="1573291"/>
            <a:ext cx="116586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1. Smart Working — Definizione</a:t>
            </a:r>
            <a:endParaRPr sz="4000" b="1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5"/>
          <p:cNvSpPr txBox="1"/>
          <p:nvPr/>
        </p:nvSpPr>
        <p:spPr>
          <a:xfrm>
            <a:off x="1295400" y="2562880"/>
            <a:ext cx="15621000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Lo smart working è </a:t>
            </a:r>
            <a:r>
              <a:rPr dirty="0" err="1"/>
              <a:t>stato</a:t>
            </a:r>
            <a:r>
              <a:rPr dirty="0"/>
              <a:t> </a:t>
            </a:r>
            <a:r>
              <a:rPr dirty="0" err="1"/>
              <a:t>definito</a:t>
            </a:r>
            <a:r>
              <a:rPr dirty="0"/>
              <a:t> come: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Un </a:t>
            </a:r>
            <a:r>
              <a:rPr dirty="0" err="1"/>
              <a:t>nuovo</a:t>
            </a:r>
            <a:r>
              <a:rPr dirty="0"/>
              <a:t> </a:t>
            </a:r>
            <a:r>
              <a:rPr dirty="0" err="1"/>
              <a:t>modo</a:t>
            </a:r>
            <a:r>
              <a:rPr dirty="0"/>
              <a:t> di </a:t>
            </a:r>
            <a:r>
              <a:rPr dirty="0" err="1"/>
              <a:t>lavorare</a:t>
            </a:r>
            <a:r>
              <a:rPr dirty="0"/>
              <a:t> </a:t>
            </a:r>
            <a:r>
              <a:rPr dirty="0" err="1"/>
              <a:t>basato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b="1" dirty="0" err="1"/>
              <a:t>modalità</a:t>
            </a:r>
            <a:r>
              <a:rPr b="1" dirty="0"/>
              <a:t> di </a:t>
            </a:r>
            <a:r>
              <a:rPr b="1" dirty="0" err="1"/>
              <a:t>lavoro</a:t>
            </a:r>
            <a:r>
              <a:rPr b="1" dirty="0"/>
              <a:t> </a:t>
            </a:r>
            <a:r>
              <a:rPr b="1" dirty="0" err="1"/>
              <a:t>flessibili</a:t>
            </a:r>
            <a:r>
              <a:rPr b="1" dirty="0"/>
              <a:t> </a:t>
            </a:r>
            <a:r>
              <a:rPr dirty="0"/>
              <a:t>e un </a:t>
            </a:r>
            <a:r>
              <a:rPr b="1" dirty="0" err="1"/>
              <a:t>ampio</a:t>
            </a:r>
            <a:r>
              <a:rPr b="1" dirty="0"/>
              <a:t> </a:t>
            </a:r>
            <a:r>
              <a:rPr b="1" dirty="0" err="1"/>
              <a:t>uso</a:t>
            </a:r>
            <a:r>
              <a:rPr b="1" dirty="0"/>
              <a:t> </a:t>
            </a:r>
            <a:r>
              <a:rPr b="1" dirty="0" err="1"/>
              <a:t>delle</a:t>
            </a:r>
            <a:r>
              <a:rPr b="1" dirty="0"/>
              <a:t> </a:t>
            </a:r>
            <a:r>
              <a:rPr b="1" dirty="0" err="1"/>
              <a:t>tecnologie</a:t>
            </a:r>
            <a:r>
              <a:rPr b="1" dirty="0"/>
              <a:t> </a:t>
            </a:r>
            <a:r>
              <a:rPr b="1" dirty="0" err="1"/>
              <a:t>dell'informazione</a:t>
            </a:r>
            <a:r>
              <a:rPr b="1"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supportano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dipendenti</a:t>
            </a:r>
            <a:r>
              <a:rPr dirty="0"/>
              <a:t> a </a:t>
            </a:r>
            <a:r>
              <a:rPr dirty="0" err="1"/>
              <a:t>lavorare</a:t>
            </a:r>
            <a:r>
              <a:rPr dirty="0"/>
              <a:t> </a:t>
            </a:r>
            <a:r>
              <a:rPr dirty="0" err="1"/>
              <a:t>potenzialmente</a:t>
            </a:r>
            <a:r>
              <a:rPr dirty="0"/>
              <a:t> in </a:t>
            </a:r>
            <a:r>
              <a:rPr dirty="0" err="1"/>
              <a:t>qualsiasi</a:t>
            </a:r>
            <a:r>
              <a:rPr dirty="0"/>
              <a:t> </a:t>
            </a:r>
            <a:r>
              <a:rPr dirty="0" err="1"/>
              <a:t>momento</a:t>
            </a:r>
            <a:r>
              <a:rPr dirty="0"/>
              <a:t> e </a:t>
            </a:r>
            <a:r>
              <a:rPr dirty="0" err="1"/>
              <a:t>spazio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-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Un </a:t>
            </a:r>
            <a:r>
              <a:rPr dirty="0" err="1"/>
              <a:t>modo</a:t>
            </a:r>
            <a:r>
              <a:rPr dirty="0"/>
              <a:t> di </a:t>
            </a:r>
            <a:r>
              <a:rPr dirty="0" err="1"/>
              <a:t>lavorare</a:t>
            </a:r>
            <a:r>
              <a:rPr dirty="0"/>
              <a:t> agile e </a:t>
            </a:r>
            <a:r>
              <a:rPr dirty="0" err="1"/>
              <a:t>dinamico</a:t>
            </a:r>
            <a:r>
              <a:rPr dirty="0"/>
              <a:t> che porta ad </a:t>
            </a:r>
            <a:r>
              <a:rPr b="1" dirty="0" err="1"/>
              <a:t>alte</a:t>
            </a:r>
            <a:r>
              <a:rPr b="1" dirty="0"/>
              <a:t> </a:t>
            </a:r>
            <a:r>
              <a:rPr b="1" dirty="0" err="1"/>
              <a:t>prestazioni</a:t>
            </a:r>
            <a:r>
              <a:rPr dirty="0"/>
              <a:t>, una </a:t>
            </a:r>
            <a:r>
              <a:rPr b="1" dirty="0" err="1"/>
              <a:t>maggiore</a:t>
            </a:r>
            <a:r>
              <a:rPr b="1" dirty="0"/>
              <a:t> </a:t>
            </a:r>
            <a:r>
              <a:rPr b="1" dirty="0" err="1"/>
              <a:t>produttività</a:t>
            </a:r>
            <a:r>
              <a:rPr dirty="0"/>
              <a:t> e una </a:t>
            </a:r>
            <a:r>
              <a:rPr b="1" dirty="0" err="1"/>
              <a:t>maggiore</a:t>
            </a:r>
            <a:r>
              <a:rPr b="1" dirty="0"/>
              <a:t> </a:t>
            </a:r>
            <a:r>
              <a:rPr b="1" dirty="0" err="1"/>
              <a:t>soddisfazione</a:t>
            </a:r>
            <a:r>
              <a:rPr b="1" dirty="0"/>
              <a:t> </a:t>
            </a:r>
            <a:r>
              <a:rPr b="1" dirty="0" err="1"/>
              <a:t>sul</a:t>
            </a:r>
            <a:r>
              <a:rPr b="1" dirty="0"/>
              <a:t> </a:t>
            </a:r>
            <a:r>
              <a:rPr b="1" dirty="0" err="1" smtClean="0"/>
              <a:t>lavoro</a:t>
            </a:r>
            <a:r>
              <a:rPr lang="it-IT" b="1" dirty="0" smtClean="0"/>
              <a:t>, </a:t>
            </a:r>
            <a:r>
              <a:rPr lang="it-IT" dirty="0" smtClean="0"/>
              <a:t>il risultato </a:t>
            </a:r>
            <a:r>
              <a:rPr dirty="0" smtClean="0"/>
              <a:t>è </a:t>
            </a:r>
            <a:r>
              <a:rPr dirty="0"/>
              <a:t>una </a:t>
            </a:r>
            <a:r>
              <a:rPr dirty="0" err="1"/>
              <a:t>configurazione</a:t>
            </a:r>
            <a:r>
              <a:rPr dirty="0"/>
              <a:t> </a:t>
            </a:r>
            <a:r>
              <a:rPr dirty="0">
                <a:solidFill>
                  <a:schemeClr val="tx1"/>
                </a:solidFill>
              </a:rPr>
              <a:t>"triple-win"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/>
              <a:t>per </a:t>
            </a:r>
            <a:r>
              <a:rPr dirty="0" err="1"/>
              <a:t>clienti</a:t>
            </a:r>
            <a:r>
              <a:rPr dirty="0"/>
              <a:t>, </a:t>
            </a:r>
            <a:r>
              <a:rPr dirty="0" err="1"/>
              <a:t>dipendenti</a:t>
            </a:r>
            <a:r>
              <a:rPr dirty="0"/>
              <a:t> e </a:t>
            </a:r>
            <a:r>
              <a:rPr dirty="0" err="1"/>
              <a:t>organizzazioni</a:t>
            </a:r>
            <a:r>
              <a:rPr dirty="0"/>
              <a:t>.</a:t>
            </a:r>
          </a:p>
        </p:txBody>
      </p:sp>
      <p:sp>
        <p:nvSpPr>
          <p:cNvPr id="72" name="Google Shape;72;p5"/>
          <p:cNvSpPr txBox="1"/>
          <p:nvPr/>
        </p:nvSpPr>
        <p:spPr>
          <a:xfrm>
            <a:off x="1295400" y="5448300"/>
            <a:ext cx="156210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smtClean="0"/>
              <a:t>L</a:t>
            </a:r>
            <a:r>
              <a:rPr lang="it-IT" dirty="0" smtClean="0"/>
              <a:t>'</a:t>
            </a:r>
            <a:r>
              <a:rPr dirty="0" err="1" smtClean="0"/>
              <a:t>utilizzo</a:t>
            </a:r>
            <a:r>
              <a:rPr dirty="0" smtClean="0"/>
              <a:t>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tecnologie</a:t>
            </a:r>
            <a:r>
              <a:rPr dirty="0"/>
              <a:t> </a:t>
            </a:r>
            <a:r>
              <a:rPr dirty="0" err="1"/>
              <a:t>digitali</a:t>
            </a:r>
            <a:r>
              <a:rPr dirty="0"/>
              <a:t> per </a:t>
            </a:r>
            <a:r>
              <a:rPr dirty="0" err="1"/>
              <a:t>migliorare</a:t>
            </a:r>
            <a:r>
              <a:rPr dirty="0"/>
              <a:t> </a:t>
            </a:r>
            <a:r>
              <a:rPr dirty="0" err="1"/>
              <a:t>l'efficacia</a:t>
            </a:r>
            <a:r>
              <a:rPr dirty="0"/>
              <a:t> </a:t>
            </a:r>
            <a:r>
              <a:rPr dirty="0" err="1"/>
              <a:t>organizzativa</a:t>
            </a:r>
            <a:r>
              <a:rPr dirty="0"/>
              <a:t> </a:t>
            </a:r>
            <a:r>
              <a:rPr dirty="0" err="1"/>
              <a:t>richiede</a:t>
            </a:r>
            <a:r>
              <a:rPr dirty="0"/>
              <a:t> un </a:t>
            </a:r>
            <a:r>
              <a:rPr dirty="0" err="1"/>
              <a:t>intervento</a:t>
            </a:r>
            <a:r>
              <a:rPr dirty="0"/>
              <a:t> </a:t>
            </a:r>
            <a:r>
              <a:rPr dirty="0" err="1"/>
              <a:t>più</a:t>
            </a:r>
            <a:r>
              <a:rPr dirty="0"/>
              <a:t> </a:t>
            </a:r>
            <a:r>
              <a:rPr dirty="0" err="1"/>
              <a:t>ampio</a:t>
            </a:r>
            <a:r>
              <a:rPr dirty="0"/>
              <a:t> </a:t>
            </a:r>
            <a:r>
              <a:rPr dirty="0" err="1"/>
              <a:t>nelle</a:t>
            </a:r>
            <a:r>
              <a:rPr dirty="0"/>
              <a:t> </a:t>
            </a:r>
            <a:r>
              <a:rPr dirty="0" err="1"/>
              <a:t>capacità</a:t>
            </a:r>
            <a:r>
              <a:rPr dirty="0"/>
              <a:t> di </a:t>
            </a:r>
            <a:r>
              <a:rPr dirty="0" err="1"/>
              <a:t>gestione</a:t>
            </a:r>
            <a:r>
              <a:rPr dirty="0"/>
              <a:t> e</a:t>
            </a:r>
            <a:r>
              <a:rPr dirty="0">
                <a:solidFill>
                  <a:schemeClr val="tx1"/>
                </a:solidFill>
              </a:rPr>
              <a:t> leadership</a:t>
            </a:r>
            <a:r>
              <a:rPr dirty="0"/>
              <a:t>. </a:t>
            </a:r>
            <a:r>
              <a:rPr dirty="0" err="1"/>
              <a:t>Tieni</a:t>
            </a:r>
            <a:r>
              <a:rPr dirty="0"/>
              <a:t> </a:t>
            </a:r>
            <a:r>
              <a:rPr dirty="0" err="1"/>
              <a:t>presente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gli</a:t>
            </a:r>
            <a:r>
              <a:rPr dirty="0"/>
              <a:t> </a:t>
            </a:r>
            <a:r>
              <a:rPr dirty="0" err="1"/>
              <a:t>elementi</a:t>
            </a:r>
            <a:r>
              <a:rPr dirty="0"/>
              <a:t> </a:t>
            </a:r>
            <a:r>
              <a:rPr dirty="0" err="1"/>
              <a:t>essenziali</a:t>
            </a:r>
            <a:r>
              <a:rPr dirty="0"/>
              <a:t> per </a:t>
            </a:r>
            <a:r>
              <a:rPr dirty="0" err="1"/>
              <a:t>uno</a:t>
            </a:r>
            <a:r>
              <a:rPr dirty="0"/>
              <a:t> smart working </a:t>
            </a:r>
            <a:r>
              <a:rPr dirty="0" err="1"/>
              <a:t>efficace</a:t>
            </a:r>
            <a:r>
              <a:rPr dirty="0"/>
              <a:t> </a:t>
            </a:r>
            <a:r>
              <a:rPr dirty="0" err="1"/>
              <a:t>ed</a:t>
            </a:r>
            <a:r>
              <a:rPr dirty="0"/>
              <a:t> </a:t>
            </a:r>
            <a:r>
              <a:rPr dirty="0" err="1"/>
              <a:t>efficiente</a:t>
            </a:r>
            <a:r>
              <a:rPr dirty="0"/>
              <a:t> </a:t>
            </a:r>
            <a:r>
              <a:rPr dirty="0" err="1"/>
              <a:t>sono</a:t>
            </a:r>
            <a:r>
              <a:rPr dirty="0"/>
              <a:t>: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5"/>
          <p:cNvSpPr/>
          <p:nvPr/>
        </p:nvSpPr>
        <p:spPr>
          <a:xfrm>
            <a:off x="1447800" y="6696121"/>
            <a:ext cx="5397500" cy="764273"/>
          </a:xfrm>
          <a:prstGeom prst="ellipse">
            <a:avLst/>
          </a:prstGeom>
          <a:solidFill>
            <a:srgbClr val="66006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APPROCCIO AGILE AL LAVORO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5"/>
          <p:cNvSpPr/>
          <p:nvPr/>
        </p:nvSpPr>
        <p:spPr>
          <a:xfrm>
            <a:off x="2819400" y="7886699"/>
            <a:ext cx="5397500" cy="764273"/>
          </a:xfrm>
          <a:prstGeom prst="ellipse">
            <a:avLst/>
          </a:prstGeom>
          <a:solidFill>
            <a:srgbClr val="66006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INNOVAZIONE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5"/>
          <p:cNvSpPr/>
          <p:nvPr/>
        </p:nvSpPr>
        <p:spPr>
          <a:xfrm>
            <a:off x="9105900" y="6696122"/>
            <a:ext cx="7124699" cy="764273"/>
          </a:xfrm>
          <a:prstGeom prst="ellipse">
            <a:avLst/>
          </a:prstGeom>
          <a:solidFill>
            <a:srgbClr val="66006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CENTRALITÀ DEI DIPENDENTI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5"/>
          <p:cNvSpPr/>
          <p:nvPr/>
        </p:nvSpPr>
        <p:spPr>
          <a:xfrm>
            <a:off x="10668000" y="7886700"/>
            <a:ext cx="6068786" cy="764273"/>
          </a:xfrm>
          <a:prstGeom prst="ellipse">
            <a:avLst/>
          </a:prstGeom>
          <a:solidFill>
            <a:srgbClr val="66006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ECOSISTEMA COLLABORATIVO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 txBox="1"/>
          <p:nvPr/>
        </p:nvSpPr>
        <p:spPr>
          <a:xfrm>
            <a:off x="1447800" y="1573291"/>
            <a:ext cx="8763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1. Smart Working — Regole d'oro</a:t>
            </a:r>
            <a:endParaRPr sz="4000" b="1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6"/>
          <p:cNvSpPr txBox="1"/>
          <p:nvPr/>
        </p:nvSpPr>
        <p:spPr>
          <a:xfrm>
            <a:off x="1524000" y="2562880"/>
            <a:ext cx="15544800" cy="6706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660066"/>
              </a:buClr>
              <a:buSzPts val="2400"/>
              <a:buFont typeface="Noto Sans Symbols"/>
              <a:buChar char="✔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Avere</a:t>
            </a:r>
            <a:r>
              <a:rPr dirty="0"/>
              <a:t> le </a:t>
            </a:r>
            <a:r>
              <a:rPr dirty="0" err="1"/>
              <a:t>piattaforme</a:t>
            </a:r>
            <a:r>
              <a:rPr dirty="0"/>
              <a:t>, le app e le </a:t>
            </a:r>
            <a:r>
              <a:rPr dirty="0" err="1"/>
              <a:t>risorse</a:t>
            </a:r>
            <a:r>
              <a:rPr dirty="0"/>
              <a:t> </a:t>
            </a:r>
            <a:r>
              <a:rPr dirty="0" err="1"/>
              <a:t>necessarie</a:t>
            </a:r>
            <a:r>
              <a:rPr dirty="0"/>
              <a:t>. </a:t>
            </a:r>
            <a:r>
              <a:rPr dirty="0" err="1"/>
              <a:t>Valutare</a:t>
            </a:r>
            <a:r>
              <a:rPr dirty="0"/>
              <a:t> le </a:t>
            </a:r>
            <a:r>
              <a:rPr dirty="0" err="1"/>
              <a:t>necessità</a:t>
            </a:r>
            <a:r>
              <a:rPr dirty="0"/>
              <a:t> del team e </a:t>
            </a:r>
            <a:r>
              <a:rPr dirty="0" err="1"/>
              <a:t>assumere</a:t>
            </a:r>
            <a:r>
              <a:rPr dirty="0"/>
              <a:t> o </a:t>
            </a:r>
            <a:r>
              <a:rPr dirty="0" err="1"/>
              <a:t>installare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servizi</a:t>
            </a:r>
            <a:r>
              <a:rPr dirty="0"/>
              <a:t> </a:t>
            </a:r>
            <a:r>
              <a:rPr dirty="0" err="1"/>
              <a:t>necessari</a:t>
            </a:r>
            <a:r>
              <a:rPr dirty="0"/>
              <a:t> per la </a:t>
            </a:r>
            <a:r>
              <a:rPr dirty="0" err="1"/>
              <a:t>corretta</a:t>
            </a:r>
            <a:r>
              <a:rPr dirty="0"/>
              <a:t> </a:t>
            </a:r>
            <a:r>
              <a:rPr dirty="0" err="1"/>
              <a:t>esecuzione</a:t>
            </a:r>
            <a:r>
              <a:rPr dirty="0"/>
              <a:t>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attività</a:t>
            </a:r>
            <a:r>
              <a:rPr dirty="0"/>
              <a:t>;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04800" algn="just" rtl="0">
              <a:spcBef>
                <a:spcPts val="500"/>
              </a:spcBef>
              <a:spcAft>
                <a:spcPts val="0"/>
              </a:spcAft>
              <a:buClr>
                <a:srgbClr val="660066"/>
              </a:buClr>
              <a:buSzPts val="2400"/>
              <a:buFont typeface="Calibri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just" rtl="0">
              <a:spcBef>
                <a:spcPts val="500"/>
              </a:spcBef>
              <a:spcAft>
                <a:spcPts val="0"/>
              </a:spcAft>
              <a:buClr>
                <a:srgbClr val="660066"/>
              </a:buClr>
              <a:buSzPts val="2400"/>
              <a:buFont typeface="Noto Sans Symbols"/>
              <a:buChar char="✔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Mantenere</a:t>
            </a:r>
            <a:r>
              <a:rPr dirty="0"/>
              <a:t> una </a:t>
            </a:r>
            <a:r>
              <a:rPr dirty="0" err="1"/>
              <a:t>distribuzione</a:t>
            </a:r>
            <a:r>
              <a:rPr dirty="0"/>
              <a:t> </a:t>
            </a:r>
            <a:r>
              <a:rPr dirty="0" err="1"/>
              <a:t>equa</a:t>
            </a:r>
            <a:r>
              <a:rPr dirty="0"/>
              <a:t> del </a:t>
            </a:r>
            <a:r>
              <a:rPr dirty="0" err="1"/>
              <a:t>carico</a:t>
            </a:r>
            <a:r>
              <a:rPr dirty="0"/>
              <a:t> di </a:t>
            </a:r>
            <a:r>
              <a:rPr dirty="0" err="1"/>
              <a:t>lavoro</a:t>
            </a:r>
            <a:r>
              <a:rPr dirty="0"/>
              <a:t> e </a:t>
            </a:r>
            <a:r>
              <a:rPr dirty="0" err="1"/>
              <a:t>assicurarsi</a:t>
            </a:r>
            <a:r>
              <a:rPr dirty="0"/>
              <a:t> che ogni </a:t>
            </a:r>
            <a:r>
              <a:rPr dirty="0" err="1"/>
              <a:t>membro</a:t>
            </a:r>
            <a:r>
              <a:rPr dirty="0"/>
              <a:t> del team </a:t>
            </a:r>
            <a:r>
              <a:rPr dirty="0" err="1"/>
              <a:t>sappia</a:t>
            </a:r>
            <a:r>
              <a:rPr dirty="0"/>
              <a:t> </a:t>
            </a:r>
            <a:r>
              <a:rPr dirty="0" err="1"/>
              <a:t>quali</a:t>
            </a:r>
            <a:r>
              <a:rPr dirty="0"/>
              <a:t> </a:t>
            </a:r>
            <a:r>
              <a:rPr lang="it-IT" dirty="0" smtClean="0"/>
              <a:t>sono i suoi </a:t>
            </a:r>
            <a:r>
              <a:rPr dirty="0" err="1" smtClean="0"/>
              <a:t>compiti</a:t>
            </a:r>
            <a:r>
              <a:rPr dirty="0" smtClean="0"/>
              <a:t>;</a:t>
            </a:r>
            <a:endParaRPr dirty="0"/>
          </a:p>
          <a:p>
            <a:pPr marL="457200" marR="0" lvl="0" indent="-304800" algn="just" rtl="0">
              <a:spcBef>
                <a:spcPts val="500"/>
              </a:spcBef>
              <a:spcAft>
                <a:spcPts val="0"/>
              </a:spcAft>
              <a:buClr>
                <a:srgbClr val="660066"/>
              </a:buClr>
              <a:buSzPts val="2400"/>
              <a:buFont typeface="Noto Sans Symbols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just" rtl="0">
              <a:spcBef>
                <a:spcPts val="500"/>
              </a:spcBef>
              <a:spcAft>
                <a:spcPts val="0"/>
              </a:spcAft>
              <a:buClr>
                <a:srgbClr val="660066"/>
              </a:buClr>
              <a:buSzPts val="2400"/>
              <a:buFont typeface="Noto Sans Symbols"/>
              <a:buChar char="✔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Utilizzare</a:t>
            </a:r>
            <a:r>
              <a:rPr dirty="0"/>
              <a:t> </a:t>
            </a:r>
            <a:r>
              <a:rPr dirty="0" err="1"/>
              <a:t>periodicamente</a:t>
            </a:r>
            <a:r>
              <a:rPr dirty="0"/>
              <a:t> </a:t>
            </a:r>
            <a:r>
              <a:rPr dirty="0" err="1"/>
              <a:t>piattaforme</a:t>
            </a:r>
            <a:r>
              <a:rPr dirty="0"/>
              <a:t> di </a:t>
            </a:r>
            <a:r>
              <a:rPr dirty="0" err="1"/>
              <a:t>videoconferenza</a:t>
            </a:r>
            <a:r>
              <a:rPr dirty="0"/>
              <a:t> per </a:t>
            </a:r>
            <a:r>
              <a:rPr dirty="0" err="1"/>
              <a:t>chiarire</a:t>
            </a:r>
            <a:r>
              <a:rPr dirty="0"/>
              <a:t> </a:t>
            </a:r>
            <a:r>
              <a:rPr dirty="0" err="1"/>
              <a:t>compiti</a:t>
            </a:r>
            <a:r>
              <a:rPr dirty="0"/>
              <a:t> e </a:t>
            </a:r>
            <a:r>
              <a:rPr dirty="0" err="1"/>
              <a:t>informazioni</a:t>
            </a:r>
            <a:r>
              <a:rPr dirty="0"/>
              <a:t>, </a:t>
            </a:r>
            <a:r>
              <a:rPr dirty="0" err="1"/>
              <a:t>favorendo</a:t>
            </a:r>
            <a:r>
              <a:rPr dirty="0"/>
              <a:t> </a:t>
            </a:r>
            <a:r>
              <a:rPr dirty="0" err="1"/>
              <a:t>anche</a:t>
            </a:r>
            <a:r>
              <a:rPr dirty="0"/>
              <a:t> </a:t>
            </a:r>
            <a:r>
              <a:rPr dirty="0" err="1"/>
              <a:t>un'atmosfera</a:t>
            </a:r>
            <a:r>
              <a:rPr dirty="0"/>
              <a:t> di </a:t>
            </a:r>
            <a:r>
              <a:rPr dirty="0" err="1"/>
              <a:t>lavoro</a:t>
            </a:r>
            <a:r>
              <a:rPr dirty="0"/>
              <a:t> </a:t>
            </a:r>
            <a:r>
              <a:rPr dirty="0" err="1"/>
              <a:t>sana</a:t>
            </a:r>
            <a:r>
              <a:rPr dirty="0"/>
              <a:t> e </a:t>
            </a:r>
            <a:r>
              <a:rPr dirty="0" err="1"/>
              <a:t>dinamica</a:t>
            </a:r>
            <a:r>
              <a:rPr dirty="0"/>
              <a:t> </a:t>
            </a:r>
            <a:r>
              <a:rPr dirty="0" err="1"/>
              <a:t>all'interno</a:t>
            </a:r>
            <a:r>
              <a:rPr dirty="0"/>
              <a:t> del team;</a:t>
            </a:r>
          </a:p>
          <a:p>
            <a:pPr marL="457200" marR="0" lvl="0" indent="-304800" algn="just" rtl="0">
              <a:spcBef>
                <a:spcPts val="500"/>
              </a:spcBef>
              <a:spcAft>
                <a:spcPts val="0"/>
              </a:spcAft>
              <a:buClr>
                <a:srgbClr val="660066"/>
              </a:buClr>
              <a:buSzPts val="2400"/>
              <a:buFont typeface="Calibri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just" rtl="0">
              <a:spcBef>
                <a:spcPts val="500"/>
              </a:spcBef>
              <a:spcAft>
                <a:spcPts val="0"/>
              </a:spcAft>
              <a:buClr>
                <a:srgbClr val="660066"/>
              </a:buClr>
              <a:buSzPts val="2400"/>
              <a:buFont typeface="Noto Sans Symbols"/>
              <a:buChar char="✔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Mantenere</a:t>
            </a:r>
            <a:r>
              <a:rPr dirty="0"/>
              <a:t> la </a:t>
            </a:r>
            <a:r>
              <a:rPr dirty="0" err="1"/>
              <a:t>comunicazione</a:t>
            </a:r>
            <a:r>
              <a:rPr dirty="0"/>
              <a:t> </a:t>
            </a:r>
            <a:r>
              <a:rPr dirty="0" err="1"/>
              <a:t>aperta</a:t>
            </a:r>
            <a:r>
              <a:rPr dirty="0"/>
              <a:t>, </a:t>
            </a:r>
            <a:r>
              <a:rPr dirty="0" err="1"/>
              <a:t>assertiva</a:t>
            </a:r>
            <a:r>
              <a:rPr dirty="0"/>
              <a:t> </a:t>
            </a:r>
            <a:r>
              <a:rPr dirty="0" err="1"/>
              <a:t>ed</a:t>
            </a:r>
            <a:r>
              <a:rPr dirty="0"/>
              <a:t> </a:t>
            </a:r>
            <a:r>
              <a:rPr dirty="0" err="1"/>
              <a:t>efficace</a:t>
            </a:r>
            <a:r>
              <a:rPr dirty="0"/>
              <a:t>. </a:t>
            </a:r>
            <a:r>
              <a:rPr dirty="0" err="1"/>
              <a:t>Alcuni</a:t>
            </a:r>
            <a:r>
              <a:rPr dirty="0"/>
              <a:t> </a:t>
            </a:r>
            <a:r>
              <a:rPr dirty="0" err="1"/>
              <a:t>suggerimenti</a:t>
            </a:r>
            <a:r>
              <a:rPr dirty="0"/>
              <a:t>:</a:t>
            </a:r>
          </a:p>
          <a:p>
            <a:pPr marL="0" marR="0" lvl="0" indent="0" algn="just" rtl="0">
              <a:spcBef>
                <a:spcPts val="50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	— </a:t>
            </a:r>
            <a:r>
              <a:rPr dirty="0" err="1"/>
              <a:t>Rispondere</a:t>
            </a:r>
            <a:r>
              <a:rPr dirty="0"/>
              <a:t> </a:t>
            </a:r>
            <a:r>
              <a:rPr dirty="0" err="1"/>
              <a:t>sempre</a:t>
            </a:r>
            <a:r>
              <a:rPr dirty="0"/>
              <a:t> </a:t>
            </a:r>
            <a:r>
              <a:rPr lang="it-IT" dirty="0" smtClean="0"/>
              <a:t>a </a:t>
            </a:r>
            <a:r>
              <a:rPr dirty="0" smtClean="0"/>
              <a:t>e-mail </a:t>
            </a:r>
            <a:r>
              <a:rPr dirty="0"/>
              <a:t>e </a:t>
            </a:r>
            <a:r>
              <a:rPr dirty="0" err="1"/>
              <a:t>messaggi</a:t>
            </a:r>
            <a:r>
              <a:rPr dirty="0"/>
              <a:t> per </a:t>
            </a:r>
            <a:r>
              <a:rPr dirty="0" err="1"/>
              <a:t>confermare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li </a:t>
            </a:r>
            <a:r>
              <a:rPr dirty="0" err="1"/>
              <a:t>hai</a:t>
            </a:r>
            <a:r>
              <a:rPr dirty="0"/>
              <a:t> </a:t>
            </a:r>
            <a:r>
              <a:rPr dirty="0" err="1"/>
              <a:t>ricevuti</a:t>
            </a:r>
            <a:endParaRPr dirty="0"/>
          </a:p>
          <a:p>
            <a:pPr marL="0" marR="0" lvl="0" indent="0" algn="just" rtl="0">
              <a:spcBef>
                <a:spcPts val="50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	— </a:t>
            </a:r>
            <a:r>
              <a:rPr dirty="0" err="1"/>
              <a:t>Includere</a:t>
            </a:r>
            <a:r>
              <a:rPr dirty="0"/>
              <a:t> </a:t>
            </a:r>
            <a:r>
              <a:rPr dirty="0" err="1"/>
              <a:t>l'oggetto</a:t>
            </a:r>
            <a:r>
              <a:rPr dirty="0"/>
              <a:t> in ogni email per </a:t>
            </a:r>
            <a:r>
              <a:rPr dirty="0" err="1"/>
              <a:t>velocizzare</a:t>
            </a:r>
            <a:r>
              <a:rPr dirty="0"/>
              <a:t> la </a:t>
            </a:r>
            <a:r>
              <a:rPr dirty="0" err="1" smtClean="0"/>
              <a:t>classificazione</a:t>
            </a:r>
            <a:r>
              <a:rPr dirty="0" smtClean="0"/>
              <a:t> </a:t>
            </a:r>
            <a:r>
              <a:rPr dirty="0"/>
              <a:t>e </a:t>
            </a:r>
            <a:r>
              <a:rPr dirty="0" err="1"/>
              <a:t>gestione</a:t>
            </a:r>
            <a:endParaRPr dirty="0"/>
          </a:p>
          <a:p>
            <a:pPr marL="0" marR="0" lvl="0" indent="0" algn="just" rtl="0">
              <a:spcBef>
                <a:spcPts val="50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	— </a:t>
            </a:r>
            <a:r>
              <a:rPr dirty="0" err="1"/>
              <a:t>Mantenere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lang="it-IT" dirty="0" smtClean="0"/>
              <a:t>colleghi</a:t>
            </a:r>
            <a:r>
              <a:rPr dirty="0" smtClean="0"/>
              <a:t> </a:t>
            </a:r>
            <a:r>
              <a:rPr dirty="0"/>
              <a:t>di </a:t>
            </a:r>
            <a:r>
              <a:rPr dirty="0" err="1"/>
              <a:t>lavoro</a:t>
            </a:r>
            <a:r>
              <a:rPr dirty="0"/>
              <a:t> </a:t>
            </a:r>
            <a:r>
              <a:rPr lang="it-IT" dirty="0" smtClean="0"/>
              <a:t>aggiornati</a:t>
            </a:r>
            <a:r>
              <a:rPr dirty="0" smtClean="0"/>
              <a:t> </a:t>
            </a:r>
            <a:r>
              <a:rPr dirty="0"/>
              <a:t>e </a:t>
            </a:r>
            <a:r>
              <a:rPr dirty="0" err="1"/>
              <a:t>chiarire</a:t>
            </a:r>
            <a:r>
              <a:rPr dirty="0"/>
              <a:t> </a:t>
            </a:r>
            <a:r>
              <a:rPr dirty="0" err="1"/>
              <a:t>eventuali</a:t>
            </a:r>
            <a:r>
              <a:rPr dirty="0"/>
              <a:t> </a:t>
            </a:r>
            <a:r>
              <a:rPr dirty="0" err="1"/>
              <a:t>equivoci</a:t>
            </a:r>
            <a:r>
              <a:rPr dirty="0"/>
              <a:t>, se </a:t>
            </a:r>
            <a:r>
              <a:rPr dirty="0" err="1"/>
              <a:t>necessario</a:t>
            </a:r>
            <a:endParaRPr dirty="0"/>
          </a:p>
          <a:p>
            <a:pPr marL="0" marR="0" lvl="0" indent="0" algn="just" rtl="0">
              <a:spcBef>
                <a:spcPts val="50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spcBef>
                <a:spcPts val="500"/>
              </a:spcBef>
              <a:spcAft>
                <a:spcPts val="0"/>
              </a:spcAft>
              <a:buClr>
                <a:srgbClr val="660066"/>
              </a:buClr>
              <a:buSzPts val="2400"/>
              <a:buFont typeface="Noto Sans Symbols"/>
              <a:buChar char="✔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Pianificare</a:t>
            </a:r>
            <a:r>
              <a:rPr dirty="0"/>
              <a:t> le </a:t>
            </a:r>
            <a:r>
              <a:rPr dirty="0" err="1"/>
              <a:t>riunioni</a:t>
            </a:r>
            <a:r>
              <a:rPr dirty="0"/>
              <a:t> in </a:t>
            </a:r>
            <a:r>
              <a:rPr dirty="0" err="1"/>
              <a:t>anticipo</a:t>
            </a:r>
            <a:r>
              <a:rPr dirty="0"/>
              <a:t> al fine di </a:t>
            </a:r>
            <a:r>
              <a:rPr dirty="0" err="1"/>
              <a:t>garantire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migliore</a:t>
            </a:r>
            <a:r>
              <a:rPr dirty="0"/>
              <a:t> </a:t>
            </a:r>
            <a:r>
              <a:rPr dirty="0" err="1"/>
              <a:t>efficacia</a:t>
            </a:r>
            <a:r>
              <a:rPr dirty="0"/>
              <a:t> e </a:t>
            </a:r>
            <a:r>
              <a:rPr dirty="0" err="1"/>
              <a:t>organizzazione</a:t>
            </a:r>
            <a:r>
              <a:rPr dirty="0"/>
              <a:t> </a:t>
            </a:r>
            <a:r>
              <a:rPr lang="it-IT" dirty="0" smtClean="0"/>
              <a:t>per</a:t>
            </a:r>
            <a:r>
              <a:rPr dirty="0" smtClean="0"/>
              <a:t> </a:t>
            </a:r>
            <a:r>
              <a:rPr dirty="0" err="1"/>
              <a:t>evitare</a:t>
            </a:r>
            <a:r>
              <a:rPr dirty="0"/>
              <a:t> </a:t>
            </a:r>
            <a:r>
              <a:rPr dirty="0" err="1"/>
              <a:t>incompatibilità</a:t>
            </a:r>
            <a:r>
              <a:rPr dirty="0"/>
              <a:t> </a:t>
            </a:r>
            <a:r>
              <a:rPr dirty="0" err="1"/>
              <a:t>temporali</a:t>
            </a:r>
            <a:endParaRPr dirty="0"/>
          </a:p>
        </p:txBody>
      </p:sp>
      <p:pic>
        <p:nvPicPr>
          <p:cNvPr id="83" name="Google Shape;83;p6" descr="Visualizza immagine di orig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63600" y="5277160"/>
            <a:ext cx="3008313" cy="300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7"/>
          <p:cNvGrpSpPr/>
          <p:nvPr/>
        </p:nvGrpSpPr>
        <p:grpSpPr>
          <a:xfrm>
            <a:off x="9497897" y="6675162"/>
            <a:ext cx="7266119" cy="1790181"/>
            <a:chOff x="102119" y="760732"/>
            <a:chExt cx="7266119" cy="1790181"/>
          </a:xfrm>
        </p:grpSpPr>
        <p:sp>
          <p:nvSpPr>
            <p:cNvPr id="90" name="Google Shape;90;p7"/>
            <p:cNvSpPr/>
            <p:nvPr/>
          </p:nvSpPr>
          <p:spPr>
            <a:xfrm>
              <a:off x="581753" y="797007"/>
              <a:ext cx="6786485" cy="446936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7"/>
            <p:cNvSpPr txBox="1"/>
            <p:nvPr/>
          </p:nvSpPr>
          <p:spPr>
            <a:xfrm>
              <a:off x="581753" y="797007"/>
              <a:ext cx="6786485" cy="4469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8350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err="1" smtClean="0"/>
                <a:t>Clic</a:t>
              </a:r>
              <a:r>
                <a:rPr lang="it-IT" dirty="0" err="1" smtClean="0"/>
                <a:t>kUp</a:t>
              </a:r>
              <a:endParaRPr dirty="0"/>
            </a:p>
          </p:txBody>
        </p:sp>
        <p:sp>
          <p:nvSpPr>
            <p:cNvPr id="92" name="Google Shape;92;p7"/>
            <p:cNvSpPr/>
            <p:nvPr/>
          </p:nvSpPr>
          <p:spPr>
            <a:xfrm>
              <a:off x="102119" y="760732"/>
              <a:ext cx="1700669" cy="1790181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9900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7"/>
          <p:cNvSpPr txBox="1"/>
          <p:nvPr/>
        </p:nvSpPr>
        <p:spPr>
          <a:xfrm>
            <a:off x="1447800" y="1573291"/>
            <a:ext cx="14249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1. Smart Working — </a:t>
            </a:r>
            <a:r>
              <a:rPr dirty="0" err="1"/>
              <a:t>Strumenti</a:t>
            </a:r>
            <a:r>
              <a:rPr dirty="0"/>
              <a:t> </a:t>
            </a:r>
            <a:r>
              <a:rPr dirty="0" smtClean="0"/>
              <a:t>ICT</a:t>
            </a:r>
            <a:endParaRPr sz="4000" b="1" dirty="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10210800" y="95963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9349422" y="2705099"/>
            <a:ext cx="73152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Anche se una piattaforma specifica per ogni attività sarebbe ottimale, le piattaforme che comprendono tutte le funzioni sono ancora una grande opzione: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7"/>
          <p:cNvPicPr preferRelativeResize="0"/>
          <p:nvPr/>
        </p:nvPicPr>
        <p:blipFill rotWithShape="1">
          <a:blip r:embed="rId3">
            <a:alphaModFix/>
          </a:blip>
          <a:srcRect t="32664" r="5650" b="27334"/>
          <a:stretch/>
        </p:blipFill>
        <p:spPr>
          <a:xfrm rot="-1498889">
            <a:off x="9545381" y="7429969"/>
            <a:ext cx="1592259" cy="4492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7"/>
          <p:cNvGrpSpPr/>
          <p:nvPr/>
        </p:nvGrpSpPr>
        <p:grpSpPr>
          <a:xfrm>
            <a:off x="1592690" y="6675162"/>
            <a:ext cx="7246510" cy="1496088"/>
            <a:chOff x="200022" y="893495"/>
            <a:chExt cx="7246510" cy="1524655"/>
          </a:xfrm>
        </p:grpSpPr>
        <p:sp>
          <p:nvSpPr>
            <p:cNvPr id="98" name="Google Shape;98;p7"/>
            <p:cNvSpPr/>
            <p:nvPr/>
          </p:nvSpPr>
          <p:spPr>
            <a:xfrm>
              <a:off x="504684" y="903738"/>
              <a:ext cx="6786485" cy="446936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7"/>
            <p:cNvSpPr txBox="1"/>
            <p:nvPr/>
          </p:nvSpPr>
          <p:spPr>
            <a:xfrm>
              <a:off x="660047" y="927207"/>
              <a:ext cx="6786485" cy="457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8350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it-IT" dirty="0" smtClean="0"/>
                <a:t>Team Viewer</a:t>
              </a:r>
              <a:endParaRPr dirty="0"/>
            </a:p>
          </p:txBody>
        </p:sp>
        <p:sp>
          <p:nvSpPr>
            <p:cNvPr id="100" name="Google Shape;100;p7"/>
            <p:cNvSpPr/>
            <p:nvPr/>
          </p:nvSpPr>
          <p:spPr>
            <a:xfrm>
              <a:off x="200022" y="893495"/>
              <a:ext cx="1499549" cy="1524655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9900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1" name="Google Shape;10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52600" y="6780282"/>
            <a:ext cx="1182618" cy="1182618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7"/>
          <p:cNvSpPr/>
          <p:nvPr/>
        </p:nvSpPr>
        <p:spPr>
          <a:xfrm>
            <a:off x="3120571" y="7124700"/>
            <a:ext cx="561562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Consente</a:t>
            </a:r>
            <a:r>
              <a:rPr dirty="0"/>
              <a:t> l'accesso </a:t>
            </a:r>
            <a:r>
              <a:rPr dirty="0" err="1"/>
              <a:t>remoto</a:t>
            </a:r>
            <a:r>
              <a:rPr dirty="0"/>
              <a:t> ad </a:t>
            </a:r>
            <a:r>
              <a:rPr dirty="0" err="1"/>
              <a:t>altri</a:t>
            </a:r>
            <a:r>
              <a:rPr dirty="0"/>
              <a:t> </a:t>
            </a:r>
            <a:r>
              <a:rPr dirty="0" err="1"/>
              <a:t>dispositivi</a:t>
            </a:r>
            <a:r>
              <a:rPr dirty="0"/>
              <a:t>. </a:t>
            </a:r>
            <a:r>
              <a:rPr dirty="0" err="1"/>
              <a:t>Consente</a:t>
            </a:r>
            <a:r>
              <a:rPr dirty="0"/>
              <a:t> </a:t>
            </a:r>
            <a:r>
              <a:rPr dirty="0" err="1"/>
              <a:t>agli</a:t>
            </a:r>
            <a:r>
              <a:rPr dirty="0"/>
              <a:t> </a:t>
            </a:r>
            <a:r>
              <a:rPr dirty="0" err="1"/>
              <a:t>utenti</a:t>
            </a:r>
            <a:r>
              <a:rPr dirty="0"/>
              <a:t> di condividere e </a:t>
            </a:r>
            <a:r>
              <a:rPr dirty="0" err="1"/>
              <a:t>controllare</a:t>
            </a:r>
            <a:r>
              <a:rPr dirty="0"/>
              <a:t> i </a:t>
            </a:r>
            <a:r>
              <a:rPr dirty="0" err="1"/>
              <a:t>propri</a:t>
            </a:r>
            <a:r>
              <a:rPr dirty="0"/>
              <a:t> desktop, </a:t>
            </a:r>
            <a:r>
              <a:rPr dirty="0" err="1"/>
              <a:t>organizzare</a:t>
            </a:r>
            <a:r>
              <a:rPr dirty="0"/>
              <a:t> </a:t>
            </a:r>
            <a:r>
              <a:rPr dirty="0" err="1"/>
              <a:t>riunioni</a:t>
            </a:r>
            <a:r>
              <a:rPr dirty="0"/>
              <a:t> online, </a:t>
            </a:r>
            <a:r>
              <a:rPr dirty="0" err="1"/>
              <a:t>videoconferenze</a:t>
            </a:r>
            <a:r>
              <a:rPr dirty="0"/>
              <a:t> e </a:t>
            </a:r>
            <a:r>
              <a:rPr dirty="0" err="1"/>
              <a:t>trasferire</a:t>
            </a:r>
            <a:r>
              <a:rPr dirty="0"/>
              <a:t> file. </a:t>
            </a:r>
          </a:p>
        </p:txBody>
      </p:sp>
      <p:grpSp>
        <p:nvGrpSpPr>
          <p:cNvPr id="103" name="Google Shape;103;p7"/>
          <p:cNvGrpSpPr/>
          <p:nvPr/>
        </p:nvGrpSpPr>
        <p:grpSpPr>
          <a:xfrm>
            <a:off x="1592690" y="4376507"/>
            <a:ext cx="7091147" cy="1524655"/>
            <a:chOff x="200022" y="893495"/>
            <a:chExt cx="7091147" cy="1524655"/>
          </a:xfrm>
        </p:grpSpPr>
        <p:sp>
          <p:nvSpPr>
            <p:cNvPr id="104" name="Google Shape;104;p7"/>
            <p:cNvSpPr/>
            <p:nvPr/>
          </p:nvSpPr>
          <p:spPr>
            <a:xfrm>
              <a:off x="504684" y="903738"/>
              <a:ext cx="6786485" cy="446936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7"/>
            <p:cNvSpPr txBox="1"/>
            <p:nvPr/>
          </p:nvSpPr>
          <p:spPr>
            <a:xfrm>
              <a:off x="504684" y="903738"/>
              <a:ext cx="6786485" cy="4469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8350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dirty="0" smtClean="0"/>
                <a:t>Dropbox</a:t>
              </a:r>
              <a:endParaRPr dirty="0"/>
            </a:p>
          </p:txBody>
        </p:sp>
        <p:sp>
          <p:nvSpPr>
            <p:cNvPr id="106" name="Google Shape;106;p7"/>
            <p:cNvSpPr/>
            <p:nvPr/>
          </p:nvSpPr>
          <p:spPr>
            <a:xfrm>
              <a:off x="200022" y="893495"/>
              <a:ext cx="1499549" cy="1524655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57150" cap="flat" cmpd="sng">
              <a:solidFill>
                <a:srgbClr val="9900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7"/>
          <p:cNvSpPr/>
          <p:nvPr/>
        </p:nvSpPr>
        <p:spPr>
          <a:xfrm>
            <a:off x="3124200" y="4838700"/>
            <a:ext cx="561562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È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delle</a:t>
            </a:r>
            <a:r>
              <a:rPr dirty="0"/>
              <a:t> app </a:t>
            </a:r>
            <a:r>
              <a:rPr dirty="0">
                <a:solidFill>
                  <a:schemeClr val="tx1"/>
                </a:solidFill>
              </a:rPr>
              <a:t>di cloud storage </a:t>
            </a:r>
            <a:r>
              <a:rPr dirty="0" err="1"/>
              <a:t>più</a:t>
            </a:r>
            <a:r>
              <a:rPr dirty="0"/>
              <a:t> </a:t>
            </a:r>
            <a:r>
              <a:rPr dirty="0" err="1"/>
              <a:t>conosciute</a:t>
            </a:r>
            <a:r>
              <a:rPr dirty="0"/>
              <a:t>. </a:t>
            </a:r>
            <a:r>
              <a:rPr dirty="0" err="1"/>
              <a:t>Consente</a:t>
            </a:r>
            <a:r>
              <a:rPr dirty="0"/>
              <a:t> </a:t>
            </a:r>
            <a:r>
              <a:rPr dirty="0" err="1"/>
              <a:t>agli</a:t>
            </a:r>
            <a:r>
              <a:rPr dirty="0"/>
              <a:t> </a:t>
            </a:r>
            <a:r>
              <a:rPr dirty="0" err="1"/>
              <a:t>utenti</a:t>
            </a:r>
            <a:r>
              <a:rPr dirty="0"/>
              <a:t> di </a:t>
            </a:r>
            <a:r>
              <a:rPr dirty="0" err="1"/>
              <a:t>salvare</a:t>
            </a:r>
            <a:r>
              <a:rPr dirty="0"/>
              <a:t> e </a:t>
            </a:r>
            <a:r>
              <a:rPr dirty="0" err="1"/>
              <a:t>condividere</a:t>
            </a:r>
            <a:r>
              <a:rPr dirty="0"/>
              <a:t> file </a:t>
            </a:r>
            <a:r>
              <a:rPr dirty="0" err="1"/>
              <a:t>dai</a:t>
            </a:r>
            <a:r>
              <a:rPr dirty="0"/>
              <a:t> </a:t>
            </a:r>
            <a:r>
              <a:rPr dirty="0" err="1"/>
              <a:t>dischi</a:t>
            </a:r>
            <a:r>
              <a:rPr dirty="0"/>
              <a:t> </a:t>
            </a:r>
            <a:r>
              <a:rPr dirty="0" err="1"/>
              <a:t>rigidi</a:t>
            </a:r>
            <a:r>
              <a:rPr dirty="0"/>
              <a:t> </a:t>
            </a:r>
            <a:r>
              <a:rPr dirty="0" err="1"/>
              <a:t>virtuali</a:t>
            </a:r>
            <a:r>
              <a:rPr dirty="0"/>
              <a:t> </a:t>
            </a:r>
            <a:r>
              <a:rPr dirty="0" err="1"/>
              <a:t>degli</a:t>
            </a:r>
            <a:r>
              <a:rPr dirty="0"/>
              <a:t> </a:t>
            </a:r>
            <a:r>
              <a:rPr dirty="0" err="1"/>
              <a:t>utenti</a:t>
            </a:r>
            <a:r>
              <a:rPr dirty="0"/>
              <a:t>, </a:t>
            </a:r>
            <a:r>
              <a:rPr dirty="0" err="1"/>
              <a:t>quindi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file </a:t>
            </a:r>
            <a:r>
              <a:rPr dirty="0" err="1"/>
              <a:t>sono</a:t>
            </a:r>
            <a:r>
              <a:rPr dirty="0"/>
              <a:t> </a:t>
            </a:r>
            <a:r>
              <a:rPr dirty="0" err="1"/>
              <a:t>sicuri</a:t>
            </a:r>
            <a:r>
              <a:rPr dirty="0"/>
              <a:t> e </a:t>
            </a:r>
            <a:r>
              <a:rPr dirty="0" err="1"/>
              <a:t>accessibili</a:t>
            </a:r>
            <a:r>
              <a:rPr dirty="0"/>
              <a:t> da </a:t>
            </a:r>
            <a:r>
              <a:rPr dirty="0" err="1"/>
              <a:t>qualsiasi</a:t>
            </a:r>
            <a:r>
              <a:rPr dirty="0"/>
              <a:t> </a:t>
            </a:r>
            <a:r>
              <a:rPr dirty="0" err="1"/>
              <a:t>dispositivo</a:t>
            </a:r>
            <a:r>
              <a:rPr dirty="0"/>
              <a:t> </a:t>
            </a:r>
            <a:r>
              <a:rPr dirty="0" err="1"/>
              <a:t>compatibile</a:t>
            </a:r>
            <a:r>
              <a:rPr dirty="0"/>
              <a:t>. </a:t>
            </a:r>
          </a:p>
        </p:txBody>
      </p:sp>
      <p:grpSp>
        <p:nvGrpSpPr>
          <p:cNvPr id="108" name="Google Shape;108;p7"/>
          <p:cNvGrpSpPr/>
          <p:nvPr/>
        </p:nvGrpSpPr>
        <p:grpSpPr>
          <a:xfrm>
            <a:off x="9474719" y="4324948"/>
            <a:ext cx="7258826" cy="1790181"/>
            <a:chOff x="102119" y="760732"/>
            <a:chExt cx="7258826" cy="1790181"/>
          </a:xfrm>
        </p:grpSpPr>
        <p:sp>
          <p:nvSpPr>
            <p:cNvPr id="109" name="Google Shape;109;p7"/>
            <p:cNvSpPr/>
            <p:nvPr/>
          </p:nvSpPr>
          <p:spPr>
            <a:xfrm>
              <a:off x="574460" y="791479"/>
              <a:ext cx="6786485" cy="446936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7"/>
            <p:cNvSpPr txBox="1"/>
            <p:nvPr/>
          </p:nvSpPr>
          <p:spPr>
            <a:xfrm>
              <a:off x="574460" y="791479"/>
              <a:ext cx="6786485" cy="4469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8350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it-IT" dirty="0" err="1" smtClean="0"/>
                <a:t>Monday</a:t>
              </a:r>
              <a:r>
                <a:rPr dirty="0" smtClean="0"/>
                <a:t>.com</a:t>
              </a:r>
              <a:endParaRPr dirty="0"/>
            </a:p>
          </p:txBody>
        </p:sp>
        <p:sp>
          <p:nvSpPr>
            <p:cNvPr id="111" name="Google Shape;111;p7"/>
            <p:cNvSpPr/>
            <p:nvPr/>
          </p:nvSpPr>
          <p:spPr>
            <a:xfrm>
              <a:off x="102119" y="760732"/>
              <a:ext cx="1700669" cy="1790181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9900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" name="Google Shape;112;p7"/>
          <p:cNvSpPr/>
          <p:nvPr/>
        </p:nvSpPr>
        <p:spPr>
          <a:xfrm>
            <a:off x="11216640" y="4838699"/>
            <a:ext cx="55626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Consente una facile pianificazione e gestione per la maggior parte delle attività di un'azienda all'interno dello stesso spazio di lavoro. Ciò include la gestione di progetti e attività, CRM, marketing, design, risorse umane, ecc.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7"/>
          <p:cNvPicPr preferRelativeResize="0"/>
          <p:nvPr/>
        </p:nvPicPr>
        <p:blipFill rotWithShape="1">
          <a:blip r:embed="rId6">
            <a:alphaModFix/>
          </a:blip>
          <a:srcRect l="9161" t="16690" r="10537" b="36771"/>
          <a:stretch/>
        </p:blipFill>
        <p:spPr>
          <a:xfrm rot="-1315968">
            <a:off x="9532117" y="4966555"/>
            <a:ext cx="1568372" cy="406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7"/>
          <p:cNvSpPr/>
          <p:nvPr/>
        </p:nvSpPr>
        <p:spPr>
          <a:xfrm>
            <a:off x="11277918" y="7156855"/>
            <a:ext cx="5501322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>
                <a:solidFill>
                  <a:schemeClr val="tx1"/>
                </a:solidFill>
              </a:rPr>
              <a:t>Un </a:t>
            </a:r>
            <a:r>
              <a:rPr lang="it-IT" dirty="0" smtClean="0">
                <a:solidFill>
                  <a:schemeClr val="tx1"/>
                </a:solidFill>
              </a:rPr>
              <a:t>tutto in uno</a:t>
            </a:r>
            <a:r>
              <a:rPr dirty="0" smtClean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che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offre</a:t>
            </a:r>
            <a:r>
              <a:rPr dirty="0">
                <a:solidFill>
                  <a:schemeClr val="tx1"/>
                </a:solidFill>
              </a:rPr>
              <a:t> la </a:t>
            </a:r>
            <a:r>
              <a:rPr dirty="0" err="1">
                <a:solidFill>
                  <a:schemeClr val="tx1"/>
                </a:solidFill>
              </a:rPr>
              <a:t>gestione</a:t>
            </a:r>
            <a:r>
              <a:rPr dirty="0">
                <a:solidFill>
                  <a:schemeClr val="tx1"/>
                </a:solidFill>
              </a:rPr>
              <a:t> di </a:t>
            </a:r>
            <a:r>
              <a:rPr dirty="0" err="1">
                <a:solidFill>
                  <a:schemeClr val="tx1"/>
                </a:solidFill>
              </a:rPr>
              <a:t>progetti</a:t>
            </a:r>
            <a:r>
              <a:rPr dirty="0">
                <a:solidFill>
                  <a:schemeClr val="tx1"/>
                </a:solidFill>
              </a:rPr>
              <a:t> e file, </a:t>
            </a:r>
            <a:r>
              <a:rPr dirty="0" err="1">
                <a:solidFill>
                  <a:schemeClr val="tx1"/>
                </a:solidFill>
              </a:rPr>
              <a:t>elenchi</a:t>
            </a:r>
            <a:r>
              <a:rPr dirty="0">
                <a:solidFill>
                  <a:schemeClr val="tx1"/>
                </a:solidFill>
              </a:rPr>
              <a:t> di </a:t>
            </a:r>
            <a:r>
              <a:rPr dirty="0" err="1">
                <a:solidFill>
                  <a:schemeClr val="tx1"/>
                </a:solidFill>
              </a:rPr>
              <a:t>attività</a:t>
            </a:r>
            <a:r>
              <a:rPr dirty="0">
                <a:solidFill>
                  <a:schemeClr val="tx1"/>
                </a:solidFill>
              </a:rPr>
              <a:t>, e-mail, </a:t>
            </a:r>
            <a:r>
              <a:rPr dirty="0" err="1">
                <a:solidFill>
                  <a:schemeClr val="tx1"/>
                </a:solidFill>
              </a:rPr>
              <a:t>messaggistica</a:t>
            </a:r>
            <a:r>
              <a:rPr dirty="0">
                <a:solidFill>
                  <a:schemeClr val="tx1"/>
                </a:solidFill>
              </a:rPr>
              <a:t>, </a:t>
            </a:r>
            <a:r>
              <a:rPr dirty="0" err="1">
                <a:solidFill>
                  <a:schemeClr val="tx1"/>
                </a:solidFill>
              </a:rPr>
              <a:t>monitoraggio</a:t>
            </a:r>
            <a:r>
              <a:rPr dirty="0">
                <a:solidFill>
                  <a:schemeClr val="tx1"/>
                </a:solidFill>
              </a:rPr>
              <a:t> e follow-up </a:t>
            </a:r>
            <a:r>
              <a:rPr dirty="0" err="1">
                <a:solidFill>
                  <a:schemeClr val="tx1"/>
                </a:solidFill>
              </a:rPr>
              <a:t>ecc</a:t>
            </a:r>
            <a:r>
              <a:rPr dirty="0">
                <a:solidFill>
                  <a:schemeClr val="tx1"/>
                </a:solidFill>
              </a:rPr>
              <a:t>.</a:t>
            </a:r>
            <a:endParaRPr sz="1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7"/>
          <p:cNvSpPr/>
          <p:nvPr/>
        </p:nvSpPr>
        <p:spPr>
          <a:xfrm>
            <a:off x="1524000" y="2705099"/>
            <a:ext cx="73152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C'è</a:t>
            </a:r>
            <a:r>
              <a:rPr dirty="0"/>
              <a:t> una </a:t>
            </a:r>
            <a:r>
              <a:rPr dirty="0" err="1"/>
              <a:t>vasta</a:t>
            </a:r>
            <a:r>
              <a:rPr dirty="0"/>
              <a:t> gamma di </a:t>
            </a:r>
            <a:r>
              <a:rPr dirty="0" err="1"/>
              <a:t>strumenti</a:t>
            </a:r>
            <a:r>
              <a:rPr dirty="0"/>
              <a:t> ICT in </a:t>
            </a:r>
            <a:r>
              <a:rPr dirty="0" err="1"/>
              <a:t>grado</a:t>
            </a:r>
            <a:r>
              <a:rPr dirty="0"/>
              <a:t> di </a:t>
            </a:r>
            <a:r>
              <a:rPr dirty="0" err="1"/>
              <a:t>migliorare</a:t>
            </a:r>
            <a:r>
              <a:rPr dirty="0"/>
              <a:t> la </a:t>
            </a:r>
            <a:r>
              <a:rPr dirty="0" err="1"/>
              <a:t>gestione</a:t>
            </a:r>
            <a:r>
              <a:rPr dirty="0"/>
              <a:t> </a:t>
            </a:r>
            <a:r>
              <a:rPr dirty="0" err="1"/>
              <a:t>aziendale</a:t>
            </a:r>
            <a:r>
              <a:rPr dirty="0"/>
              <a:t> e di team </a:t>
            </a:r>
            <a:r>
              <a:rPr dirty="0" err="1"/>
              <a:t>nello</a:t>
            </a:r>
            <a:r>
              <a:rPr dirty="0"/>
              <a:t> smart working. </a:t>
            </a:r>
            <a:r>
              <a:rPr dirty="0" err="1"/>
              <a:t>Ecco</a:t>
            </a:r>
            <a:r>
              <a:rPr dirty="0"/>
              <a:t> </a:t>
            </a:r>
            <a:r>
              <a:rPr dirty="0" err="1"/>
              <a:t>alcuni</a:t>
            </a:r>
            <a:r>
              <a:rPr dirty="0"/>
              <a:t> dei </a:t>
            </a:r>
            <a:r>
              <a:rPr dirty="0" err="1"/>
              <a:t>più</a:t>
            </a:r>
            <a:r>
              <a:rPr dirty="0"/>
              <a:t> </a:t>
            </a:r>
            <a:r>
              <a:rPr dirty="0" err="1"/>
              <a:t>utili</a:t>
            </a:r>
            <a:r>
              <a:rPr dirty="0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"/>
          <p:cNvSpPr txBox="1"/>
          <p:nvPr/>
        </p:nvSpPr>
        <p:spPr>
          <a:xfrm>
            <a:off x="1447800" y="1573291"/>
            <a:ext cx="11887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2. Gestione del team — OKR Metodologia</a:t>
            </a:r>
            <a:endParaRPr sz="4000" b="1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8"/>
          <p:cNvSpPr txBox="1"/>
          <p:nvPr/>
        </p:nvSpPr>
        <p:spPr>
          <a:xfrm>
            <a:off x="1447800" y="2642592"/>
            <a:ext cx="15621000" cy="2985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Obiettivi</a:t>
            </a:r>
            <a:r>
              <a:rPr dirty="0"/>
              <a:t> e </a:t>
            </a:r>
            <a:r>
              <a:rPr dirty="0" err="1"/>
              <a:t>risultati</a:t>
            </a:r>
            <a:r>
              <a:rPr dirty="0"/>
              <a:t> </a:t>
            </a:r>
            <a:r>
              <a:rPr dirty="0" err="1"/>
              <a:t>chiave</a:t>
            </a:r>
            <a:r>
              <a:rPr dirty="0"/>
              <a:t> (OKR) è un </a:t>
            </a:r>
            <a:r>
              <a:rPr dirty="0" err="1"/>
              <a:t>metodo</a:t>
            </a:r>
            <a:r>
              <a:rPr dirty="0"/>
              <a:t> </a:t>
            </a:r>
            <a:r>
              <a:rPr dirty="0" err="1"/>
              <a:t>moderno</a:t>
            </a:r>
            <a:r>
              <a:rPr dirty="0"/>
              <a:t> per la </a:t>
            </a:r>
            <a:r>
              <a:rPr dirty="0" err="1"/>
              <a:t>gestione</a:t>
            </a:r>
            <a:r>
              <a:rPr dirty="0"/>
              <a:t> </a:t>
            </a:r>
            <a:r>
              <a:rPr dirty="0" err="1"/>
              <a:t>degli</a:t>
            </a:r>
            <a:r>
              <a:rPr dirty="0"/>
              <a:t> </a:t>
            </a:r>
            <a:r>
              <a:rPr dirty="0" err="1"/>
              <a:t>obiettivi</a:t>
            </a:r>
            <a:r>
              <a:rPr dirty="0"/>
              <a:t> e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persone</a:t>
            </a:r>
            <a:r>
              <a:rPr dirty="0"/>
              <a:t>,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adatta</a:t>
            </a:r>
            <a:r>
              <a:rPr dirty="0"/>
              <a:t> in </a:t>
            </a:r>
            <a:r>
              <a:rPr dirty="0" err="1"/>
              <a:t>particolare</a:t>
            </a:r>
            <a:r>
              <a:rPr dirty="0"/>
              <a:t> per </a:t>
            </a:r>
            <a:r>
              <a:rPr dirty="0" err="1"/>
              <a:t>il</a:t>
            </a:r>
            <a:r>
              <a:rPr dirty="0"/>
              <a:t> team </a:t>
            </a:r>
            <a:r>
              <a:rPr dirty="0" err="1"/>
              <a:t>digitale</a:t>
            </a:r>
            <a:r>
              <a:rPr dirty="0"/>
              <a:t> e </a:t>
            </a:r>
            <a:r>
              <a:rPr dirty="0" err="1"/>
              <a:t>il</a:t>
            </a:r>
            <a:r>
              <a:rPr dirty="0"/>
              <a:t> business </a:t>
            </a:r>
            <a:r>
              <a:rPr dirty="0" err="1"/>
              <a:t>digitale</a:t>
            </a:r>
            <a:r>
              <a:rPr dirty="0"/>
              <a:t>, </a:t>
            </a:r>
            <a:r>
              <a:rPr dirty="0" err="1"/>
              <a:t>poiché</a:t>
            </a:r>
            <a:r>
              <a:rPr dirty="0"/>
              <a:t>:</a:t>
            </a:r>
            <a:endParaRPr sz="2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Char char="-"/>
              <a:defRPr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Si </a:t>
            </a:r>
            <a:r>
              <a:rPr dirty="0" err="1"/>
              <a:t>basa</a:t>
            </a:r>
            <a:r>
              <a:rPr dirty="0"/>
              <a:t> </a:t>
            </a:r>
            <a:r>
              <a:rPr dirty="0" err="1"/>
              <a:t>sull'idea</a:t>
            </a:r>
            <a:r>
              <a:rPr dirty="0"/>
              <a:t> che la </a:t>
            </a:r>
            <a:r>
              <a:rPr dirty="0" err="1"/>
              <a:t>motivazione</a:t>
            </a:r>
            <a:r>
              <a:rPr dirty="0"/>
              <a:t> viene </a:t>
            </a:r>
            <a:r>
              <a:rPr dirty="0" err="1"/>
              <a:t>attraverso</a:t>
            </a:r>
            <a:r>
              <a:rPr dirty="0"/>
              <a:t> la </a:t>
            </a:r>
            <a:r>
              <a:rPr lang="it-IT" dirty="0" smtClean="0"/>
              <a:t>responsabilità</a:t>
            </a:r>
            <a:r>
              <a:rPr dirty="0" smtClean="0"/>
              <a:t> </a:t>
            </a:r>
            <a:r>
              <a:rPr dirty="0"/>
              <a:t>e </a:t>
            </a:r>
            <a:r>
              <a:rPr dirty="0" err="1"/>
              <a:t>l'auto-organizzazione</a:t>
            </a:r>
            <a:endParaRPr dirty="0"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alibri"/>
              <a:buChar char="-"/>
              <a:defRPr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Permette</a:t>
            </a:r>
            <a:r>
              <a:rPr dirty="0"/>
              <a:t> </a:t>
            </a:r>
            <a:r>
              <a:rPr dirty="0" err="1"/>
              <a:t>ai</a:t>
            </a:r>
            <a:r>
              <a:rPr dirty="0"/>
              <a:t> team di </a:t>
            </a:r>
            <a:r>
              <a:rPr dirty="0" err="1"/>
              <a:t>reagire</a:t>
            </a:r>
            <a:r>
              <a:rPr dirty="0"/>
              <a:t> </a:t>
            </a:r>
            <a:r>
              <a:rPr dirty="0" err="1"/>
              <a:t>ai</a:t>
            </a:r>
            <a:r>
              <a:rPr dirty="0"/>
              <a:t> </a:t>
            </a:r>
            <a:r>
              <a:rPr dirty="0" err="1"/>
              <a:t>cambiamenti</a:t>
            </a:r>
            <a:r>
              <a:rPr dirty="0"/>
              <a:t> del </a:t>
            </a:r>
            <a:r>
              <a:rPr dirty="0" err="1"/>
              <a:t>mercato</a:t>
            </a:r>
            <a:r>
              <a:rPr dirty="0"/>
              <a:t> di </a:t>
            </a:r>
            <a:r>
              <a:rPr dirty="0" err="1"/>
              <a:t>propria</a:t>
            </a:r>
            <a:r>
              <a:rPr dirty="0"/>
              <a:t> </a:t>
            </a:r>
            <a:r>
              <a:rPr dirty="0" err="1"/>
              <a:t>iniziativa</a:t>
            </a:r>
            <a:r>
              <a:rPr dirty="0"/>
              <a:t>, di </a:t>
            </a:r>
            <a:r>
              <a:rPr dirty="0" err="1"/>
              <a:t>essere</a:t>
            </a:r>
            <a:r>
              <a:rPr dirty="0"/>
              <a:t> auto-</a:t>
            </a:r>
            <a:r>
              <a:rPr dirty="0" err="1"/>
              <a:t>organizzati</a:t>
            </a:r>
            <a:r>
              <a:rPr dirty="0"/>
              <a:t> e </a:t>
            </a:r>
            <a:r>
              <a:rPr dirty="0" err="1"/>
              <a:t>autonomi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Gli</a:t>
            </a:r>
            <a:r>
              <a:rPr dirty="0"/>
              <a:t> OKR </a:t>
            </a:r>
            <a:r>
              <a:rPr dirty="0" err="1"/>
              <a:t>devono</a:t>
            </a:r>
            <a:r>
              <a:rPr dirty="0"/>
              <a:t> </a:t>
            </a:r>
            <a:r>
              <a:rPr dirty="0" err="1"/>
              <a:t>essere</a:t>
            </a:r>
            <a:r>
              <a:rPr dirty="0"/>
              <a:t> </a:t>
            </a:r>
            <a:r>
              <a:rPr dirty="0" err="1"/>
              <a:t>chiari</a:t>
            </a:r>
            <a:r>
              <a:rPr dirty="0"/>
              <a:t> a </a:t>
            </a:r>
            <a:r>
              <a:rPr dirty="0" err="1"/>
              <a:t>tutti</a:t>
            </a:r>
            <a:r>
              <a:rPr dirty="0"/>
              <a:t> </a:t>
            </a:r>
            <a:r>
              <a:rPr dirty="0" err="1"/>
              <a:t>all'interno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squadra</a:t>
            </a:r>
            <a:r>
              <a:rPr dirty="0"/>
              <a:t> e </a:t>
            </a:r>
            <a:r>
              <a:rPr dirty="0" err="1"/>
              <a:t>sono</a:t>
            </a:r>
            <a:r>
              <a:rPr dirty="0"/>
              <a:t> in </a:t>
            </a:r>
            <a:r>
              <a:rPr dirty="0" err="1"/>
              <a:t>genere</a:t>
            </a:r>
            <a:r>
              <a:rPr dirty="0"/>
              <a:t> </a:t>
            </a:r>
            <a:r>
              <a:rPr dirty="0" err="1"/>
              <a:t>impostati</a:t>
            </a:r>
            <a:r>
              <a:rPr dirty="0"/>
              <a:t> </a:t>
            </a:r>
            <a:r>
              <a:rPr dirty="0" err="1"/>
              <a:t>ogni</a:t>
            </a:r>
            <a:r>
              <a:rPr dirty="0"/>
              <a:t> </a:t>
            </a:r>
            <a:r>
              <a:rPr dirty="0" err="1"/>
              <a:t>trimestre</a:t>
            </a:r>
            <a:r>
              <a:rPr dirty="0"/>
              <a:t> per </a:t>
            </a:r>
            <a:r>
              <a:rPr dirty="0" err="1"/>
              <a:t>reagire</a:t>
            </a:r>
            <a:r>
              <a:rPr dirty="0"/>
              <a:t> </a:t>
            </a:r>
            <a:r>
              <a:rPr dirty="0" err="1"/>
              <a:t>rapidamente</a:t>
            </a:r>
            <a:r>
              <a:rPr dirty="0"/>
              <a:t> </a:t>
            </a:r>
            <a:r>
              <a:rPr dirty="0" err="1"/>
              <a:t>ai</a:t>
            </a:r>
            <a:r>
              <a:rPr dirty="0"/>
              <a:t> </a:t>
            </a:r>
            <a:r>
              <a:rPr dirty="0" err="1"/>
              <a:t>cambiamenti</a:t>
            </a:r>
            <a:r>
              <a:rPr dirty="0"/>
              <a:t>.</a:t>
            </a:r>
            <a:endParaRPr sz="2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8"/>
          <p:cNvSpPr txBox="1"/>
          <p:nvPr/>
        </p:nvSpPr>
        <p:spPr>
          <a:xfrm>
            <a:off x="1530688" y="6266563"/>
            <a:ext cx="737709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Gli</a:t>
            </a:r>
            <a:r>
              <a:rPr dirty="0"/>
              <a:t> </a:t>
            </a:r>
            <a:r>
              <a:rPr dirty="0" err="1"/>
              <a:t>obiettivi</a:t>
            </a:r>
            <a:r>
              <a:rPr dirty="0"/>
              <a:t> </a:t>
            </a:r>
            <a:r>
              <a:rPr b="1" dirty="0" err="1"/>
              <a:t>sono</a:t>
            </a:r>
            <a:r>
              <a:rPr b="1" dirty="0"/>
              <a:t> </a:t>
            </a:r>
            <a:r>
              <a:rPr b="1" dirty="0" err="1"/>
              <a:t>determinati</a:t>
            </a:r>
            <a:r>
              <a:rPr b="1" dirty="0"/>
              <a:t> </a:t>
            </a:r>
            <a:r>
              <a:rPr b="1" dirty="0" err="1"/>
              <a:t>dai</a:t>
            </a:r>
            <a:r>
              <a:rPr b="1" dirty="0"/>
              <a:t> manager </a:t>
            </a:r>
            <a:r>
              <a:rPr dirty="0"/>
              <a:t>e </a:t>
            </a:r>
            <a:r>
              <a:rPr dirty="0" err="1"/>
              <a:t>rappresentano</a:t>
            </a:r>
            <a:r>
              <a:rPr dirty="0"/>
              <a:t> </a:t>
            </a:r>
            <a:r>
              <a:rPr dirty="0" err="1"/>
              <a:t>gli</a:t>
            </a:r>
            <a:r>
              <a:rPr dirty="0"/>
              <a:t> </a:t>
            </a:r>
            <a:r>
              <a:rPr dirty="0" err="1"/>
              <a:t>obiettivi</a:t>
            </a:r>
            <a:r>
              <a:rPr dirty="0"/>
              <a:t> </a:t>
            </a:r>
            <a:r>
              <a:rPr dirty="0" err="1"/>
              <a:t>qualitativi</a:t>
            </a:r>
            <a:r>
              <a:rPr dirty="0"/>
              <a:t> </a:t>
            </a:r>
            <a:r>
              <a:rPr dirty="0" err="1"/>
              <a:t>complessivi</a:t>
            </a:r>
            <a:r>
              <a:rPr dirty="0"/>
              <a:t> </a:t>
            </a:r>
            <a:r>
              <a:rPr dirty="0" err="1"/>
              <a:t>dell'azienda</a:t>
            </a:r>
            <a:r>
              <a:rPr dirty="0"/>
              <a:t>.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8"/>
          <p:cNvSpPr txBox="1"/>
          <p:nvPr/>
        </p:nvSpPr>
        <p:spPr>
          <a:xfrm>
            <a:off x="1530688" y="7871086"/>
            <a:ext cx="786477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I </a:t>
            </a:r>
            <a:r>
              <a:rPr dirty="0" err="1"/>
              <a:t>risultati</a:t>
            </a:r>
            <a:r>
              <a:rPr dirty="0"/>
              <a:t> </a:t>
            </a:r>
            <a:r>
              <a:rPr dirty="0" err="1"/>
              <a:t>chiave</a:t>
            </a:r>
            <a:r>
              <a:rPr dirty="0"/>
              <a:t> </a:t>
            </a:r>
            <a:r>
              <a:rPr b="1" dirty="0" err="1"/>
              <a:t>sono</a:t>
            </a:r>
            <a:r>
              <a:rPr b="1" dirty="0"/>
              <a:t> </a:t>
            </a:r>
            <a:r>
              <a:rPr b="1" dirty="0" err="1"/>
              <a:t>determinati</a:t>
            </a:r>
            <a:r>
              <a:rPr b="1" dirty="0"/>
              <a:t> </a:t>
            </a:r>
            <a:r>
              <a:rPr b="1" dirty="0" err="1"/>
              <a:t>dai</a:t>
            </a:r>
            <a:r>
              <a:rPr b="1" dirty="0"/>
              <a:t> </a:t>
            </a:r>
            <a:r>
              <a:rPr b="1" dirty="0" err="1"/>
              <a:t>dipendenti</a:t>
            </a:r>
            <a:r>
              <a:rPr b="1" dirty="0"/>
              <a:t> </a:t>
            </a:r>
            <a:r>
              <a:rPr dirty="0"/>
              <a:t>in un </a:t>
            </a:r>
            <a:r>
              <a:rPr dirty="0" err="1"/>
              <a:t>approccio</a:t>
            </a:r>
            <a:r>
              <a:rPr dirty="0"/>
              <a:t> </a:t>
            </a:r>
            <a:r>
              <a:rPr dirty="0">
                <a:solidFill>
                  <a:schemeClr val="tx1"/>
                </a:solidFill>
              </a:rPr>
              <a:t>bottom-up; </a:t>
            </a:r>
            <a:r>
              <a:rPr dirty="0" err="1">
                <a:solidFill>
                  <a:schemeClr val="tx1"/>
                </a:solidFill>
              </a:rPr>
              <a:t>rappresentano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/>
              <a:t>gli</a:t>
            </a:r>
            <a:r>
              <a:rPr dirty="0"/>
              <a:t> </a:t>
            </a:r>
            <a:r>
              <a:rPr dirty="0" err="1"/>
              <a:t>obiettivi</a:t>
            </a:r>
            <a:r>
              <a:rPr dirty="0"/>
              <a:t> </a:t>
            </a:r>
            <a:r>
              <a:rPr dirty="0" err="1"/>
              <a:t>quantitativi</a:t>
            </a:r>
            <a:r>
              <a:rPr dirty="0"/>
              <a:t> del team.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8"/>
          <p:cNvSpPr/>
          <p:nvPr/>
        </p:nvSpPr>
        <p:spPr>
          <a:xfrm>
            <a:off x="1443396" y="5775383"/>
            <a:ext cx="2651760" cy="453148"/>
          </a:xfrm>
          <a:prstGeom prst="ellipse">
            <a:avLst/>
          </a:prstGeom>
          <a:solidFill>
            <a:srgbClr val="66006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OBIETTIVI </a:t>
            </a:r>
            <a:endParaRPr sz="2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8"/>
          <p:cNvSpPr/>
          <p:nvPr/>
        </p:nvSpPr>
        <p:spPr>
          <a:xfrm>
            <a:off x="1363241" y="7125168"/>
            <a:ext cx="3662004" cy="507520"/>
          </a:xfrm>
          <a:prstGeom prst="ellipse">
            <a:avLst/>
          </a:prstGeom>
          <a:solidFill>
            <a:srgbClr val="660066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RISULTATI CHIAVE</a:t>
            </a:r>
            <a:endParaRPr sz="2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8"/>
          <p:cNvSpPr/>
          <p:nvPr/>
        </p:nvSpPr>
        <p:spPr>
          <a:xfrm>
            <a:off x="10531738" y="5328347"/>
            <a:ext cx="3120257" cy="27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Fonte: </a:t>
            </a:r>
            <a:r>
              <a:rPr u="sng"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https://mooncamp.com/blog/okr-mbo/</a:t>
            </a:r>
            <a:r>
              <a:t>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8"/>
          <p:cNvSpPr txBox="1"/>
          <p:nvPr/>
        </p:nvSpPr>
        <p:spPr>
          <a:xfrm>
            <a:off x="9601200" y="5300117"/>
            <a:ext cx="838200" cy="307777"/>
          </a:xfrm>
          <a:prstGeom prst="rect">
            <a:avLst/>
          </a:prstGeom>
          <a:solidFill>
            <a:srgbClr val="660066"/>
          </a:solidFill>
          <a:ln w="9525" cap="flat" cmpd="sng">
            <a:solidFill>
              <a:srgbClr val="66006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Esempio</a:t>
            </a:r>
            <a:endParaRPr sz="1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7556" y="5746209"/>
            <a:ext cx="7608348" cy="28327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"/>
          <p:cNvSpPr txBox="1"/>
          <p:nvPr/>
        </p:nvSpPr>
        <p:spPr>
          <a:xfrm>
            <a:off x="1447800" y="1573291"/>
            <a:ext cx="14249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2. </a:t>
            </a:r>
            <a:r>
              <a:rPr lang="it-IT" dirty="0" smtClean="0"/>
              <a:t>Gestione del Team</a:t>
            </a:r>
            <a:r>
              <a:rPr dirty="0" smtClean="0"/>
              <a:t> </a:t>
            </a:r>
            <a:r>
              <a:rPr dirty="0"/>
              <a:t>— </a:t>
            </a:r>
            <a:r>
              <a:rPr dirty="0" err="1"/>
              <a:t>Distribuzione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compiti</a:t>
            </a:r>
            <a:endParaRPr sz="4000" b="1" dirty="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9"/>
          <p:cNvSpPr/>
          <p:nvPr/>
        </p:nvSpPr>
        <p:spPr>
          <a:xfrm>
            <a:off x="10210800" y="95963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9"/>
          <p:cNvSpPr txBox="1"/>
          <p:nvPr/>
        </p:nvSpPr>
        <p:spPr>
          <a:xfrm>
            <a:off x="1524000" y="2630924"/>
            <a:ext cx="15163800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Una corretta distribuzione dei compiti è fondamentale per garantire una corretta gestione aziendale e migliorare le prestazioni dei lavoratori, in particolare nei contesti di smart working. Questi sono alcuni degli strumenti ICT che possono aiutare la pianificazione dei progetti e la gestione del team:</a:t>
            </a:r>
            <a:endParaRPr sz="2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7" name="Google Shape;137;p9"/>
          <p:cNvGrpSpPr/>
          <p:nvPr/>
        </p:nvGrpSpPr>
        <p:grpSpPr>
          <a:xfrm>
            <a:off x="1600341" y="4459637"/>
            <a:ext cx="7984236" cy="1974385"/>
            <a:chOff x="112627" y="1042601"/>
            <a:chExt cx="7984236" cy="1974385"/>
          </a:xfrm>
        </p:grpSpPr>
        <p:sp>
          <p:nvSpPr>
            <p:cNvPr id="138" name="Google Shape;138;p9"/>
            <p:cNvSpPr/>
            <p:nvPr/>
          </p:nvSpPr>
          <p:spPr>
            <a:xfrm>
              <a:off x="612068" y="1251152"/>
              <a:ext cx="7484795" cy="391264"/>
            </a:xfrm>
            <a:prstGeom prst="rect">
              <a:avLst/>
            </a:prstGeom>
            <a:solidFill>
              <a:srgbClr val="CC66FF"/>
            </a:solidFill>
            <a:ln w="9525" cap="flat" cmpd="sng">
              <a:solidFill>
                <a:srgbClr val="CC66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9"/>
            <p:cNvSpPr txBox="1"/>
            <p:nvPr/>
          </p:nvSpPr>
          <p:spPr>
            <a:xfrm>
              <a:off x="612068" y="1251152"/>
              <a:ext cx="7484795" cy="3912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856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Asana</a:t>
              </a:r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112627" y="1042601"/>
              <a:ext cx="1875663" cy="1974385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9900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1" name="Google Shape;141;p9"/>
          <p:cNvPicPr preferRelativeResize="0"/>
          <p:nvPr/>
        </p:nvPicPr>
        <p:blipFill rotWithShape="1">
          <a:blip r:embed="rId3">
            <a:alphaModFix/>
          </a:blip>
          <a:srcRect l="23305" t="36601" r="20576" b="32026"/>
          <a:stretch/>
        </p:blipFill>
        <p:spPr>
          <a:xfrm rot="-1092017">
            <a:off x="1738054" y="5069366"/>
            <a:ext cx="1646135" cy="6584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2" name="Google Shape;142;p9"/>
          <p:cNvGrpSpPr/>
          <p:nvPr/>
        </p:nvGrpSpPr>
        <p:grpSpPr>
          <a:xfrm>
            <a:off x="9410491" y="6432123"/>
            <a:ext cx="7096926" cy="1974385"/>
            <a:chOff x="304591" y="1042601"/>
            <a:chExt cx="7096926" cy="1974385"/>
          </a:xfrm>
        </p:grpSpPr>
        <p:sp>
          <p:nvSpPr>
            <p:cNvPr id="143" name="Google Shape;143;p9"/>
            <p:cNvSpPr/>
            <p:nvPr/>
          </p:nvSpPr>
          <p:spPr>
            <a:xfrm>
              <a:off x="684577" y="1256975"/>
              <a:ext cx="6716940" cy="406395"/>
            </a:xfrm>
            <a:prstGeom prst="rect">
              <a:avLst/>
            </a:prstGeom>
            <a:solidFill>
              <a:srgbClr val="CC66FF"/>
            </a:solidFill>
            <a:ln w="9525" cap="flat" cmpd="sng">
              <a:solidFill>
                <a:srgbClr val="CC66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9"/>
            <p:cNvSpPr txBox="1"/>
            <p:nvPr/>
          </p:nvSpPr>
          <p:spPr>
            <a:xfrm>
              <a:off x="684577" y="1256975"/>
              <a:ext cx="6716940" cy="4063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856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 sz="2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Trello</a:t>
              </a:r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304591" y="1042601"/>
              <a:ext cx="1875663" cy="1974385"/>
            </a:xfrm>
            <a:prstGeom prst="rect">
              <a:avLst/>
            </a:prstGeom>
            <a:solidFill>
              <a:schemeClr val="lt1"/>
            </a:solidFill>
            <a:ln w="57150" cap="flat" cmpd="sng">
              <a:solidFill>
                <a:srgbClr val="9900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6" name="Google Shape;146;p9"/>
          <p:cNvPicPr preferRelativeResize="0"/>
          <p:nvPr/>
        </p:nvPicPr>
        <p:blipFill rotWithShape="1">
          <a:blip r:embed="rId4">
            <a:alphaModFix/>
          </a:blip>
          <a:srcRect l="418" t="22226" r="-418" b="22688"/>
          <a:stretch/>
        </p:blipFill>
        <p:spPr>
          <a:xfrm rot="-1009941">
            <a:off x="9548961" y="7076228"/>
            <a:ext cx="1668955" cy="65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9"/>
          <p:cNvSpPr/>
          <p:nvPr/>
        </p:nvSpPr>
        <p:spPr>
          <a:xfrm>
            <a:off x="3505200" y="5162371"/>
            <a:ext cx="60960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Offre dettagli su compiti e progetti e implementa la comunicazione, l'organizzazione e la pianificazione al fine di raggiungere il successo del team. </a:t>
            </a:r>
          </a:p>
        </p:txBody>
      </p:sp>
      <p:sp>
        <p:nvSpPr>
          <p:cNvPr id="148" name="Google Shape;148;p9"/>
          <p:cNvSpPr/>
          <p:nvPr/>
        </p:nvSpPr>
        <p:spPr>
          <a:xfrm>
            <a:off x="11430000" y="7134135"/>
            <a:ext cx="51054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Organizza</a:t>
            </a:r>
            <a:r>
              <a:rPr dirty="0"/>
              <a:t> </a:t>
            </a:r>
            <a:r>
              <a:rPr dirty="0" err="1"/>
              <a:t>strumenti</a:t>
            </a:r>
            <a:r>
              <a:rPr dirty="0"/>
              <a:t> </a:t>
            </a:r>
            <a:r>
              <a:rPr dirty="0" err="1"/>
              <a:t>tramite</a:t>
            </a:r>
            <a:r>
              <a:rPr dirty="0"/>
              <a:t> </a:t>
            </a:r>
            <a:r>
              <a:rPr dirty="0" err="1"/>
              <a:t>tabelle</a:t>
            </a:r>
            <a:r>
              <a:rPr dirty="0"/>
              <a:t> Kanban, che </a:t>
            </a:r>
            <a:r>
              <a:rPr dirty="0" err="1"/>
              <a:t>consente</a:t>
            </a:r>
            <a:r>
              <a:rPr dirty="0"/>
              <a:t> una </a:t>
            </a:r>
            <a:r>
              <a:rPr dirty="0" err="1"/>
              <a:t>piacevole</a:t>
            </a:r>
            <a:r>
              <a:rPr dirty="0"/>
              <a:t> </a:t>
            </a:r>
            <a:r>
              <a:rPr dirty="0" err="1"/>
              <a:t>visione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gestione</a:t>
            </a:r>
            <a:r>
              <a:rPr dirty="0"/>
              <a:t> del </a:t>
            </a:r>
            <a:r>
              <a:rPr dirty="0" err="1"/>
              <a:t>lavoro</a:t>
            </a:r>
            <a:r>
              <a:rPr dirty="0"/>
              <a:t> </a:t>
            </a:r>
            <a:r>
              <a:rPr lang="it-IT" dirty="0" smtClean="0"/>
              <a:t>in team.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"/>
          <p:cNvSpPr txBox="1"/>
          <p:nvPr/>
        </p:nvSpPr>
        <p:spPr>
          <a:xfrm>
            <a:off x="1423439" y="1354206"/>
            <a:ext cx="12851361" cy="1342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2. </a:t>
            </a:r>
            <a:r>
              <a:rPr lang="it-IT" dirty="0" smtClean="0"/>
              <a:t>Gestione del Team</a:t>
            </a:r>
            <a:r>
              <a:rPr dirty="0" smtClean="0"/>
              <a:t> </a:t>
            </a:r>
            <a:r>
              <a:rPr lang="it-IT" dirty="0" smtClean="0"/>
              <a:t>-</a:t>
            </a:r>
            <a:r>
              <a:rPr dirty="0" smtClean="0"/>
              <a:t> </a:t>
            </a:r>
            <a:r>
              <a:rPr dirty="0" err="1"/>
              <a:t>Strumenti</a:t>
            </a:r>
            <a:r>
              <a:rPr dirty="0"/>
              <a:t> </a:t>
            </a:r>
            <a:r>
              <a:rPr dirty="0" err="1"/>
              <a:t>digitali</a:t>
            </a:r>
            <a:r>
              <a:rPr dirty="0"/>
              <a:t> per </a:t>
            </a:r>
            <a:r>
              <a:rPr dirty="0" smtClean="0"/>
              <a:t>l</a:t>
            </a:r>
            <a:r>
              <a:rPr lang="it-IT" dirty="0" smtClean="0"/>
              <a:t>a </a:t>
            </a:r>
            <a:r>
              <a:rPr dirty="0" err="1" smtClean="0"/>
              <a:t>comunicazione</a:t>
            </a:r>
            <a:endParaRPr sz="4000" b="1" dirty="0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0"/>
          <p:cNvSpPr txBox="1"/>
          <p:nvPr/>
        </p:nvSpPr>
        <p:spPr>
          <a:xfrm>
            <a:off x="1524000" y="2562880"/>
            <a:ext cx="153924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In un team </a:t>
            </a:r>
            <a:r>
              <a:rPr dirty="0" err="1"/>
              <a:t>digitale</a:t>
            </a:r>
            <a:r>
              <a:rPr dirty="0"/>
              <a:t>, è </a:t>
            </a:r>
            <a:r>
              <a:rPr dirty="0" err="1"/>
              <a:t>essenziale</a:t>
            </a:r>
            <a:r>
              <a:rPr dirty="0"/>
              <a:t> </a:t>
            </a:r>
            <a:r>
              <a:rPr dirty="0" err="1"/>
              <a:t>essere</a:t>
            </a:r>
            <a:r>
              <a:rPr dirty="0"/>
              <a:t> in </a:t>
            </a:r>
            <a:r>
              <a:rPr dirty="0" err="1"/>
              <a:t>costante</a:t>
            </a:r>
            <a:r>
              <a:rPr dirty="0"/>
              <a:t> </a:t>
            </a:r>
            <a:r>
              <a:rPr dirty="0" err="1"/>
              <a:t>comunicazione</a:t>
            </a:r>
            <a:r>
              <a:rPr dirty="0"/>
              <a:t> per </a:t>
            </a:r>
            <a:r>
              <a:rPr dirty="0" err="1"/>
              <a:t>svolgere</a:t>
            </a:r>
            <a:r>
              <a:rPr dirty="0"/>
              <a:t> </a:t>
            </a:r>
            <a:r>
              <a:rPr dirty="0" err="1"/>
              <a:t>tutte</a:t>
            </a:r>
            <a:r>
              <a:rPr dirty="0"/>
              <a:t> le </a:t>
            </a:r>
            <a:r>
              <a:rPr dirty="0" err="1"/>
              <a:t>attività</a:t>
            </a:r>
            <a:r>
              <a:rPr dirty="0"/>
              <a:t> </a:t>
            </a:r>
            <a:r>
              <a:rPr dirty="0" err="1"/>
              <a:t>quotidiane</a:t>
            </a:r>
            <a:r>
              <a:rPr dirty="0"/>
              <a:t> in </a:t>
            </a:r>
            <a:r>
              <a:rPr dirty="0" err="1"/>
              <a:t>modo</a:t>
            </a:r>
            <a:r>
              <a:rPr dirty="0"/>
              <a:t> </a:t>
            </a:r>
            <a:r>
              <a:rPr dirty="0" err="1"/>
              <a:t>efficace</a:t>
            </a:r>
            <a:r>
              <a:rPr dirty="0"/>
              <a:t> e </a:t>
            </a:r>
            <a:r>
              <a:rPr dirty="0" err="1"/>
              <a:t>sincronizzato</a:t>
            </a:r>
            <a:r>
              <a:rPr dirty="0"/>
              <a:t>. Qui </a:t>
            </a:r>
            <a:r>
              <a:rPr dirty="0" err="1"/>
              <a:t>alcuni</a:t>
            </a:r>
            <a:r>
              <a:rPr dirty="0"/>
              <a:t> </a:t>
            </a:r>
            <a:r>
              <a:rPr dirty="0" err="1"/>
              <a:t>strumenti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possono</a:t>
            </a:r>
            <a:r>
              <a:rPr dirty="0"/>
              <a:t> </a:t>
            </a:r>
            <a:r>
              <a:rPr dirty="0" err="1"/>
              <a:t>aiutare</a:t>
            </a:r>
            <a:r>
              <a:rPr dirty="0"/>
              <a:t> a </a:t>
            </a:r>
            <a:r>
              <a:rPr dirty="0" err="1"/>
              <a:t>creare</a:t>
            </a:r>
            <a:r>
              <a:rPr dirty="0"/>
              <a:t> </a:t>
            </a:r>
            <a:r>
              <a:rPr dirty="0" smtClean="0"/>
              <a:t>un</a:t>
            </a:r>
            <a:r>
              <a:rPr lang="it-IT" dirty="0" smtClean="0"/>
              <a:t>o sguardo</a:t>
            </a:r>
            <a:r>
              <a:rPr dirty="0" smtClean="0"/>
              <a:t> </a:t>
            </a:r>
            <a:r>
              <a:rPr dirty="0" err="1"/>
              <a:t>centrale</a:t>
            </a:r>
            <a:r>
              <a:rPr dirty="0"/>
              <a:t> per la </a:t>
            </a:r>
            <a:r>
              <a:rPr dirty="0" err="1"/>
              <a:t>comunicazione</a:t>
            </a:r>
            <a:r>
              <a:rPr dirty="0"/>
              <a:t>:</a:t>
            </a:r>
            <a:endParaRPr sz="24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0"/>
          <p:cNvSpPr txBox="1"/>
          <p:nvPr/>
        </p:nvSpPr>
        <p:spPr>
          <a:xfrm>
            <a:off x="2261744" y="7412007"/>
            <a:ext cx="520585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u="sng"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Slack</a:t>
            </a:r>
            <a:r>
              <a:t> è un'app di messaggistica per le aziende, che consente di raggruppare le conversazioni, ordinarle in thread o per argomento per facilitare l'accesso alle informazioni del team disponibili.  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0"/>
          <p:cNvSpPr txBox="1"/>
          <p:nvPr/>
        </p:nvSpPr>
        <p:spPr>
          <a:xfrm>
            <a:off x="9718373" y="3714972"/>
            <a:ext cx="7010400" cy="338554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SERVIZI DI VIDEOCONFERENZA</a:t>
            </a:r>
            <a:endParaRPr sz="1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 txBox="1"/>
          <p:nvPr/>
        </p:nvSpPr>
        <p:spPr>
          <a:xfrm>
            <a:off x="9649574" y="4229100"/>
            <a:ext cx="7038226" cy="8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Nella versione gratuita, </a:t>
            </a:r>
            <a:r>
              <a:rPr u="sng"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Zoom</a:t>
            </a:r>
            <a:r>
              <a:t> raccoglie fino a 100 partecipanti, ma la durata di una sessione è limitata a 40 minuti. La versione Pro costa 13,99 EUR al mese e per moderatore.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55345" y="5459631"/>
            <a:ext cx="1292933" cy="947053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0"/>
          <p:cNvSpPr txBox="1"/>
          <p:nvPr/>
        </p:nvSpPr>
        <p:spPr>
          <a:xfrm>
            <a:off x="9649574" y="5448300"/>
            <a:ext cx="703822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u="sng"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Cisco Webex </a:t>
            </a:r>
            <a:r>
              <a:t>offre funzionalità tra cui riunioni online, messaggistica del team e condivisione di file. Gli utenti possono partecipare a videoconferenze da un'app desktop o mobile. È disponibile anche una versione web di Webex, con meno funzionalità.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10" descr="Visualizza immagine di origin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37015" y="6276162"/>
            <a:ext cx="1808481" cy="1809342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0"/>
          <p:cNvSpPr txBox="1"/>
          <p:nvPr/>
        </p:nvSpPr>
        <p:spPr>
          <a:xfrm>
            <a:off x="9741206" y="6754975"/>
            <a:ext cx="694659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u="sng">
                <a:hlinkClick r:id="rId8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MicrosoftTeams</a:t>
            </a:r>
            <a:r>
              <a:t> riunisce fino a 250 partecipanti ed eventi online con un massimo di 10.000 partecipanti. Oltre alla videoconferenza, Teams offre ampie funzionalità di collaborazione virtuale, tra cui l'integrazione di Office 365.</a:t>
            </a:r>
          </a:p>
        </p:txBody>
      </p:sp>
      <p:sp>
        <p:nvSpPr>
          <p:cNvPr id="162" name="Google Shape;162;p10"/>
          <p:cNvSpPr txBox="1"/>
          <p:nvPr/>
        </p:nvSpPr>
        <p:spPr>
          <a:xfrm>
            <a:off x="9753600" y="7970103"/>
            <a:ext cx="692845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 smtClean="0"/>
              <a:t>GoToMeetin</a:t>
            </a:r>
            <a:r>
              <a:rPr lang="it-IT" dirty="0" smtClean="0"/>
              <a:t>g è </a:t>
            </a:r>
            <a:r>
              <a:rPr dirty="0" smtClean="0"/>
              <a:t>un </a:t>
            </a:r>
            <a:r>
              <a:rPr dirty="0" err="1"/>
              <a:t>pacchetto</a:t>
            </a:r>
            <a:r>
              <a:rPr dirty="0"/>
              <a:t> software per </a:t>
            </a:r>
            <a:r>
              <a:rPr dirty="0" err="1"/>
              <a:t>riunioni</a:t>
            </a:r>
            <a:r>
              <a:rPr dirty="0"/>
              <a:t>, </a:t>
            </a:r>
            <a:r>
              <a:rPr dirty="0" err="1"/>
              <a:t>condivisione</a:t>
            </a:r>
            <a:r>
              <a:rPr dirty="0"/>
              <a:t> desktop e </a:t>
            </a:r>
            <a:r>
              <a:rPr dirty="0" err="1"/>
              <a:t>videoconferenza</a:t>
            </a:r>
            <a:r>
              <a:rPr dirty="0"/>
              <a:t> online. È </a:t>
            </a:r>
            <a:r>
              <a:rPr dirty="0" err="1"/>
              <a:t>disponibile</a:t>
            </a:r>
            <a:r>
              <a:rPr dirty="0"/>
              <a:t> per </a:t>
            </a:r>
            <a:r>
              <a:rPr dirty="0" err="1"/>
              <a:t>il</a:t>
            </a:r>
            <a:r>
              <a:rPr dirty="0"/>
              <a:t> computer, ma </a:t>
            </a:r>
            <a:r>
              <a:rPr dirty="0" err="1"/>
              <a:t>anche</a:t>
            </a:r>
            <a:r>
              <a:rPr dirty="0"/>
              <a:t> come app per smartphone e tablet. 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0"/>
          <p:cNvSpPr/>
          <p:nvPr/>
        </p:nvSpPr>
        <p:spPr>
          <a:xfrm>
            <a:off x="2186001" y="4293710"/>
            <a:ext cx="528159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u="sng">
                <a:hlinkClick r:id="rId9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Skype</a:t>
            </a:r>
            <a:r>
              <a:t> è una scelta ottimale per qualsiasi azienda. Gli utenti possono videochiamate e chattare tramite PC, tablet e smartphone. Riunisce fino a 50 persone.</a:t>
            </a:r>
          </a:p>
        </p:txBody>
      </p:sp>
      <p:sp>
        <p:nvSpPr>
          <p:cNvPr id="164" name="Google Shape;164;p10"/>
          <p:cNvSpPr/>
          <p:nvPr/>
        </p:nvSpPr>
        <p:spPr>
          <a:xfrm>
            <a:off x="2114867" y="5880272"/>
            <a:ext cx="535273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u="sng">
                <a:hlinkClick r:id="rId10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Jitsi </a:t>
            </a:r>
            <a:r>
              <a:t>è uno strumento open source gratuito. Gli utenti possono creare una riunione senza bisogno di un account e invitare i partecipanti a condividere un URL.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10" descr="GoToMeeting - Sales CRM App - Pipeliner CRM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227753" y="7688978"/>
            <a:ext cx="1359002" cy="1359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156838" y="4152900"/>
            <a:ext cx="1498715" cy="8430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" name="Google Shape;167;p10"/>
          <p:cNvCxnSpPr/>
          <p:nvPr/>
        </p:nvCxnSpPr>
        <p:spPr>
          <a:xfrm>
            <a:off x="8255345" y="5262200"/>
            <a:ext cx="8432454" cy="0"/>
          </a:xfrm>
          <a:prstGeom prst="straightConnector1">
            <a:avLst/>
          </a:prstGeom>
          <a:noFill/>
          <a:ln w="9525" cap="flat" cmpd="sng">
            <a:solidFill>
              <a:srgbClr val="6600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8" name="Google Shape;168;p10"/>
          <p:cNvCxnSpPr/>
          <p:nvPr/>
        </p:nvCxnSpPr>
        <p:spPr>
          <a:xfrm>
            <a:off x="8255345" y="6566686"/>
            <a:ext cx="8432454" cy="0"/>
          </a:xfrm>
          <a:prstGeom prst="straightConnector1">
            <a:avLst/>
          </a:prstGeom>
          <a:noFill/>
          <a:ln w="9525" cap="flat" cmpd="sng">
            <a:solidFill>
              <a:srgbClr val="66006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9" name="Google Shape;169;p10"/>
          <p:cNvCxnSpPr/>
          <p:nvPr/>
        </p:nvCxnSpPr>
        <p:spPr>
          <a:xfrm>
            <a:off x="8227753" y="7810500"/>
            <a:ext cx="8432454" cy="0"/>
          </a:xfrm>
          <a:prstGeom prst="straightConnector1">
            <a:avLst/>
          </a:prstGeom>
          <a:noFill/>
          <a:ln w="9525" cap="flat" cmpd="sng">
            <a:solidFill>
              <a:srgbClr val="660066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0" name="Google Shape;170;p10" descr="Visualizza immagine di origine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423439" y="5299627"/>
            <a:ext cx="710161" cy="1107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0" descr="Visualizza immagine di origine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559638" y="3865729"/>
            <a:ext cx="573962" cy="582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0" descr="Visualizza immagine di origine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384143" y="7258421"/>
            <a:ext cx="749457" cy="749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2014</Words>
  <Application>Microsoft Office PowerPoint</Application>
  <PresentationFormat>Personalizzato</PresentationFormat>
  <Paragraphs>202</Paragraphs>
  <Slides>16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1" baseType="lpstr">
      <vt:lpstr>Arial</vt:lpstr>
      <vt:lpstr>Helvetica Neue</vt:lpstr>
      <vt:lpstr>Calibri</vt:lpstr>
      <vt:lpstr>Noto Sans Symbols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Monia Coppola</dc:creator>
  <cp:lastModifiedBy>User</cp:lastModifiedBy>
  <cp:revision>12</cp:revision>
  <dcterms:created xsi:type="dcterms:W3CDTF">2022-01-04T10:29:56Z</dcterms:created>
  <dcterms:modified xsi:type="dcterms:W3CDTF">2023-04-23T21:17:01Z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2022-01-04T00:00:00Z</vt:filetime>
  </property>
  <property fmtid="{D5CDD505-2E9C-101B-9397-08002B2CF9AE}" pid="3" name="Creator">
    <vt:lpwstr>Canva</vt:lpwstr>
  </property>
  <property fmtid="{D5CDD505-2E9C-101B-9397-08002B2CF9AE}" pid="4" name="LastSaved">
    <vt:filetime>2022-01-04T00:00:00Z</vt:filetime>
  </property>
</Properties>
</file>