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18288000" cy="10287000"/>
  <p:embeddedFontLst>
    <p:embeddedFont>
      <p:font typeface="Helvetica Neue"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Si4LCbZnPUCQU+RTQ7p2mOTpk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A5EA0-DBB4-4B59-AC80-7950CC5C7E1F}">
  <a:tblStyle styleId="{E09A5EA0-DBB4-4B59-AC80-7950CC5C7E1F}" styleName="Table_0">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CEAF0"/>
          </a:solidFill>
        </a:fill>
      </a:tcStyle>
    </a:lastRow>
    <a:seCell>
      <a:tcTxStyle/>
      <a:tcStyle>
        <a:tcBdr/>
      </a:tcStyle>
    </a:seCell>
    <a:swCell>
      <a:tcTxStyle/>
      <a:tcStyle>
        <a:tcBdr/>
      </a:tcStyle>
    </a:swCell>
    <a:firstRow>
      <a:tcTxStyle b="on" i="off"/>
      <a:tcStyle>
        <a:tcBdr/>
        <a:fill>
          <a:solidFill>
            <a:srgbClr val="ECEAF0"/>
          </a:solidFill>
        </a:fill>
      </a:tcStyle>
    </a:firstRow>
    <a:neCell>
      <a:tcTxStyle/>
      <a:tcStyle>
        <a:tcBdr/>
      </a:tcStyle>
    </a:neCell>
    <a:nwCell>
      <a:tcTxStyle/>
      <a:tcStyle>
        <a:tcBdr/>
      </a:tcStyle>
    </a:nwCell>
  </a:tblStyle>
  <a:tblStyle styleId="{8DBD7DC0-BA45-4EB0-A960-8D5D5593D81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74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253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90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16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30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17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5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614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42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03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59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7815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17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extLst>
      <p:ext uri="{BB962C8B-B14F-4D97-AF65-F5344CB8AC3E}">
        <p14:creationId xmlns:p14="http://schemas.microsoft.com/office/powerpoint/2010/main" val="76008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31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7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bb5b6ac45b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g1bb5b6ac45b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g1bb5b6ac45b_0_0: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250435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89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98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41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81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53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22"/>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defRPr sz="1400">
                <a:solidFill>
                  <a:schemeClr val="dk1"/>
                </a:solidFill>
                <a:latin typeface="Arial"/>
                <a:ea typeface="Arial"/>
                <a:cs typeface="Arial"/>
                <a:sym typeface="Arial"/>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16" name="Google Shape;16;p22"/>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5begh4r023c"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699" y="6045519"/>
            <a:ext cx="2058475" cy="31994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defRPr sz="2000">
                <a:solidFill>
                  <a:schemeClr val="dk1"/>
                </a:solidFill>
                <a:latin typeface="Helvetica Neue"/>
                <a:ea typeface="Helvetica Neue"/>
                <a:cs typeface="Helvetica Neue"/>
                <a:sym typeface="Helvetica Neue"/>
              </a:defRPr>
            </a:pPr>
            <a:r>
              <a:t>dewproject.eu</a:t>
            </a:r>
            <a:endParaRPr sz="200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198"/>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defRPr sz="4400" b="1">
                <a:solidFill>
                  <a:srgbClr val="660066"/>
                </a:solidFill>
                <a:latin typeface="Calibri"/>
                <a:ea typeface="Calibri"/>
                <a:cs typeface="Calibri"/>
                <a:sym typeface="Calibri"/>
              </a:defRPr>
            </a:pPr>
            <a:r>
              <a:rPr lang="it-IT" dirty="0" smtClean="0"/>
              <a:t>Comunicazione </a:t>
            </a:r>
            <a:endParaRPr lang="it-IT" sz="4400" b="1" dirty="0" smtClean="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defRPr sz="4400">
                <a:solidFill>
                  <a:schemeClr val="dk1"/>
                </a:solidFill>
                <a:latin typeface="Calibri"/>
                <a:ea typeface="Calibri"/>
                <a:cs typeface="Calibri"/>
                <a:sym typeface="Calibri"/>
              </a:defRPr>
            </a:pPr>
            <a:endParaRPr lang="it-IT" sz="4400" b="1" dirty="0" smtClean="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defRPr sz="4400">
                <a:solidFill>
                  <a:schemeClr val="dk1"/>
                </a:solidFill>
                <a:latin typeface="Calibri"/>
                <a:ea typeface="Calibri"/>
                <a:cs typeface="Calibri"/>
                <a:sym typeface="Calibri"/>
              </a:defRPr>
            </a:pPr>
            <a:r>
              <a:rPr lang="it-IT" dirty="0" smtClean="0"/>
              <a:t> Partner: LWL</a:t>
            </a:r>
            <a:endParaRPr lang="it-IT" sz="4400" dirty="0" smtClean="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lang="it-IT" sz="44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2. Comunicazione digitale e coinvolgente online</a:t>
            </a:r>
            <a:endParaRPr sz="4000" b="1">
              <a:solidFill>
                <a:srgbClr val="660066"/>
              </a:solidFill>
              <a:latin typeface="Calibri"/>
              <a:ea typeface="Calibri"/>
              <a:cs typeface="Calibri"/>
              <a:sym typeface="Calibri"/>
            </a:endParaRPr>
          </a:p>
        </p:txBody>
      </p:sp>
      <p:sp>
        <p:nvSpPr>
          <p:cNvPr id="116" name="Google Shape;116;p9"/>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17" name="Google Shape;117;p9"/>
          <p:cNvSpPr txBox="1"/>
          <p:nvPr/>
        </p:nvSpPr>
        <p:spPr>
          <a:xfrm>
            <a:off x="1048965" y="2300227"/>
            <a:ext cx="16082587" cy="7478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Come imprenditore digitale, gran parte della tua comunicazione sarà online:</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E-mail</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I social media</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Incontri digitali (zoom/skype)</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Piattaforme online per i clienti, ad es. </a:t>
            </a:r>
            <a:r>
              <a:rPr lang="it-IT" dirty="0" err="1" smtClean="0"/>
              <a:t>Trustpilot</a:t>
            </a: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È molto importante che le tue interazioni online siano coerenti e professionali.</a:t>
            </a: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Il termine corretto per questo è ‘Netiquette</a:t>
            </a:r>
            <a:r>
              <a:rPr lang="it-IT" b="1" dirty="0" smtClean="0"/>
              <a:t>'</a:t>
            </a:r>
            <a:r>
              <a:rPr lang="it-IT" dirty="0" smtClean="0"/>
              <a:t>— essere cortese ed educato quando si comunica con gli altri online. È l'abbreviazione di "Internet </a:t>
            </a:r>
            <a:r>
              <a:rPr lang="it-IT" dirty="0" err="1" smtClean="0"/>
              <a:t>Etiquette</a:t>
            </a:r>
            <a:r>
              <a:rPr lang="it-IT" dirty="0" smtClean="0"/>
              <a:t>"</a:t>
            </a:r>
          </a:p>
          <a:p>
            <a:pPr marL="0" marR="0" lvl="0" indent="0" algn="l" rtl="0">
              <a:spcBef>
                <a:spcPts val="0"/>
              </a:spcBef>
              <a:spcAft>
                <a:spcPts val="0"/>
              </a:spcAft>
              <a:buNone/>
            </a:pPr>
            <a:endParaRPr lang="it-IT" sz="4000" dirty="0">
              <a:solidFill>
                <a:schemeClr val="dk1"/>
              </a:solidFill>
              <a:latin typeface="Calibri"/>
              <a:ea typeface="Calibri"/>
              <a:cs typeface="Calibri"/>
              <a:sym typeface="Calibri"/>
            </a:endParaRPr>
          </a:p>
        </p:txBody>
      </p:sp>
      <p:pic>
        <p:nvPicPr>
          <p:cNvPr id="118" name="Google Shape;118;p9"/>
          <p:cNvPicPr preferRelativeResize="0"/>
          <p:nvPr/>
        </p:nvPicPr>
        <p:blipFill rotWithShape="1">
          <a:blip r:embed="rId3">
            <a:alphaModFix/>
          </a:blip>
          <a:srcRect/>
          <a:stretch/>
        </p:blipFill>
        <p:spPr>
          <a:xfrm>
            <a:off x="13182600" y="3314700"/>
            <a:ext cx="3627985" cy="2568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2. Regole per una buona Netiquette</a:t>
            </a:r>
            <a:endParaRPr sz="4000" b="1">
              <a:solidFill>
                <a:srgbClr val="660066"/>
              </a:solidFill>
              <a:latin typeface="Calibri"/>
              <a:ea typeface="Calibri"/>
              <a:cs typeface="Calibri"/>
              <a:sym typeface="Calibri"/>
            </a:endParaRPr>
          </a:p>
        </p:txBody>
      </p:sp>
      <p:sp>
        <p:nvSpPr>
          <p:cNvPr id="124" name="Google Shape;124;p10"/>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25" name="Google Shape;125;p10"/>
          <p:cNvSpPr txBox="1"/>
          <p:nvPr/>
        </p:nvSpPr>
        <p:spPr>
          <a:xfrm>
            <a:off x="1066800" y="2212091"/>
            <a:ext cx="16459200" cy="7478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È molto importante che la tua strategia di comunicazione aziendale sia la stessa di persona e online. Quindi ricorda:</a:t>
            </a:r>
          </a:p>
          <a:p>
            <a:pPr marL="0" marR="0" lvl="0" indent="0" algn="l" rtl="0">
              <a:spcBef>
                <a:spcPts val="0"/>
              </a:spcBef>
              <a:spcAft>
                <a:spcPts val="0"/>
              </a:spcAft>
              <a:buNone/>
            </a:pPr>
            <a:endParaRPr lang="it-IT" sz="4000" dirty="0" smtClean="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Mantenere la comunicazione online professionale — di persona o online</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Utilizzare un linguaggio chiaro e appropriato</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Adottare le migliori pratiche quando ci si incontra online — senza distrazioni, ad esempio guardando il telefono!</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Ricorda che tutto ciò che pubblichi online è tracciabile, quindi considera la tua impronta digitale e pensa prima di pubblicare!</a:t>
            </a: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pic>
        <p:nvPicPr>
          <p:cNvPr id="126" name="Google Shape;126;p10"/>
          <p:cNvPicPr preferRelativeResize="0"/>
          <p:nvPr/>
        </p:nvPicPr>
        <p:blipFill rotWithShape="1">
          <a:blip r:embed="rId3">
            <a:alphaModFix/>
          </a:blip>
          <a:srcRect/>
          <a:stretch/>
        </p:blipFill>
        <p:spPr>
          <a:xfrm>
            <a:off x="15544800" y="7200900"/>
            <a:ext cx="1575345" cy="18267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2. Comunicazione digitale con i clienti online</a:t>
            </a:r>
            <a:endParaRPr sz="4000" b="1">
              <a:solidFill>
                <a:srgbClr val="660066"/>
              </a:solidFill>
              <a:latin typeface="Calibri"/>
              <a:ea typeface="Calibri"/>
              <a:cs typeface="Calibri"/>
              <a:sym typeface="Calibri"/>
            </a:endParaRPr>
          </a:p>
        </p:txBody>
      </p:sp>
      <p:sp>
        <p:nvSpPr>
          <p:cNvPr id="132" name="Google Shape;132;p11"/>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33" name="Google Shape;133;p11"/>
          <p:cNvSpPr txBox="1"/>
          <p:nvPr/>
        </p:nvSpPr>
        <p:spPr>
          <a:xfrm>
            <a:off x="1066800" y="2212091"/>
            <a:ext cx="16459200" cy="68633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chemeClr val="dk1"/>
                </a:solidFill>
                <a:latin typeface="Calibri"/>
                <a:ea typeface="Calibri"/>
                <a:cs typeface="Calibri"/>
                <a:sym typeface="Calibri"/>
              </a:defRPr>
            </a:pPr>
            <a:r>
              <a:rPr lang="it-IT" dirty="0" smtClean="0"/>
              <a:t>Ricordati: Sei l'ambasciatore della tua azienda!</a:t>
            </a:r>
          </a:p>
          <a:p>
            <a:pPr marL="0" marR="0" lvl="0" indent="0" algn="l" rtl="0">
              <a:spcBef>
                <a:spcPts val="0"/>
              </a:spcBef>
              <a:spcAft>
                <a:spcPts val="0"/>
              </a:spcAft>
              <a:buNone/>
            </a:pPr>
            <a:endParaRPr lang="it-IT" sz="4000" b="1" dirty="0" smtClean="0">
              <a:solidFill>
                <a:schemeClr val="dk1"/>
              </a:solidFill>
              <a:latin typeface="Calibri"/>
              <a:ea typeface="Calibri"/>
              <a:cs typeface="Calibri"/>
              <a:sym typeface="Calibri"/>
            </a:endParaRP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Pensa a come comunichi online:</a:t>
            </a:r>
          </a:p>
          <a:p>
            <a:pPr marL="0" marR="0" lvl="0" indent="0" algn="l" rtl="0">
              <a:spcBef>
                <a:spcPts val="0"/>
              </a:spcBef>
              <a:spcAft>
                <a:spcPts val="0"/>
              </a:spcAft>
              <a:buNone/>
            </a:pPr>
            <a:endParaRPr lang="it-IT" sz="4000" dirty="0" smtClean="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Il tuo linguaggio dovrebbe essere professionale — evitare slang o imprecazioni.</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b="1" dirty="0" smtClean="0"/>
              <a:t>Pensa sempre prima di pubblicare sui </a:t>
            </a:r>
            <a:r>
              <a:rPr lang="it-IT" dirty="0" smtClean="0"/>
              <a:t>tuoi canali di social media — considera la tua reputazione aziendale.</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Non pubblicare mai o rispondere a un post se sei arrabbiato.</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Mantieni i post brevi e concisi: riceverai risposte migliori se il tuo messaggio è breve e diretto.</a:t>
            </a:r>
            <a:endParaRPr lang="it-IT" sz="4000" dirty="0" smtClean="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2. Comunicazione digitale — caso di studio</a:t>
            </a:r>
            <a:endParaRPr sz="4000" b="1">
              <a:solidFill>
                <a:srgbClr val="660066"/>
              </a:solidFill>
              <a:latin typeface="Calibri"/>
              <a:ea typeface="Calibri"/>
              <a:cs typeface="Calibri"/>
              <a:sym typeface="Calibri"/>
            </a:endParaRPr>
          </a:p>
        </p:txBody>
      </p:sp>
      <p:sp>
        <p:nvSpPr>
          <p:cNvPr id="139" name="Google Shape;139;p12"/>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40" name="Google Shape;140;p12"/>
          <p:cNvSpPr txBox="1"/>
          <p:nvPr/>
        </p:nvSpPr>
        <p:spPr>
          <a:xfrm>
            <a:off x="1066800" y="2212091"/>
            <a:ext cx="16459200" cy="68633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chemeClr val="dk1"/>
                </a:solidFill>
                <a:latin typeface="Calibri"/>
                <a:ea typeface="Calibri"/>
                <a:cs typeface="Calibri"/>
                <a:sym typeface="Calibri"/>
              </a:defRPr>
            </a:pPr>
            <a:r>
              <a:rPr lang="it-IT" dirty="0" smtClean="0"/>
              <a:t>Adidas Maratona di Boston</a:t>
            </a:r>
            <a:endParaRPr lang="it-IT" sz="4000" b="1"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L'attentato del 2013 alla maratona di Boston uccise tre persone e ne ferì molte altre.</a:t>
            </a: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Adidas aveva inviato un'e-mail congratulandosi con</a:t>
            </a: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 i corridori che erano "sopravvissuti" alla maratona.</a:t>
            </a: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Anche se l'azienda si è scusata per l’e-mail mal</a:t>
            </a: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formulata, i clienti non ne sono rimasti</a:t>
            </a: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contenti!</a:t>
            </a: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pic>
        <p:nvPicPr>
          <p:cNvPr id="141" name="Google Shape;141;p12"/>
          <p:cNvPicPr preferRelativeResize="0"/>
          <p:nvPr/>
        </p:nvPicPr>
        <p:blipFill rotWithShape="1">
          <a:blip r:embed="rId3">
            <a:alphaModFix/>
          </a:blip>
          <a:srcRect/>
          <a:stretch/>
        </p:blipFill>
        <p:spPr>
          <a:xfrm>
            <a:off x="11782246" y="4789729"/>
            <a:ext cx="5291036" cy="42857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p:nvPr/>
        </p:nvSpPr>
        <p:spPr>
          <a:xfrm>
            <a:off x="2286000" y="2857500"/>
            <a:ext cx="139446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3600" i="1">
                <a:solidFill>
                  <a:schemeClr val="dk1"/>
                </a:solidFill>
                <a:latin typeface="Calibri"/>
                <a:ea typeface="Calibri"/>
                <a:cs typeface="Calibri"/>
                <a:sym typeface="Calibri"/>
              </a:defRPr>
            </a:pPr>
            <a:r>
              <a:rPr lang="it-IT" dirty="0" smtClean="0"/>
              <a:t>Ricorda:</a:t>
            </a:r>
          </a:p>
          <a:p>
            <a:pPr marL="0" marR="0" lvl="0" indent="0" algn="l" rtl="0">
              <a:spcBef>
                <a:spcPts val="0"/>
              </a:spcBef>
              <a:spcAft>
                <a:spcPts val="0"/>
              </a:spcAft>
              <a:buNone/>
            </a:pPr>
            <a:endParaRPr lang="it-IT" sz="3600" i="1" dirty="0" smtClean="0">
              <a:solidFill>
                <a:schemeClr val="dk1"/>
              </a:solidFill>
              <a:latin typeface="Calibri"/>
              <a:ea typeface="Calibri"/>
              <a:cs typeface="Calibri"/>
              <a:sym typeface="Calibri"/>
            </a:endParaRPr>
          </a:p>
          <a:p>
            <a:pPr marL="0" marR="0" lvl="0" indent="0" algn="l" rtl="0">
              <a:spcBef>
                <a:spcPts val="0"/>
              </a:spcBef>
              <a:spcAft>
                <a:spcPts val="0"/>
              </a:spcAft>
              <a:buNone/>
              <a:defRPr sz="3600" i="1">
                <a:solidFill>
                  <a:schemeClr val="dk1"/>
                </a:solidFill>
                <a:latin typeface="Calibri"/>
                <a:ea typeface="Calibri"/>
                <a:cs typeface="Calibri"/>
                <a:sym typeface="Calibri"/>
              </a:defRPr>
            </a:pPr>
            <a:r>
              <a:rPr lang="it-IT" dirty="0" smtClean="0"/>
              <a:t>Quando le persone sono online, a volte si sentono invisibili - possono fare/dire cose che non farebbero/direbbero in pubblico. Questo include anche i proprietari di aziende! </a:t>
            </a:r>
            <a:endParaRPr lang="it-IT" sz="3600" i="1" dirty="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5"/>
          <p:cNvGrpSpPr/>
          <p:nvPr/>
        </p:nvGrpSpPr>
        <p:grpSpPr>
          <a:xfrm>
            <a:off x="529870" y="2171700"/>
            <a:ext cx="16085260" cy="6872109"/>
            <a:chOff x="-384530" y="0"/>
            <a:chExt cx="16085260" cy="6872109"/>
          </a:xfrm>
        </p:grpSpPr>
        <p:sp>
          <p:nvSpPr>
            <p:cNvPr id="152" name="Google Shape;152;p15"/>
            <p:cNvSpPr/>
            <p:nvPr/>
          </p:nvSpPr>
          <p:spPr>
            <a:xfrm>
              <a:off x="-384530" y="0"/>
              <a:ext cx="6872109" cy="6872109"/>
            </a:xfrm>
            <a:prstGeom prst="pie">
              <a:avLst>
                <a:gd name="adj1" fmla="val 5400000"/>
                <a:gd name="adj2" fmla="val 16200000"/>
              </a:avLst>
            </a:prstGeom>
            <a:solidFill>
              <a:srgbClr val="5D487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2282462" y="0"/>
              <a:ext cx="13418267" cy="6872109"/>
            </a:xfrm>
            <a:prstGeom prst="rect">
              <a:avLst/>
            </a:prstGeom>
            <a:solidFill>
              <a:schemeClr val="lt1">
                <a:alpha val="89803"/>
              </a:schemeClr>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txBox="1"/>
            <p:nvPr/>
          </p:nvSpPr>
          <p:spPr>
            <a:xfrm>
              <a:off x="2282463" y="0"/>
              <a:ext cx="6323656" cy="6872109"/>
            </a:xfrm>
            <a:prstGeom prst="rect">
              <a:avLst/>
            </a:prstGeom>
            <a:noFill/>
            <a:ln>
              <a:noFill/>
            </a:ln>
          </p:spPr>
          <p:txBody>
            <a:bodyPr spcFirstLastPara="1" wrap="square" lIns="232400" tIns="232400" rIns="232400" bIns="232400" anchor="ctr" anchorCtr="0">
              <a:noAutofit/>
            </a:bodyPr>
            <a:lstStyle/>
            <a:p>
              <a:pPr marL="0" marR="0" lvl="0" indent="0" algn="ctr" rtl="0">
                <a:lnSpc>
                  <a:spcPct val="90000"/>
                </a:lnSpc>
                <a:spcBef>
                  <a:spcPts val="0"/>
                </a:spcBef>
                <a:spcAft>
                  <a:spcPts val="0"/>
                </a:spcAft>
                <a:buNone/>
                <a:defRPr sz="6100" b="1">
                  <a:solidFill>
                    <a:schemeClr val="dk1"/>
                  </a:solidFill>
                  <a:latin typeface="Calibri"/>
                  <a:ea typeface="Calibri"/>
                  <a:cs typeface="Calibri"/>
                  <a:sym typeface="Calibri"/>
                </a:defRPr>
              </a:pPr>
              <a:r>
                <a:rPr lang="it-IT" dirty="0" smtClean="0"/>
                <a:t>Consigli pratici per una comunicazione digitale efficace</a:t>
              </a:r>
              <a:endParaRPr lang="it-IT" sz="6100" dirty="0">
                <a:solidFill>
                  <a:schemeClr val="dk1"/>
                </a:solidFill>
                <a:latin typeface="Calibri"/>
                <a:ea typeface="Calibri"/>
                <a:cs typeface="Calibri"/>
                <a:sym typeface="Calibri"/>
              </a:endParaRPr>
            </a:p>
          </p:txBody>
        </p:sp>
        <p:sp>
          <p:nvSpPr>
            <p:cNvPr id="155" name="Google Shape;155;p15"/>
            <p:cNvSpPr/>
            <p:nvPr/>
          </p:nvSpPr>
          <p:spPr>
            <a:xfrm>
              <a:off x="8378462" y="0"/>
              <a:ext cx="7166341" cy="68721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txBox="1"/>
            <p:nvPr/>
          </p:nvSpPr>
          <p:spPr>
            <a:xfrm>
              <a:off x="8378462" y="490818"/>
              <a:ext cx="7322268" cy="6381291"/>
            </a:xfrm>
            <a:prstGeom prst="rect">
              <a:avLst/>
            </a:prstGeom>
            <a:noFill/>
            <a:ln>
              <a:noFill/>
            </a:ln>
          </p:spPr>
          <p:txBody>
            <a:bodyPr spcFirstLastPara="1" wrap="square" lIns="114300" tIns="114300" rIns="114300" bIns="114300" anchor="ctr" anchorCtr="0">
              <a:noAutofit/>
            </a:bodyPr>
            <a:lstStyle/>
            <a:p>
              <a:pPr marL="285750" marR="0" lvl="1" indent="-285750" algn="l" rtl="0">
                <a:lnSpc>
                  <a:spcPct val="90000"/>
                </a:lnSpc>
                <a:spcBef>
                  <a:spcPts val="0"/>
                </a:spcBef>
                <a:spcAft>
                  <a:spcPts val="0"/>
                </a:spcAft>
                <a:buClr>
                  <a:schemeClr val="dk1"/>
                </a:buClr>
                <a:buSzPts val="3000"/>
                <a:buFont typeface="Calibri"/>
                <a:buChar char="•"/>
                <a:defRPr sz="3000">
                  <a:solidFill>
                    <a:schemeClr val="dk1"/>
                  </a:solidFill>
                  <a:latin typeface="Calibri"/>
                  <a:ea typeface="Calibri"/>
                  <a:cs typeface="Calibri"/>
                  <a:sym typeface="Calibri"/>
                </a:defRPr>
              </a:pPr>
              <a:r>
                <a:rPr lang="it-IT" dirty="0" smtClean="0"/>
                <a:t>Ricorda che sei l'ambasciatore per la tua azienda- sii professionale ed educato</a:t>
              </a:r>
              <a:endParaRPr lang="it-IT" sz="3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Char char="•"/>
                <a:defRPr sz="3000">
                  <a:solidFill>
                    <a:schemeClr val="dk1"/>
                  </a:solidFill>
                  <a:latin typeface="Calibri"/>
                  <a:ea typeface="Calibri"/>
                  <a:cs typeface="Calibri"/>
                  <a:sym typeface="Calibri"/>
                </a:defRPr>
              </a:pPr>
              <a:r>
                <a:rPr lang="it-IT" dirty="0" smtClean="0"/>
                <a:t>Pianifica le tue comunicazioni - utilizza il tuo calendario online e strumenti gratuiti come Hootsuite</a:t>
              </a:r>
              <a:endParaRPr lang="it-IT" sz="3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Char char="•"/>
                <a:defRPr sz="3000">
                  <a:solidFill>
                    <a:schemeClr val="dk1"/>
                  </a:solidFill>
                  <a:latin typeface="Calibri"/>
                  <a:ea typeface="Calibri"/>
                  <a:cs typeface="Calibri"/>
                  <a:sym typeface="Calibri"/>
                </a:defRPr>
              </a:pPr>
              <a:r>
                <a:rPr lang="it-IT" dirty="0" smtClean="0"/>
                <a:t>Resta concentrato: la tua attività online è produttiva?</a:t>
              </a:r>
              <a:endParaRPr lang="it-IT" sz="3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Char char="•"/>
                <a:defRPr sz="3000">
                  <a:solidFill>
                    <a:schemeClr val="dk1"/>
                  </a:solidFill>
                  <a:latin typeface="Calibri"/>
                  <a:ea typeface="Calibri"/>
                  <a:cs typeface="Calibri"/>
                  <a:sym typeface="Calibri"/>
                </a:defRPr>
              </a:pPr>
              <a:r>
                <a:rPr lang="it-IT" dirty="0" smtClean="0"/>
                <a:t>Riconosci qualsiasi materiale progettato da altri, ad esempio foto/grafica. Il plagio non è permesso!</a:t>
              </a:r>
              <a:endParaRPr lang="it-IT" sz="3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Char char="•"/>
                <a:defRPr sz="3000">
                  <a:solidFill>
                    <a:schemeClr val="dk1"/>
                  </a:solidFill>
                  <a:latin typeface="Calibri"/>
                  <a:ea typeface="Calibri"/>
                  <a:cs typeface="Calibri"/>
                  <a:sym typeface="Calibri"/>
                </a:defRPr>
              </a:pPr>
              <a:r>
                <a:rPr lang="it-IT" dirty="0" smtClean="0"/>
                <a:t>Sai quali sono i migliori strumenti di social media per il tuo business? Facebook potrebbe essere più adatto di Twitter. (Cfr. unità sulle competenze digitali)</a:t>
              </a:r>
              <a:endParaRPr lang="it-IT" sz="3000" b="0" i="0" u="none" strike="noStrike" cap="none" dirty="0">
                <a:solidFill>
                  <a:schemeClr val="dk1"/>
                </a:solidFill>
                <a:latin typeface="Calibri"/>
                <a:ea typeface="Calibri"/>
                <a:cs typeface="Calibri"/>
                <a:sym typeface="Calibri"/>
              </a:endParaRPr>
            </a:p>
          </p:txBody>
        </p:sp>
      </p:grpSp>
      <p:sp>
        <p:nvSpPr>
          <p:cNvPr id="157" name="Google Shape;157;p15"/>
          <p:cNvSpPr txBox="1"/>
          <p:nvPr/>
        </p:nvSpPr>
        <p:spPr>
          <a:xfrm>
            <a:off x="3707241" y="1521229"/>
            <a:ext cx="30000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defRPr sz="2400" b="1">
                <a:solidFill>
                  <a:srgbClr val="9900CC"/>
                </a:solidFill>
                <a:latin typeface="Calibri"/>
                <a:ea typeface="Calibri"/>
                <a:cs typeface="Calibri"/>
                <a:sym typeface="Calibri"/>
              </a:defRPr>
            </a:pPr>
            <a:r>
              <a:rPr lang="it-IT" dirty="0" smtClean="0"/>
              <a:t>DATTI DA FARE</a:t>
            </a:r>
            <a:endParaRPr dirty="0"/>
          </a:p>
        </p:txBody>
      </p:sp>
      <p:pic>
        <p:nvPicPr>
          <p:cNvPr id="158" name="Google Shape;158;p15"/>
          <p:cNvPicPr preferRelativeResize="0"/>
          <p:nvPr/>
        </p:nvPicPr>
        <p:blipFill>
          <a:blip r:embed="rId3">
            <a:alphaModFix/>
          </a:blip>
          <a:stretch>
            <a:fillRect/>
          </a:stretch>
        </p:blipFill>
        <p:spPr>
          <a:xfrm>
            <a:off x="5901838" y="1409700"/>
            <a:ext cx="762000"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3. Comunicare in modo efficace</a:t>
            </a:r>
            <a:endParaRPr sz="4000" b="1">
              <a:solidFill>
                <a:srgbClr val="660066"/>
              </a:solidFill>
              <a:latin typeface="Calibri"/>
              <a:ea typeface="Calibri"/>
              <a:cs typeface="Calibri"/>
              <a:sym typeface="Calibri"/>
            </a:endParaRPr>
          </a:p>
        </p:txBody>
      </p:sp>
      <p:sp>
        <p:nvSpPr>
          <p:cNvPr id="164" name="Google Shape;164;p16"/>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65" name="Google Shape;165;p16"/>
          <p:cNvSpPr txBox="1"/>
          <p:nvPr/>
        </p:nvSpPr>
        <p:spPr>
          <a:xfrm>
            <a:off x="1066800" y="2212091"/>
            <a:ext cx="16459200" cy="62478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defRPr sz="4000" b="1">
                <a:solidFill>
                  <a:schemeClr val="dk1"/>
                </a:solidFill>
                <a:latin typeface="Calibri"/>
                <a:ea typeface="Calibri"/>
                <a:cs typeface="Calibri"/>
                <a:sym typeface="Calibri"/>
              </a:defRPr>
            </a:pPr>
            <a:r>
              <a:rPr lang="it-IT" dirty="0" smtClean="0"/>
              <a:t>Un'efficace comunicazione faccia a faccia è molto importante, anche per gli imprenditori digitali!</a:t>
            </a:r>
          </a:p>
          <a:p>
            <a:pPr marL="0" marR="0" lvl="0" indent="0" algn="l" rtl="0">
              <a:spcBef>
                <a:spcPts val="0"/>
              </a:spcBef>
              <a:spcAft>
                <a:spcPts val="0"/>
              </a:spcAft>
              <a:buNone/>
            </a:pPr>
            <a:endParaRPr lang="it-IT" sz="4000" b="1" dirty="0" smtClean="0">
              <a:solidFill>
                <a:schemeClr val="dk1"/>
              </a:solidFill>
              <a:latin typeface="Calibri"/>
              <a:ea typeface="Calibri"/>
              <a:cs typeface="Calibri"/>
              <a:sym typeface="Calibri"/>
            </a:endParaRP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Potrebbe essere necessario fare una presentazione o </a:t>
            </a:r>
            <a:r>
              <a:rPr lang="it-IT" dirty="0" smtClean="0">
                <a:solidFill>
                  <a:schemeClr val="tx1"/>
                </a:solidFill>
              </a:rPr>
              <a:t>un pitch per il </a:t>
            </a:r>
            <a:r>
              <a:rPr lang="it-IT" dirty="0" smtClean="0"/>
              <a:t>finanziamento. Oppure potrebbe essere chiesto di partecipare a tavole rotonde sui media radiotelevisivi.</a:t>
            </a:r>
          </a:p>
          <a:p>
            <a:pPr marL="0" marR="0" lvl="0" indent="0" algn="l" rtl="0">
              <a:spcBef>
                <a:spcPts val="0"/>
              </a:spcBef>
              <a:spcAft>
                <a:spcPts val="0"/>
              </a:spcAft>
              <a:buNone/>
            </a:pP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defRPr sz="4000">
                <a:solidFill>
                  <a:schemeClr val="dk1"/>
                </a:solidFill>
                <a:latin typeface="Calibri"/>
                <a:ea typeface="Calibri"/>
                <a:cs typeface="Calibri"/>
                <a:sym typeface="Calibri"/>
              </a:defRPr>
            </a:pPr>
            <a:r>
              <a:rPr lang="it-IT" dirty="0" smtClean="0"/>
              <a:t>Consegnare presentazioni o parlare in pubblico può essere snervante, ma ci sono alcuni semplici suggerimenti che aiutano a prepararti.</a:t>
            </a:r>
            <a:endParaRPr lang="it-IT" sz="4000" dirty="0" smtClean="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17"/>
          <p:cNvGrpSpPr/>
          <p:nvPr/>
        </p:nvGrpSpPr>
        <p:grpSpPr>
          <a:xfrm>
            <a:off x="529871" y="1492625"/>
            <a:ext cx="16601683" cy="7551185"/>
            <a:chOff x="-384530" y="-656043"/>
            <a:chExt cx="16764194" cy="7528152"/>
          </a:xfrm>
        </p:grpSpPr>
        <p:sp>
          <p:nvSpPr>
            <p:cNvPr id="171" name="Google Shape;171;p17"/>
            <p:cNvSpPr/>
            <p:nvPr/>
          </p:nvSpPr>
          <p:spPr>
            <a:xfrm>
              <a:off x="-384530" y="0"/>
              <a:ext cx="6872109" cy="6872109"/>
            </a:xfrm>
            <a:prstGeom prst="pie">
              <a:avLst>
                <a:gd name="adj1" fmla="val 5400000"/>
                <a:gd name="adj2" fmla="val 16200000"/>
              </a:avLst>
            </a:prstGeom>
            <a:solidFill>
              <a:srgbClr val="5D487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2282462" y="-656043"/>
              <a:ext cx="14097202" cy="7528152"/>
            </a:xfrm>
            <a:prstGeom prst="rect">
              <a:avLst/>
            </a:prstGeom>
            <a:solidFill>
              <a:schemeClr val="lt1">
                <a:alpha val="89803"/>
              </a:schemeClr>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txBox="1"/>
            <p:nvPr/>
          </p:nvSpPr>
          <p:spPr>
            <a:xfrm>
              <a:off x="2282461" y="0"/>
              <a:ext cx="6156706" cy="687210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None/>
                <a:defRPr sz="6500" b="1">
                  <a:solidFill>
                    <a:schemeClr val="dk1"/>
                  </a:solidFill>
                  <a:latin typeface="Calibri"/>
                  <a:ea typeface="Calibri"/>
                  <a:cs typeface="Calibri"/>
                  <a:sym typeface="Calibri"/>
                </a:defRPr>
              </a:pPr>
              <a:r>
                <a:rPr lang="it-IT" dirty="0" smtClean="0"/>
                <a:t>Consigli pratici per parlare in pubblico efficace</a:t>
              </a:r>
              <a:endParaRPr lang="it-IT" sz="6500" dirty="0">
                <a:solidFill>
                  <a:schemeClr val="dk1"/>
                </a:solidFill>
                <a:latin typeface="Calibri"/>
                <a:ea typeface="Calibri"/>
                <a:cs typeface="Calibri"/>
                <a:sym typeface="Calibri"/>
              </a:endParaRPr>
            </a:p>
          </p:txBody>
        </p:sp>
        <p:sp>
          <p:nvSpPr>
            <p:cNvPr id="174" name="Google Shape;174;p17"/>
            <p:cNvSpPr/>
            <p:nvPr/>
          </p:nvSpPr>
          <p:spPr>
            <a:xfrm>
              <a:off x="8378462" y="0"/>
              <a:ext cx="7166341" cy="68721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txBox="1"/>
            <p:nvPr/>
          </p:nvSpPr>
          <p:spPr>
            <a:xfrm>
              <a:off x="8378462" y="0"/>
              <a:ext cx="8001202" cy="6872109"/>
            </a:xfrm>
            <a:prstGeom prst="rect">
              <a:avLst/>
            </a:prstGeom>
            <a:noFill/>
            <a:ln>
              <a:noFill/>
            </a:ln>
          </p:spPr>
          <p:txBody>
            <a:bodyPr spcFirstLastPara="1" wrap="square" lIns="152400" tIns="152400" rIns="152400" bIns="152400" anchor="ctr" anchorCtr="0">
              <a:noAutofit/>
            </a:bodyPr>
            <a:lstStyle/>
            <a:p>
              <a:pPr marL="285750" marR="0" lvl="1" indent="-285750" algn="l" rtl="0">
                <a:lnSpc>
                  <a:spcPct val="90000"/>
                </a:lnSpc>
                <a:spcBef>
                  <a:spcPts val="0"/>
                </a:spcBef>
                <a:spcAft>
                  <a:spcPts val="0"/>
                </a:spcAft>
                <a:buClr>
                  <a:schemeClr val="dk1"/>
                </a:buClr>
                <a:buSzPts val="4000"/>
                <a:buFont typeface="Calibri"/>
                <a:buChar char="•"/>
                <a:defRPr sz="4000">
                  <a:solidFill>
                    <a:schemeClr val="dk1"/>
                  </a:solidFill>
                  <a:latin typeface="Calibri"/>
                  <a:ea typeface="Calibri"/>
                  <a:cs typeface="Calibri"/>
                  <a:sym typeface="Calibri"/>
                </a:defRPr>
              </a:pPr>
              <a:r>
                <a:rPr lang="it-IT" dirty="0" smtClean="0"/>
                <a:t>Conosci il tuo pubblico — cosa vogliono sentire da te?</a:t>
              </a:r>
              <a:endParaRPr lang="it-IT" sz="4000" b="0" i="0" u="none" strike="noStrike" cap="none" dirty="0" smtClean="0">
                <a:solidFill>
                  <a:schemeClr val="dk1"/>
                </a:solidFill>
                <a:latin typeface="Calibri"/>
                <a:ea typeface="Calibri"/>
                <a:cs typeface="Calibri"/>
                <a:sym typeface="Calibri"/>
              </a:endParaRPr>
            </a:p>
            <a:p>
              <a:pPr marL="285750" lvl="1" indent="-285750">
                <a:lnSpc>
                  <a:spcPct val="90000"/>
                </a:lnSpc>
                <a:spcBef>
                  <a:spcPts val="600"/>
                </a:spcBef>
                <a:buClr>
                  <a:schemeClr val="dk1"/>
                </a:buClr>
                <a:buSzPts val="4000"/>
                <a:buFont typeface="Calibri"/>
                <a:buChar char="•"/>
                <a:defRPr sz="4000">
                  <a:solidFill>
                    <a:schemeClr val="dk1"/>
                  </a:solidFill>
                  <a:latin typeface="Calibri"/>
                  <a:ea typeface="Calibri"/>
                  <a:cs typeface="Calibri"/>
                  <a:sym typeface="Calibri"/>
                </a:defRPr>
              </a:pPr>
              <a:r>
                <a:rPr lang="it-IT" dirty="0" smtClean="0"/>
                <a:t>Preparare un </a:t>
              </a:r>
              <a:r>
                <a:rPr lang="it-IT" sz="4000" b="1" dirty="0" smtClean="0">
                  <a:solidFill>
                    <a:schemeClr val="dk1"/>
                  </a:solidFill>
                  <a:latin typeface="Calibri"/>
                  <a:ea typeface="Calibri"/>
                  <a:cs typeface="Calibri"/>
                  <a:sym typeface="Calibri"/>
                </a:rPr>
                <a:t>Elevator Pitch</a:t>
              </a:r>
              <a:endParaRPr lang="it-IT" sz="4000" b="1"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defRPr sz="4000">
                  <a:solidFill>
                    <a:schemeClr val="dk1"/>
                  </a:solidFill>
                  <a:latin typeface="Calibri"/>
                  <a:ea typeface="Calibri"/>
                  <a:cs typeface="Calibri"/>
                  <a:sym typeface="Calibri"/>
                </a:defRPr>
              </a:pPr>
              <a:r>
                <a:rPr lang="it-IT" dirty="0" smtClean="0"/>
                <a:t>Essere in grado di spiegare chiaramente il tuo modello aziendale</a:t>
              </a:r>
              <a:endParaRPr lang="it-IT" sz="4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defRPr sz="4000">
                  <a:solidFill>
                    <a:schemeClr val="dk1"/>
                  </a:solidFill>
                  <a:latin typeface="Calibri"/>
                  <a:ea typeface="Calibri"/>
                  <a:cs typeface="Calibri"/>
                  <a:sym typeface="Calibri"/>
                </a:defRPr>
              </a:pPr>
              <a:r>
                <a:rPr lang="it-IT" dirty="0" smtClean="0"/>
                <a:t>Conoscere i tuoi dati</a:t>
              </a:r>
              <a:endParaRPr lang="it-IT" sz="4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defRPr sz="4000">
                  <a:solidFill>
                    <a:schemeClr val="dk1"/>
                  </a:solidFill>
                  <a:latin typeface="Calibri"/>
                  <a:ea typeface="Calibri"/>
                  <a:cs typeface="Calibri"/>
                  <a:sym typeface="Calibri"/>
                </a:defRPr>
              </a:pPr>
              <a:r>
                <a:rPr lang="it-IT" dirty="0" smtClean="0"/>
                <a:t>Dì al tuo pubblico perché sei diverso dai tuoi concorrenti</a:t>
              </a:r>
              <a:endParaRPr lang="it-IT" sz="40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defRPr sz="4000">
                  <a:solidFill>
                    <a:schemeClr val="dk1"/>
                  </a:solidFill>
                  <a:latin typeface="Calibri"/>
                  <a:ea typeface="Calibri"/>
                  <a:cs typeface="Calibri"/>
                  <a:sym typeface="Calibri"/>
                </a:defRPr>
              </a:pPr>
              <a:r>
                <a:rPr lang="it-IT" dirty="0" smtClean="0"/>
                <a:t>Mostra la tua passione per la tua azienda - condividi la tua storia!</a:t>
              </a:r>
              <a:endParaRPr lang="it-IT" sz="4000" b="0" i="0" u="none" strike="noStrike" cap="none" dirty="0">
                <a:solidFill>
                  <a:schemeClr val="dk1"/>
                </a:solidFill>
                <a:latin typeface="Calibri"/>
                <a:ea typeface="Calibri"/>
                <a:cs typeface="Calibri"/>
                <a:sym typeface="Calibri"/>
              </a:endParaRPr>
            </a:p>
          </p:txBody>
        </p:sp>
      </p:grpSp>
      <p:pic>
        <p:nvPicPr>
          <p:cNvPr id="176" name="Google Shape;176;p17"/>
          <p:cNvPicPr preferRelativeResize="0"/>
          <p:nvPr/>
        </p:nvPicPr>
        <p:blipFill>
          <a:blip r:embed="rId3">
            <a:alphaModFix/>
          </a:blip>
          <a:stretch>
            <a:fillRect/>
          </a:stretch>
        </p:blipFill>
        <p:spPr>
          <a:xfrm>
            <a:off x="5524175" y="1388675"/>
            <a:ext cx="762000" cy="762000"/>
          </a:xfrm>
          <a:prstGeom prst="rect">
            <a:avLst/>
          </a:prstGeom>
          <a:noFill/>
          <a:ln>
            <a:noFill/>
          </a:ln>
        </p:spPr>
      </p:pic>
      <p:sp>
        <p:nvSpPr>
          <p:cNvPr id="177" name="Google Shape;177;p17"/>
          <p:cNvSpPr txBox="1"/>
          <p:nvPr/>
        </p:nvSpPr>
        <p:spPr>
          <a:xfrm>
            <a:off x="3462903" y="1544600"/>
            <a:ext cx="30000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defRPr sz="2400" b="1">
                <a:solidFill>
                  <a:srgbClr val="9900CC"/>
                </a:solidFill>
                <a:latin typeface="Calibri"/>
                <a:ea typeface="Calibri"/>
                <a:cs typeface="Calibri"/>
                <a:sym typeface="Calibri"/>
              </a:defRPr>
            </a:pPr>
            <a:r>
              <a:rPr lang="it-IT" dirty="0" smtClean="0"/>
              <a:t>DATTI DA FARE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p:nvPr/>
        </p:nvSpPr>
        <p:spPr>
          <a:xfrm>
            <a:off x="1752600" y="1353383"/>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3. </a:t>
            </a:r>
            <a:r>
              <a:rPr dirty="0" err="1"/>
              <a:t>Che</a:t>
            </a:r>
            <a:r>
              <a:rPr dirty="0"/>
              <a:t> </a:t>
            </a:r>
            <a:r>
              <a:rPr dirty="0" err="1"/>
              <a:t>cosa</a:t>
            </a:r>
            <a:r>
              <a:rPr dirty="0"/>
              <a:t> è un </a:t>
            </a:r>
            <a:r>
              <a:rPr lang="it-IT" dirty="0" smtClean="0"/>
              <a:t>Elevator</a:t>
            </a:r>
            <a:r>
              <a:rPr dirty="0" smtClean="0"/>
              <a:t> </a:t>
            </a:r>
            <a:r>
              <a:rPr dirty="0"/>
              <a:t>Pitch?</a:t>
            </a:r>
            <a:endParaRPr sz="4000" b="1" dirty="0">
              <a:solidFill>
                <a:srgbClr val="660066"/>
              </a:solidFill>
              <a:latin typeface="Calibri"/>
              <a:ea typeface="Calibri"/>
              <a:cs typeface="Calibri"/>
              <a:sym typeface="Calibri"/>
            </a:endParaRPr>
          </a:p>
        </p:txBody>
      </p:sp>
      <p:sp>
        <p:nvSpPr>
          <p:cNvPr id="183" name="Google Shape;183;p18"/>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84" name="Google Shape;184;p18"/>
          <p:cNvSpPr txBox="1"/>
          <p:nvPr/>
        </p:nvSpPr>
        <p:spPr>
          <a:xfrm>
            <a:off x="685800" y="1633978"/>
            <a:ext cx="17449800" cy="7109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defRPr sz="4000" b="1">
                <a:solidFill>
                  <a:schemeClr val="dk1"/>
                </a:solidFill>
                <a:latin typeface="Calibri"/>
                <a:ea typeface="Calibri"/>
                <a:cs typeface="Calibri"/>
                <a:sym typeface="Calibri"/>
              </a:defRPr>
            </a:pPr>
            <a:r>
              <a:rPr lang="it-IT" sz="3600" dirty="0" smtClean="0"/>
              <a:t>Un Elevator Pitch è un breve modo di introdurre te e la tua attività: crea 1-2 punti chiave ed è un modo per entrare in contatto con qualcuno.</a:t>
            </a:r>
          </a:p>
          <a:p>
            <a:pPr marL="571500" marR="0" lvl="0" indent="-571500" algn="l" rtl="0">
              <a:spcBef>
                <a:spcPts val="0"/>
              </a:spcBef>
              <a:spcAft>
                <a:spcPts val="0"/>
              </a:spcAft>
              <a:buClr>
                <a:schemeClr val="dk1"/>
              </a:buClr>
              <a:buSzPts val="4000"/>
              <a:buFont typeface="Arial"/>
              <a:buChar char="•"/>
              <a:defRPr sz="4000" b="1">
                <a:solidFill>
                  <a:schemeClr val="dk1"/>
                </a:solidFill>
                <a:latin typeface="Calibri"/>
                <a:ea typeface="Calibri"/>
                <a:cs typeface="Calibri"/>
                <a:sym typeface="Calibri"/>
              </a:defRPr>
            </a:pPr>
            <a:r>
              <a:rPr lang="it-IT" sz="3600" dirty="0" smtClean="0"/>
              <a:t>Dovrebbe essere di circa 30 secondi.</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sz="3600" dirty="0" smtClean="0"/>
              <a:t>Dovrebbe </a:t>
            </a:r>
            <a:r>
              <a:rPr lang="it-IT" sz="3600" dirty="0" smtClean="0">
                <a:solidFill>
                  <a:schemeClr val="tx1"/>
                </a:solidFill>
              </a:rPr>
              <a:t>essere breve ma convincente e memorabile.</a:t>
            </a: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sz="3600" dirty="0" smtClean="0">
                <a:solidFill>
                  <a:schemeClr val="tx1"/>
                </a:solidFill>
              </a:rPr>
              <a:t>È chiamato Elevator Pitch perché </a:t>
            </a:r>
            <a:r>
              <a:rPr lang="it-IT" sz="3600" dirty="0" smtClean="0"/>
              <a:t>dovrebbe richiedere la stessa quantità di tempo che si passa in un ascensore con qualcuno.</a:t>
            </a:r>
          </a:p>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grpSp>
        <p:nvGrpSpPr>
          <p:cNvPr id="185" name="Google Shape;185;p18"/>
          <p:cNvGrpSpPr/>
          <p:nvPr/>
        </p:nvGrpSpPr>
        <p:grpSpPr>
          <a:xfrm>
            <a:off x="1378230" y="6017198"/>
            <a:ext cx="15215594" cy="1739346"/>
            <a:chOff x="6630" y="1635698"/>
            <a:chExt cx="15215594" cy="1739346"/>
          </a:xfrm>
        </p:grpSpPr>
        <p:sp>
          <p:nvSpPr>
            <p:cNvPr id="186" name="Google Shape;186;p18"/>
            <p:cNvSpPr/>
            <p:nvPr/>
          </p:nvSpPr>
          <p:spPr>
            <a:xfrm>
              <a:off x="6630"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txBox="1"/>
            <p:nvPr/>
          </p:nvSpPr>
          <p:spPr>
            <a:xfrm>
              <a:off x="57574"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defRPr sz="3300">
                  <a:solidFill>
                    <a:schemeClr val="lt1"/>
                  </a:solidFill>
                  <a:latin typeface="Calibri"/>
                  <a:ea typeface="Calibri"/>
                  <a:cs typeface="Calibri"/>
                  <a:sym typeface="Calibri"/>
                </a:defRPr>
              </a:pPr>
              <a:r>
                <a:t>Introduci te stesso</a:t>
              </a:r>
              <a:endParaRPr sz="3300">
                <a:solidFill>
                  <a:schemeClr val="lt1"/>
                </a:solidFill>
                <a:latin typeface="Calibri"/>
                <a:ea typeface="Calibri"/>
                <a:cs typeface="Calibri"/>
                <a:sym typeface="Calibri"/>
              </a:endParaRPr>
            </a:p>
          </p:txBody>
        </p:sp>
        <p:sp>
          <p:nvSpPr>
            <p:cNvPr id="188" name="Google Shape;188;p18"/>
            <p:cNvSpPr/>
            <p:nvPr/>
          </p:nvSpPr>
          <p:spPr>
            <a:xfrm>
              <a:off x="3195432" y="2145906"/>
              <a:ext cx="614569" cy="718930"/>
            </a:xfrm>
            <a:prstGeom prst="rightArrow">
              <a:avLst>
                <a:gd name="adj1" fmla="val 60000"/>
                <a:gd name="adj2" fmla="val 50000"/>
              </a:avLst>
            </a:prstGeom>
            <a:solidFill>
              <a:srgbClr val="BEB5C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txBox="1"/>
            <p:nvPr/>
          </p:nvSpPr>
          <p:spPr>
            <a:xfrm>
              <a:off x="3195432" y="2289692"/>
              <a:ext cx="430198" cy="4313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600">
                <a:solidFill>
                  <a:schemeClr val="lt1"/>
                </a:solidFill>
                <a:latin typeface="Calibri"/>
                <a:ea typeface="Calibri"/>
                <a:cs typeface="Calibri"/>
                <a:sym typeface="Calibri"/>
              </a:endParaRPr>
            </a:p>
          </p:txBody>
        </p:sp>
        <p:sp>
          <p:nvSpPr>
            <p:cNvPr id="190" name="Google Shape;190;p18"/>
            <p:cNvSpPr/>
            <p:nvPr/>
          </p:nvSpPr>
          <p:spPr>
            <a:xfrm>
              <a:off x="4065106"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txBox="1"/>
            <p:nvPr/>
          </p:nvSpPr>
          <p:spPr>
            <a:xfrm>
              <a:off x="4116050"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defRPr sz="3300">
                  <a:solidFill>
                    <a:schemeClr val="lt1"/>
                  </a:solidFill>
                  <a:latin typeface="Calibri"/>
                  <a:ea typeface="Calibri"/>
                  <a:cs typeface="Calibri"/>
                  <a:sym typeface="Calibri"/>
                </a:defRPr>
              </a:pPr>
              <a:r>
                <a:t>Riassumi quello che fai</a:t>
              </a:r>
              <a:endParaRPr sz="3300">
                <a:solidFill>
                  <a:schemeClr val="lt1"/>
                </a:solidFill>
                <a:latin typeface="Calibri"/>
                <a:ea typeface="Calibri"/>
                <a:cs typeface="Calibri"/>
                <a:sym typeface="Calibri"/>
              </a:endParaRPr>
            </a:p>
          </p:txBody>
        </p:sp>
        <p:sp>
          <p:nvSpPr>
            <p:cNvPr id="192" name="Google Shape;192;p18"/>
            <p:cNvSpPr/>
            <p:nvPr/>
          </p:nvSpPr>
          <p:spPr>
            <a:xfrm>
              <a:off x="7253908" y="2145906"/>
              <a:ext cx="614569" cy="718930"/>
            </a:xfrm>
            <a:prstGeom prst="rightArrow">
              <a:avLst>
                <a:gd name="adj1" fmla="val 60000"/>
                <a:gd name="adj2" fmla="val 50000"/>
              </a:avLst>
            </a:prstGeom>
            <a:solidFill>
              <a:srgbClr val="BEB5C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txBox="1"/>
            <p:nvPr/>
          </p:nvSpPr>
          <p:spPr>
            <a:xfrm>
              <a:off x="7253908" y="2289692"/>
              <a:ext cx="430198" cy="4313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600">
                <a:solidFill>
                  <a:schemeClr val="lt1"/>
                </a:solidFill>
                <a:latin typeface="Calibri"/>
                <a:ea typeface="Calibri"/>
                <a:cs typeface="Calibri"/>
                <a:sym typeface="Calibri"/>
              </a:endParaRPr>
            </a:p>
          </p:txBody>
        </p:sp>
        <p:sp>
          <p:nvSpPr>
            <p:cNvPr id="194" name="Google Shape;194;p18"/>
            <p:cNvSpPr/>
            <p:nvPr/>
          </p:nvSpPr>
          <p:spPr>
            <a:xfrm>
              <a:off x="8123582"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txBox="1"/>
            <p:nvPr/>
          </p:nvSpPr>
          <p:spPr>
            <a:xfrm>
              <a:off x="8174526"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defRPr sz="3300">
                  <a:solidFill>
                    <a:schemeClr val="lt1"/>
                  </a:solidFill>
                  <a:latin typeface="Calibri"/>
                  <a:ea typeface="Calibri"/>
                  <a:cs typeface="Calibri"/>
                  <a:sym typeface="Calibri"/>
                </a:defRPr>
              </a:pPr>
              <a:r>
                <a:rPr lang="it-IT" dirty="0" smtClean="0"/>
                <a:t>Spiega chiaramente cosa vuoi</a:t>
              </a:r>
              <a:endParaRPr lang="it-IT" sz="3300" dirty="0">
                <a:solidFill>
                  <a:schemeClr val="lt1"/>
                </a:solidFill>
                <a:latin typeface="Calibri"/>
                <a:ea typeface="Calibri"/>
                <a:cs typeface="Calibri"/>
                <a:sym typeface="Calibri"/>
              </a:endParaRPr>
            </a:p>
          </p:txBody>
        </p:sp>
        <p:sp>
          <p:nvSpPr>
            <p:cNvPr id="196" name="Google Shape;196;p18"/>
            <p:cNvSpPr/>
            <p:nvPr/>
          </p:nvSpPr>
          <p:spPr>
            <a:xfrm>
              <a:off x="11312384" y="2145906"/>
              <a:ext cx="614569" cy="718930"/>
            </a:xfrm>
            <a:prstGeom prst="rightArrow">
              <a:avLst>
                <a:gd name="adj1" fmla="val 60000"/>
                <a:gd name="adj2" fmla="val 50000"/>
              </a:avLst>
            </a:prstGeom>
            <a:solidFill>
              <a:srgbClr val="BEB5C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p:nvPr/>
          </p:nvSpPr>
          <p:spPr>
            <a:xfrm>
              <a:off x="11312384" y="2289692"/>
              <a:ext cx="430198" cy="4313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600">
                <a:solidFill>
                  <a:schemeClr val="lt1"/>
                </a:solidFill>
                <a:latin typeface="Calibri"/>
                <a:ea typeface="Calibri"/>
                <a:cs typeface="Calibri"/>
                <a:sym typeface="Calibri"/>
              </a:endParaRPr>
            </a:p>
          </p:txBody>
        </p:sp>
        <p:sp>
          <p:nvSpPr>
            <p:cNvPr id="198" name="Google Shape;198;p18"/>
            <p:cNvSpPr/>
            <p:nvPr/>
          </p:nvSpPr>
          <p:spPr>
            <a:xfrm>
              <a:off x="12182058"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txBox="1"/>
            <p:nvPr/>
          </p:nvSpPr>
          <p:spPr>
            <a:xfrm>
              <a:off x="12087728" y="1737586"/>
              <a:ext cx="3134496"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defRPr sz="3300">
                  <a:solidFill>
                    <a:schemeClr val="lt1"/>
                  </a:solidFill>
                  <a:latin typeface="Calibri"/>
                  <a:ea typeface="Calibri"/>
                  <a:cs typeface="Calibri"/>
                  <a:sym typeface="Calibri"/>
                </a:defRPr>
              </a:pPr>
              <a:r>
                <a:rPr lang="it-IT" sz="3200" dirty="0" smtClean="0"/>
                <a:t>Invito all'azione, ad esempio organizzare una riunione</a:t>
              </a:r>
              <a:endParaRPr lang="it-IT" sz="3200" dirty="0">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9"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5  Tips">
            <a:hlinkClick r:id="rId3"/>
          </p:cNvPr>
          <p:cNvPicPr preferRelativeResize="0"/>
          <p:nvPr/>
        </p:nvPicPr>
        <p:blipFill>
          <a:blip r:embed="rId4">
            <a:alphaModFix/>
          </a:blip>
          <a:stretch>
            <a:fillRect/>
          </a:stretch>
        </p:blipFill>
        <p:spPr>
          <a:xfrm>
            <a:off x="3176775" y="486888"/>
            <a:ext cx="12417650" cy="9313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92072" y="522348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98999" y="668337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err="1"/>
              <a:t>Obiettivi</a:t>
            </a:r>
            <a:r>
              <a:rPr dirty="0"/>
              <a:t> </a:t>
            </a:r>
            <a:r>
              <a:rPr dirty="0" smtClean="0"/>
              <a:t>&amp;</a:t>
            </a:r>
            <a:r>
              <a:rPr lang="it-IT" dirty="0" smtClean="0"/>
              <a:t> Finalità</a:t>
            </a:r>
            <a:endParaRPr dirty="0"/>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t>Alla fine di questo modulo sarai in grado di:</a:t>
            </a:r>
          </a:p>
        </p:txBody>
      </p:sp>
      <p:sp>
        <p:nvSpPr>
          <p:cNvPr id="40" name="Google Shape;40;p2"/>
          <p:cNvSpPr txBox="1"/>
          <p:nvPr/>
        </p:nvSpPr>
        <p:spPr>
          <a:xfrm>
            <a:off x="2628059" y="3597976"/>
            <a:ext cx="6096002"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Comprendere le strategie di comunicazione</a:t>
            </a:r>
            <a:endParaRPr sz="2800" b="1">
              <a:solidFill>
                <a:schemeClr val="dk1"/>
              </a:solidFill>
              <a:latin typeface="Calibri"/>
              <a:ea typeface="Calibri"/>
              <a:cs typeface="Calibri"/>
              <a:sym typeface="Calibri"/>
            </a:endParaRPr>
          </a:p>
        </p:txBody>
      </p:sp>
      <p:sp>
        <p:nvSpPr>
          <p:cNvPr id="41" name="Google Shape;41;p2"/>
          <p:cNvSpPr txBox="1"/>
          <p:nvPr/>
        </p:nvSpPr>
        <p:spPr>
          <a:xfrm>
            <a:off x="2666998" y="5052596"/>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smtClean="0"/>
              <a:t>Impegnar</a:t>
            </a:r>
            <a:r>
              <a:rPr lang="it-IT" dirty="0" smtClean="0"/>
              <a:t>ti</a:t>
            </a:r>
            <a:r>
              <a:rPr dirty="0" smtClean="0"/>
              <a:t> </a:t>
            </a:r>
            <a:r>
              <a:rPr dirty="0" err="1"/>
              <a:t>nella</a:t>
            </a:r>
            <a:r>
              <a:rPr dirty="0"/>
              <a:t> </a:t>
            </a:r>
            <a:r>
              <a:rPr dirty="0" err="1"/>
              <a:t>comunicazione</a:t>
            </a:r>
            <a:r>
              <a:rPr dirty="0"/>
              <a:t> online</a:t>
            </a:r>
            <a:endParaRPr sz="2800" b="1" dirty="0">
              <a:solidFill>
                <a:schemeClr val="dk1"/>
              </a:solidFill>
              <a:latin typeface="Calibri"/>
              <a:ea typeface="Calibri"/>
              <a:cs typeface="Calibri"/>
              <a:sym typeface="Calibri"/>
            </a:endParaRPr>
          </a:p>
        </p:txBody>
      </p:sp>
      <p:sp>
        <p:nvSpPr>
          <p:cNvPr id="42" name="Google Shape;42;p2"/>
          <p:cNvSpPr txBox="1"/>
          <p:nvPr/>
        </p:nvSpPr>
        <p:spPr>
          <a:xfrm>
            <a:off x="2632551" y="6618258"/>
            <a:ext cx="6324601"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Comunicare in modo efficace — presentare e parlare in pubblico</a:t>
            </a:r>
            <a:endParaRPr sz="2800" b="1">
              <a:solidFill>
                <a:schemeClr val="dk1"/>
              </a:solidFill>
              <a:latin typeface="Calibri"/>
              <a:ea typeface="Calibri"/>
              <a:cs typeface="Calibri"/>
              <a:sym typeface="Calibri"/>
            </a:endParaRPr>
          </a:p>
        </p:txBody>
      </p:sp>
      <p:pic>
        <p:nvPicPr>
          <p:cNvPr id="43" name="Google Shape;43;p2"/>
          <p:cNvPicPr preferRelativeResize="0"/>
          <p:nvPr/>
        </p:nvPicPr>
        <p:blipFill rotWithShape="1">
          <a:blip r:embed="rId4">
            <a:alphaModFix/>
          </a:blip>
          <a:srcRect l="2852" t="6499" r="3200" b="6869"/>
          <a:stretch/>
        </p:blipFill>
        <p:spPr>
          <a:xfrm>
            <a:off x="9677400" y="4381320"/>
            <a:ext cx="7391400" cy="45438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lang="it-IT" dirty="0" smtClean="0"/>
              <a:t>Riepilogo</a:t>
            </a:r>
            <a:endParaRPr lang="it-IT" dirty="0"/>
          </a:p>
        </p:txBody>
      </p:sp>
      <p:sp>
        <p:nvSpPr>
          <p:cNvPr id="210" name="Google Shape;210;p20"/>
          <p:cNvSpPr txBox="1"/>
          <p:nvPr/>
        </p:nvSpPr>
        <p:spPr>
          <a:xfrm>
            <a:off x="2188625" y="2807100"/>
            <a:ext cx="4173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lang="it-IT" dirty="0" smtClean="0"/>
              <a:t>Comunicazione d'impresa</a:t>
            </a:r>
            <a:endParaRPr lang="it-IT" sz="2800" b="1" dirty="0">
              <a:solidFill>
                <a:schemeClr val="dk1"/>
              </a:solidFill>
              <a:latin typeface="Calibri"/>
              <a:ea typeface="Calibri"/>
              <a:cs typeface="Calibri"/>
              <a:sym typeface="Calibri"/>
            </a:endParaRPr>
          </a:p>
        </p:txBody>
      </p:sp>
      <p:sp>
        <p:nvSpPr>
          <p:cNvPr id="211" name="Google Shape;211;p20"/>
          <p:cNvSpPr txBox="1"/>
          <p:nvPr/>
        </p:nvSpPr>
        <p:spPr>
          <a:xfrm>
            <a:off x="2188625" y="3578425"/>
            <a:ext cx="3827400" cy="1416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t>Tipi di comunicazione</a:t>
            </a:r>
            <a:endParaRPr sz="2400">
              <a:solidFill>
                <a:schemeClr val="dk1"/>
              </a:solidFill>
              <a:latin typeface="Calibri"/>
              <a:ea typeface="Calibri"/>
              <a:cs typeface="Calibri"/>
              <a:sym typeface="Calibri"/>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t>Essere efficaci</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 name="Google Shape;212;p20"/>
          <p:cNvSpPr txBox="1"/>
          <p:nvPr/>
        </p:nvSpPr>
        <p:spPr>
          <a:xfrm>
            <a:off x="7139406" y="6956700"/>
            <a:ext cx="27432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Comunicare in modo efficace</a:t>
            </a:r>
            <a:endParaRPr sz="2800" b="1">
              <a:solidFill>
                <a:schemeClr val="dk1"/>
              </a:solidFill>
              <a:latin typeface="Calibri"/>
              <a:ea typeface="Calibri"/>
              <a:cs typeface="Calibri"/>
              <a:sym typeface="Calibri"/>
            </a:endParaRPr>
          </a:p>
        </p:txBody>
      </p:sp>
      <p:sp>
        <p:nvSpPr>
          <p:cNvPr id="213" name="Google Shape;213;p20"/>
          <p:cNvSpPr txBox="1"/>
          <p:nvPr/>
        </p:nvSpPr>
        <p:spPr>
          <a:xfrm>
            <a:off x="7139406" y="7911000"/>
            <a:ext cx="3226800"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400">
                <a:solidFill>
                  <a:schemeClr val="dk1"/>
                </a:solidFill>
                <a:latin typeface="Calibri"/>
                <a:ea typeface="Calibri"/>
                <a:cs typeface="Calibri"/>
                <a:sym typeface="Calibri"/>
              </a:defRPr>
            </a:pPr>
            <a:r>
              <a:rPr lang="it-IT" dirty="0" smtClean="0">
                <a:solidFill>
                  <a:schemeClr val="tx1"/>
                </a:solidFill>
              </a:rPr>
              <a:t>Parlare in pubblico</a:t>
            </a:r>
            <a:endParaRPr lang="it-IT" sz="2400" dirty="0" smtClean="0">
              <a:solidFill>
                <a:schemeClr val="tx1"/>
              </a:solidFill>
              <a:latin typeface="Calibri"/>
              <a:ea typeface="Calibri"/>
              <a:cs typeface="Calibri"/>
              <a:sym typeface="Calibri"/>
            </a:endParaRPr>
          </a:p>
          <a:p>
            <a:pPr lvl="0"/>
            <a:r>
              <a:rPr lang="it-IT" sz="2400" dirty="0" smtClean="0">
                <a:solidFill>
                  <a:schemeClr val="tx1"/>
                </a:solidFill>
                <a:latin typeface="Calibri"/>
                <a:ea typeface="Calibri"/>
                <a:cs typeface="Calibri"/>
                <a:sym typeface="Calibri"/>
              </a:rPr>
              <a:t>The Elevator Pitch</a:t>
            </a: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14" name="Google Shape;214;p20"/>
          <p:cNvSpPr txBox="1"/>
          <p:nvPr/>
        </p:nvSpPr>
        <p:spPr>
          <a:xfrm>
            <a:off x="13080775" y="3081525"/>
            <a:ext cx="4173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lang="it-IT" dirty="0" smtClean="0"/>
              <a:t>Pianificazione della comunicazione aziendale</a:t>
            </a:r>
            <a:endParaRPr lang="it-IT" sz="2800" b="1" dirty="0">
              <a:solidFill>
                <a:schemeClr val="dk1"/>
              </a:solidFill>
              <a:latin typeface="Calibri"/>
              <a:ea typeface="Calibri"/>
              <a:cs typeface="Calibri"/>
              <a:sym typeface="Calibri"/>
            </a:endParaRPr>
          </a:p>
        </p:txBody>
      </p:sp>
      <p:sp>
        <p:nvSpPr>
          <p:cNvPr id="215" name="Google Shape;215;p20"/>
          <p:cNvSpPr txBox="1"/>
          <p:nvPr/>
        </p:nvSpPr>
        <p:spPr>
          <a:xfrm>
            <a:off x="13080772" y="4035825"/>
            <a:ext cx="3581400" cy="156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400">
                <a:solidFill>
                  <a:schemeClr val="dk1"/>
                </a:solidFill>
                <a:latin typeface="Calibri"/>
                <a:ea typeface="Calibri"/>
                <a:cs typeface="Calibri"/>
                <a:sym typeface="Calibri"/>
              </a:defRPr>
            </a:pPr>
            <a:r>
              <a:rPr lang="it-IT" dirty="0" smtClean="0"/>
              <a:t>Scrivi il tuo piano di comunicazione</a:t>
            </a:r>
            <a:endParaRPr lang="it-IT" sz="2400" dirty="0" smtClean="0">
              <a:solidFill>
                <a:schemeClr val="dk1"/>
              </a:solidFill>
              <a:latin typeface="Calibri"/>
              <a:ea typeface="Calibri"/>
              <a:cs typeface="Calibri"/>
              <a:sym typeface="Calibri"/>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rPr lang="it-IT" dirty="0" smtClean="0"/>
              <a:t>Comunicazione digitale</a:t>
            </a:r>
            <a:endParaRPr lang="it-IT"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it-IT" sz="2400" dirty="0">
              <a:solidFill>
                <a:schemeClr val="dk1"/>
              </a:solidFill>
              <a:latin typeface="Calibri"/>
              <a:ea typeface="Calibri"/>
              <a:cs typeface="Calibri"/>
              <a:sym typeface="Calibri"/>
            </a:endParaRPr>
          </a:p>
        </p:txBody>
      </p:sp>
      <p:sp>
        <p:nvSpPr>
          <p:cNvPr id="216" name="Google Shape;216;p20"/>
          <p:cNvSpPr/>
          <p:nvPr/>
        </p:nvSpPr>
        <p:spPr>
          <a:xfrm rot="5400000">
            <a:off x="1561069" y="333804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20"/>
          <p:cNvSpPr/>
          <p:nvPr/>
        </p:nvSpPr>
        <p:spPr>
          <a:xfrm rot="5400000">
            <a:off x="6277922" y="704099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20"/>
          <p:cNvSpPr/>
          <p:nvPr/>
        </p:nvSpPr>
        <p:spPr>
          <a:xfrm rot="5400000">
            <a:off x="12463044" y="333804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20"/>
          <p:cNvPicPr preferRelativeResize="0"/>
          <p:nvPr/>
        </p:nvPicPr>
        <p:blipFill rotWithShape="1">
          <a:blip r:embed="rId3">
            <a:alphaModFix/>
          </a:blip>
          <a:srcRect/>
          <a:stretch/>
        </p:blipFill>
        <p:spPr>
          <a:xfrm>
            <a:off x="5791200" y="3330299"/>
            <a:ext cx="5439602" cy="3626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1"/>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5" name="Google Shape;225;p21"/>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defRPr sz="8000" b="1">
                <a:solidFill>
                  <a:srgbClr val="660066"/>
                </a:solidFill>
                <a:latin typeface="Calibri"/>
                <a:ea typeface="Calibri"/>
                <a:cs typeface="Calibri"/>
                <a:sym typeface="Calibri"/>
              </a:defRPr>
            </a:pPr>
            <a:r>
              <a:rPr lang="it-IT" dirty="0" smtClean="0"/>
              <a:t>Grazie!</a:t>
            </a:r>
            <a:endParaRPr lang="it-IT" sz="8000" b="1" i="0" u="none" strike="noStrike" cap="none" dirty="0">
              <a:solidFill>
                <a:srgbClr val="660066"/>
              </a:solidFill>
              <a:latin typeface="Calibri"/>
              <a:ea typeface="Calibri"/>
              <a:cs typeface="Calibri"/>
              <a:sym typeface="Calibri"/>
            </a:endParaRPr>
          </a:p>
        </p:txBody>
      </p:sp>
      <p:sp>
        <p:nvSpPr>
          <p:cNvPr id="226" name="Google Shape;226;p21"/>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defRPr sz="2400">
                <a:solidFill>
                  <a:schemeClr val="dk1"/>
                </a:solidFill>
                <a:latin typeface="Calibri"/>
                <a:ea typeface="Calibri"/>
                <a:cs typeface="Calibri"/>
                <a:sym typeface="Calibri"/>
              </a:defRPr>
            </a:pPr>
            <a:r>
              <a:t>dewproject.eu</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graphicFrame>
        <p:nvGraphicFramePr>
          <p:cNvPr id="49" name="Google Shape;49;g1bb5b6ac45b_0_0"/>
          <p:cNvGraphicFramePr/>
          <p:nvPr>
            <p:extLst>
              <p:ext uri="{D42A27DB-BD31-4B8C-83A1-F6EECF244321}">
                <p14:modId xmlns:p14="http://schemas.microsoft.com/office/powerpoint/2010/main" val="1360354844"/>
              </p:ext>
            </p:extLst>
          </p:nvPr>
        </p:nvGraphicFramePr>
        <p:xfrm>
          <a:off x="567979" y="2453650"/>
          <a:ext cx="17110420" cy="6507500"/>
        </p:xfrm>
        <a:graphic>
          <a:graphicData uri="http://schemas.openxmlformats.org/drawingml/2006/table">
            <a:tbl>
              <a:tblPr firstRow="1" bandRow="1">
                <a:noFill/>
                <a:tableStyleId>{E09A5EA0-DBB4-4B59-AC80-7950CC5C7E1F}</a:tableStyleId>
              </a:tblPr>
              <a:tblGrid>
                <a:gridCol w="1894117">
                  <a:extLst>
                    <a:ext uri="{9D8B030D-6E8A-4147-A177-3AD203B41FA5}">
                      <a16:colId xmlns="" xmlns:a16="http://schemas.microsoft.com/office/drawing/2014/main" val="20000"/>
                    </a:ext>
                  </a:extLst>
                </a:gridCol>
                <a:gridCol w="4200021">
                  <a:extLst>
                    <a:ext uri="{9D8B030D-6E8A-4147-A177-3AD203B41FA5}">
                      <a16:colId xmlns="" xmlns:a16="http://schemas.microsoft.com/office/drawing/2014/main" val="20001"/>
                    </a:ext>
                  </a:extLst>
                </a:gridCol>
                <a:gridCol w="5517594">
                  <a:extLst>
                    <a:ext uri="{9D8B030D-6E8A-4147-A177-3AD203B41FA5}">
                      <a16:colId xmlns="" xmlns:a16="http://schemas.microsoft.com/office/drawing/2014/main" val="20002"/>
                    </a:ext>
                  </a:extLst>
                </a:gridCol>
                <a:gridCol w="5498688">
                  <a:extLst>
                    <a:ext uri="{9D8B030D-6E8A-4147-A177-3AD203B41FA5}">
                      <a16:colId xmlns="" xmlns:a16="http://schemas.microsoft.com/office/drawing/2014/main" val="20003"/>
                    </a:ext>
                  </a:extLst>
                </a:gridCol>
              </a:tblGrid>
              <a:tr h="218450">
                <a:tc>
                  <a:txBody>
                    <a:bodyPr/>
                    <a:lstStyle/>
                    <a:p>
                      <a:pPr marL="0" marR="0" lvl="0" indent="0" algn="ctr" rtl="0">
                        <a:spcBef>
                          <a:spcPts val="0"/>
                        </a:spcBef>
                        <a:spcAft>
                          <a:spcPts val="0"/>
                        </a:spcAft>
                        <a:buNone/>
                        <a:defRPr sz="2000">
                          <a:solidFill>
                            <a:schemeClr val="lt1"/>
                          </a:solidFill>
                        </a:defRPr>
                      </a:pPr>
                      <a:r>
                        <a:rPr lang="it-IT" noProof="0" dirty="0" smtClean="0"/>
                        <a:t>COMPETENZA</a:t>
                      </a:r>
                      <a:endParaRPr lang="it-IT" sz="2000" u="none" strike="noStrike" cap="none" noProof="0" dirty="0">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defRPr sz="2000">
                          <a:solidFill>
                            <a:schemeClr val="lt1"/>
                          </a:solidFill>
                        </a:defRPr>
                      </a:pPr>
                      <a:r>
                        <a:rPr lang="it-IT" noProof="0" dirty="0" smtClean="0"/>
                        <a:t>LIVELLO DI COMPETENZA — FONDAZIONE</a:t>
                      </a:r>
                      <a:endParaRPr lang="it-IT" sz="2000" u="none" strike="noStrike" cap="none" noProof="0" dirty="0">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defRPr sz="2000">
                          <a:solidFill>
                            <a:schemeClr val="lt1"/>
                          </a:solidFill>
                        </a:defRPr>
                      </a:pPr>
                      <a:r>
                        <a:rPr lang="it-IT" noProof="0" dirty="0" smtClean="0"/>
                        <a:t>LIVELLO DI COMPETENZA — INTERMEDIO</a:t>
                      </a:r>
                      <a:endParaRPr lang="it-IT" sz="2000" u="none" strike="noStrike" cap="none" noProof="0" dirty="0">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defRPr sz="2000">
                          <a:solidFill>
                            <a:schemeClr val="lt1"/>
                          </a:solidFill>
                        </a:defRPr>
                      </a:pPr>
                      <a:r>
                        <a:rPr lang="it-IT" noProof="0" dirty="0" smtClean="0"/>
                        <a:t>LIVELLO DI COMPETENZA — AVANZATO</a:t>
                      </a:r>
                      <a:endParaRPr lang="it-IT" sz="2000" u="none" strike="noStrike" cap="none" noProof="0" dirty="0">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 xmlns:a16="http://schemas.microsoft.com/office/drawing/2014/main" val="10000"/>
                  </a:ext>
                </a:extLst>
              </a:tr>
              <a:tr h="1234450">
                <a:tc>
                  <a:txBody>
                    <a:bodyPr/>
                    <a:lstStyle/>
                    <a:p>
                      <a:pPr marL="0" marR="0" lvl="0" indent="0" algn="l" rtl="0">
                        <a:spcBef>
                          <a:spcPts val="0"/>
                        </a:spcBef>
                        <a:spcAft>
                          <a:spcPts val="0"/>
                        </a:spcAft>
                        <a:buNone/>
                        <a:defRPr sz="1800" b="1">
                          <a:solidFill>
                            <a:srgbClr val="660066"/>
                          </a:solidFill>
                        </a:defRPr>
                      </a:pPr>
                      <a:r>
                        <a:rPr lang="it-IT" noProof="0" dirty="0" smtClean="0"/>
                        <a:t>Auto-consapevolezza e autoefficacia</a:t>
                      </a:r>
                      <a:endParaRPr lang="it-IT" sz="1800" b="1" noProof="0"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si fidano della propria capacità di generare valore per gli altri</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sfruttare al massimo i loro punti di forza e di debolezza. </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b="1">
                          <a:solidFill>
                            <a:srgbClr val="660066"/>
                          </a:solidFill>
                        </a:defRPr>
                      </a:pPr>
                      <a:r>
                        <a:rPr lang="it-IT" noProof="0" dirty="0" smtClean="0">
                          <a:solidFill>
                            <a:srgbClr val="7030A0"/>
                          </a:solidFill>
                        </a:rPr>
                        <a:t>Gli studenti possono compensare le loro debolezze collaborando con gli altri e sviluppando ulteriormente i loro punti di forza.</a:t>
                      </a:r>
                      <a:endParaRPr lang="it-IT" sz="1800" b="1" noProof="0"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1"/>
                  </a:ext>
                </a:extLst>
              </a:tr>
              <a:tr h="1143000">
                <a:tc>
                  <a:txBody>
                    <a:bodyPr/>
                    <a:lstStyle/>
                    <a:p>
                      <a:pPr marL="0" marR="0" lvl="0" indent="0" algn="l" rtl="0">
                        <a:spcBef>
                          <a:spcPts val="0"/>
                        </a:spcBef>
                        <a:spcAft>
                          <a:spcPts val="0"/>
                        </a:spcAft>
                        <a:buNone/>
                        <a:defRPr sz="1800" b="1">
                          <a:solidFill>
                            <a:srgbClr val="660066"/>
                          </a:solidFill>
                        </a:defRPr>
                      </a:pPr>
                      <a:r>
                        <a:rPr lang="it-IT" noProof="0" dirty="0" smtClean="0"/>
                        <a:t>Motivazione e perseveranza</a:t>
                      </a:r>
                      <a:endParaRPr lang="it-IT" sz="1800" b="1" noProof="0"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vogliono seguire la loro passione e creare valore per gli altri.</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sono disposti a mettere sforzi e risorse per seguire la loro passione e creare valore per gli altri.</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b="1" noProof="0" dirty="0" smtClean="0">
                          <a:solidFill>
                            <a:srgbClr val="7030A0"/>
                          </a:solidFill>
                        </a:rPr>
                        <a:t>Gli studenti possono rimanere concentrati sulla loro passione e continuare a creare valore nonostante le battute d'arresto.</a:t>
                      </a:r>
                      <a:endParaRPr lang="it-IT" sz="1800" b="1" noProof="0"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2"/>
                  </a:ext>
                </a:extLst>
              </a:tr>
              <a:tr h="1143000">
                <a:tc>
                  <a:txBody>
                    <a:bodyPr/>
                    <a:lstStyle/>
                    <a:p>
                      <a:pPr marL="0" marR="0" lvl="0" indent="0" algn="l" rtl="0">
                        <a:spcBef>
                          <a:spcPts val="0"/>
                        </a:spcBef>
                        <a:spcAft>
                          <a:spcPts val="0"/>
                        </a:spcAft>
                        <a:buNone/>
                        <a:defRPr sz="1800" b="1">
                          <a:solidFill>
                            <a:srgbClr val="660066"/>
                          </a:solidFill>
                        </a:defRPr>
                      </a:pPr>
                      <a:r>
                        <a:rPr lang="it-IT" noProof="0" dirty="0" smtClean="0"/>
                        <a:t>Mobilitare le risorse</a:t>
                      </a:r>
                      <a:endParaRPr lang="it-IT" sz="1800" b="1" noProof="0"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trovare e utilizzare le risorse in modo responsabile. </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raccogliere e gestire diversi tipi di risorse per creare valore per gli altri. </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b="1" noProof="0" dirty="0" smtClean="0">
                          <a:solidFill>
                            <a:srgbClr val="7030A0"/>
                          </a:solidFill>
                        </a:rPr>
                        <a:t>Gli studenti possono definire strategie per mobilitare le risorse di cui hanno bisogno per generare valore per gli altri.</a:t>
                      </a:r>
                      <a:endParaRPr lang="it-IT" sz="1800" b="1" noProof="0"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3"/>
                  </a:ext>
                </a:extLst>
              </a:tr>
              <a:tr h="1219200">
                <a:tc>
                  <a:txBody>
                    <a:bodyPr/>
                    <a:lstStyle/>
                    <a:p>
                      <a:pPr marL="0" marR="0" lvl="0" indent="0" algn="l" rtl="0">
                        <a:spcBef>
                          <a:spcPts val="0"/>
                        </a:spcBef>
                        <a:spcAft>
                          <a:spcPts val="0"/>
                        </a:spcAft>
                        <a:buNone/>
                        <a:defRPr sz="1800" b="1">
                          <a:solidFill>
                            <a:srgbClr val="660066"/>
                          </a:solidFill>
                        </a:defRPr>
                      </a:pPr>
                      <a:r>
                        <a:rPr lang="it-IT" noProof="0" dirty="0" smtClean="0"/>
                        <a:t>Alfabetizzazione finanziaria ed economica </a:t>
                      </a:r>
                      <a:endParaRPr lang="it-IT" sz="1800" b="1" noProof="0"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redigere il budget per una semplice attività. </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trovare opzioni di finanziamento e gestire un budget per la loro attività di creazione di valore.</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fare un piano per la sostenibilità finanziaria di un'attività che</a:t>
                      </a:r>
                      <a:r>
                        <a:rPr lang="it-IT" baseline="0" noProof="0" dirty="0" smtClean="0"/>
                        <a:t> crea</a:t>
                      </a:r>
                      <a:r>
                        <a:rPr lang="it-IT" noProof="0" dirty="0" smtClean="0"/>
                        <a:t> di valore.</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4"/>
                  </a:ext>
                </a:extLst>
              </a:tr>
              <a:tr h="1066800">
                <a:tc>
                  <a:txBody>
                    <a:bodyPr/>
                    <a:lstStyle/>
                    <a:p>
                      <a:pPr marL="0" marR="0" lvl="0" indent="0" algn="l" rtl="0">
                        <a:spcBef>
                          <a:spcPts val="0"/>
                        </a:spcBef>
                        <a:spcAft>
                          <a:spcPts val="0"/>
                        </a:spcAft>
                        <a:buNone/>
                        <a:defRPr sz="1800" b="1">
                          <a:solidFill>
                            <a:srgbClr val="660066"/>
                          </a:solidFill>
                        </a:defRPr>
                      </a:pPr>
                      <a:r>
                        <a:rPr lang="it-IT" noProof="0" dirty="0" smtClean="0"/>
                        <a:t>Mobilitare gli altri</a:t>
                      </a:r>
                      <a:endParaRPr lang="it-IT" sz="1800" b="1" noProof="0"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comunicare le loro idee in modo chiaro e con entusiasmo</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lang="it-IT" noProof="0" dirty="0" smtClean="0"/>
                        <a:t>Gli studenti possono persuadere, coinvolgere e ispirare gli altri in attività che creano valore. </a:t>
                      </a:r>
                      <a:endParaRPr lang="it-IT" sz="1800" noProof="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b="1">
                          <a:solidFill>
                            <a:srgbClr val="660066"/>
                          </a:solidFill>
                        </a:defRPr>
                      </a:pPr>
                      <a:r>
                        <a:rPr lang="it-IT" noProof="0" dirty="0" smtClean="0">
                          <a:solidFill>
                            <a:srgbClr val="7030A0"/>
                          </a:solidFill>
                        </a:rPr>
                        <a:t>Gli studenti possono ispirare gli altri e portarli a bordo di</a:t>
                      </a:r>
                      <a:r>
                        <a:rPr lang="it-IT" baseline="0" noProof="0" dirty="0" smtClean="0">
                          <a:solidFill>
                            <a:srgbClr val="7030A0"/>
                          </a:solidFill>
                        </a:rPr>
                        <a:t> </a:t>
                      </a:r>
                      <a:r>
                        <a:rPr lang="it-IT" noProof="0" dirty="0" smtClean="0">
                          <a:solidFill>
                            <a:srgbClr val="7030A0"/>
                          </a:solidFill>
                        </a:rPr>
                        <a:t>attività che creano valore</a:t>
                      </a:r>
                      <a:endParaRPr lang="it-IT" sz="1800" b="1" noProof="0"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5"/>
                  </a:ext>
                </a:extLst>
              </a:tr>
            </a:tbl>
          </a:graphicData>
        </a:graphic>
      </p:graphicFrame>
      <p:sp>
        <p:nvSpPr>
          <p:cNvPr id="50" name="Google Shape;50;g1bb5b6ac45b_0_0"/>
          <p:cNvSpPr/>
          <p:nvPr/>
        </p:nvSpPr>
        <p:spPr>
          <a:xfrm>
            <a:off x="12112172" y="3086100"/>
            <a:ext cx="5798400"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g1bb5b6ac45b_0_0"/>
          <p:cNvSpPr txBox="1"/>
          <p:nvPr/>
        </p:nvSpPr>
        <p:spPr>
          <a:xfrm>
            <a:off x="1447800" y="1573291"/>
            <a:ext cx="1417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3200" b="1">
                <a:solidFill>
                  <a:srgbClr val="660066"/>
                </a:solidFill>
                <a:latin typeface="Calibri"/>
                <a:ea typeface="Calibri"/>
                <a:cs typeface="Calibri"/>
                <a:sym typeface="Calibri"/>
              </a:defRPr>
            </a:pPr>
            <a:r>
              <a:t>EntreComp Framework — Area Risorse</a:t>
            </a:r>
            <a:endParaRPr sz="3200" b="1">
              <a:solidFill>
                <a:srgbClr val="660066"/>
              </a:solidFill>
              <a:latin typeface="Calibri"/>
              <a:ea typeface="Calibri"/>
              <a:cs typeface="Calibri"/>
              <a:sym typeface="Calibri"/>
            </a:endParaRPr>
          </a:p>
        </p:txBody>
      </p:sp>
      <p:sp>
        <p:nvSpPr>
          <p:cNvPr id="52" name="Google Shape;52;g1bb5b6ac45b_0_0"/>
          <p:cNvSpPr/>
          <p:nvPr/>
        </p:nvSpPr>
        <p:spPr>
          <a:xfrm>
            <a:off x="12108543" y="7734300"/>
            <a:ext cx="5798400"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g1bb5b6ac45b_0_0"/>
          <p:cNvSpPr/>
          <p:nvPr/>
        </p:nvSpPr>
        <p:spPr>
          <a:xfrm>
            <a:off x="12108547" y="4335800"/>
            <a:ext cx="5798400"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g1bb5b6ac45b_0_0"/>
          <p:cNvSpPr/>
          <p:nvPr/>
        </p:nvSpPr>
        <p:spPr>
          <a:xfrm>
            <a:off x="12108547" y="5410200"/>
            <a:ext cx="5798400"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err="1"/>
              <a:t>Indice</a:t>
            </a:r>
            <a:r>
              <a:rPr dirty="0"/>
              <a:t> </a:t>
            </a:r>
          </a:p>
        </p:txBody>
      </p:sp>
      <p:sp>
        <p:nvSpPr>
          <p:cNvPr id="60" name="Google Shape;60;p3"/>
          <p:cNvSpPr txBox="1"/>
          <p:nvPr/>
        </p:nvSpPr>
        <p:spPr>
          <a:xfrm>
            <a:off x="2666998" y="3574561"/>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lang="it-IT" dirty="0" smtClean="0"/>
              <a:t>Comunicazione</a:t>
            </a:r>
            <a:r>
              <a:rPr dirty="0" smtClean="0"/>
              <a:t> d</a:t>
            </a:r>
            <a:r>
              <a:rPr lang="it-IT" dirty="0" smtClean="0"/>
              <a:t>'</a:t>
            </a:r>
            <a:r>
              <a:rPr dirty="0" smtClean="0"/>
              <a:t>impresa</a:t>
            </a:r>
            <a:endParaRPr sz="2800" b="1" dirty="0">
              <a:solidFill>
                <a:schemeClr val="dk1"/>
              </a:solidFill>
              <a:latin typeface="Calibri"/>
              <a:ea typeface="Calibri"/>
              <a:cs typeface="Calibri"/>
              <a:sym typeface="Calibri"/>
            </a:endParaRPr>
          </a:p>
        </p:txBody>
      </p:sp>
      <p:sp>
        <p:nvSpPr>
          <p:cNvPr id="61" name="Google Shape;61;p3"/>
          <p:cNvSpPr txBox="1"/>
          <p:nvPr/>
        </p:nvSpPr>
        <p:spPr>
          <a:xfrm>
            <a:off x="2666998" y="5052596"/>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Comunicazione digitale</a:t>
            </a:r>
            <a:endParaRPr sz="2800" b="1">
              <a:solidFill>
                <a:schemeClr val="dk1"/>
              </a:solidFill>
              <a:latin typeface="Calibri"/>
              <a:ea typeface="Calibri"/>
              <a:cs typeface="Calibri"/>
              <a:sym typeface="Calibri"/>
            </a:endParaRPr>
          </a:p>
        </p:txBody>
      </p:sp>
      <p:sp>
        <p:nvSpPr>
          <p:cNvPr id="62" name="Google Shape;62;p3"/>
          <p:cNvSpPr txBox="1"/>
          <p:nvPr/>
        </p:nvSpPr>
        <p:spPr>
          <a:xfrm>
            <a:off x="2666998" y="6484344"/>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Comunicare in modo efficace</a:t>
            </a:r>
            <a:endParaRPr sz="2800" b="1">
              <a:solidFill>
                <a:schemeClr val="dk1"/>
              </a:solidFill>
              <a:latin typeface="Calibri"/>
              <a:ea typeface="Calibri"/>
              <a:cs typeface="Calibri"/>
              <a:sym typeface="Calibri"/>
            </a:endParaRPr>
          </a:p>
        </p:txBody>
      </p:sp>
      <p:sp>
        <p:nvSpPr>
          <p:cNvPr id="63" name="Google Shape;63;p3"/>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
          <p:cNvSpPr/>
          <p:nvPr/>
        </p:nvSpPr>
        <p:spPr>
          <a:xfrm rot="5400000">
            <a:off x="1592072" y="522348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
          <p:cNvSpPr/>
          <p:nvPr/>
        </p:nvSpPr>
        <p:spPr>
          <a:xfrm rot="5400000">
            <a:off x="1598999" y="668337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1447800" y="1573291"/>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1. </a:t>
            </a:r>
            <a:r>
              <a:rPr dirty="0" smtClean="0"/>
              <a:t>Cos</a:t>
            </a:r>
            <a:r>
              <a:rPr lang="it-IT" dirty="0" smtClean="0"/>
              <a:t>'</a:t>
            </a:r>
            <a:r>
              <a:rPr dirty="0" smtClean="0"/>
              <a:t>è la</a:t>
            </a:r>
            <a:r>
              <a:rPr lang="it-IT" dirty="0" smtClean="0"/>
              <a:t> comunicazione aziendale</a:t>
            </a:r>
            <a:r>
              <a:rPr dirty="0" smtClean="0"/>
              <a:t>?</a:t>
            </a:r>
            <a:endParaRPr sz="4000" b="1" dirty="0">
              <a:solidFill>
                <a:srgbClr val="660066"/>
              </a:solidFill>
              <a:latin typeface="Calibri"/>
              <a:ea typeface="Calibri"/>
              <a:cs typeface="Calibri"/>
              <a:sym typeface="Calibri"/>
            </a:endParaRPr>
          </a:p>
        </p:txBody>
      </p:sp>
      <p:sp>
        <p:nvSpPr>
          <p:cNvPr id="71" name="Google Shape;71;p4"/>
          <p:cNvSpPr txBox="1"/>
          <p:nvPr/>
        </p:nvSpPr>
        <p:spPr>
          <a:xfrm>
            <a:off x="1524000" y="2562880"/>
            <a:ext cx="14554200" cy="741741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b="1" dirty="0" smtClean="0"/>
              <a:t>La comunicazione aziendale </a:t>
            </a:r>
            <a:r>
              <a:rPr lang="it-IT" dirty="0" smtClean="0"/>
              <a:t>è il processo attraverso il quale si condividono le informazioni con le persone all'interno e all'esterno della tua attività.</a:t>
            </a:r>
          </a:p>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Comunichiamo con altre persone così spesso che a volte non pensiamo a come e perché lo facciamo.</a:t>
            </a:r>
          </a:p>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La comunicazione aziendale è importante per:</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Pianificazione e stesura di proposte</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Prendere decisioni</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Raggiungere un accordo </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Vendita</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solidFill>
                  <a:schemeClr val="tx1"/>
                </a:solidFill>
              </a:rPr>
              <a:t>Fornire feedback al </a:t>
            </a:r>
            <a:r>
              <a:rPr lang="it-IT" dirty="0" smtClean="0"/>
              <a:t>personale e ai clienti</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Completare gli ordini dei clienti</a:t>
            </a:r>
          </a:p>
          <a:p>
            <a:pPr marL="914400" marR="0" lvl="1"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Presentare idee aziendali ad esempio a un potenziale finanziatore</a:t>
            </a:r>
          </a:p>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it-IT" dirty="0" smtClean="0"/>
              <a:t>Tutto ciò che fai all'interno della tua azienda si basa su una comunicazione chiara, quindi è importante avere una buona </a:t>
            </a:r>
            <a:r>
              <a:rPr lang="it-IT" b="1" dirty="0" smtClean="0"/>
              <a:t>strategia di comunicazione</a:t>
            </a:r>
            <a:endParaRPr lang="it-IT" sz="2800" b="1" dirty="0" smtClean="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 </a:t>
            </a:r>
            <a:endParaRPr sz="2800" b="1" dirty="0">
              <a:solidFill>
                <a:schemeClr val="dk1"/>
              </a:solidFill>
              <a:latin typeface="Calibri"/>
              <a:ea typeface="Calibri"/>
              <a:cs typeface="Calibri"/>
              <a:sym typeface="Calibri"/>
            </a:endParaRPr>
          </a:p>
        </p:txBody>
      </p:sp>
      <p:sp>
        <p:nvSpPr>
          <p:cNvPr id="72" name="Google Shape;72;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p:nvPr/>
        </p:nvSpPr>
        <p:spPr>
          <a:xfrm>
            <a:off x="1447800" y="1573291"/>
            <a:ext cx="12115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1. Quali tipi di comunicazione aziendale sono necessari?</a:t>
            </a:r>
            <a:endParaRPr sz="4000" b="1">
              <a:solidFill>
                <a:srgbClr val="660066"/>
              </a:solidFill>
              <a:latin typeface="Calibri"/>
              <a:ea typeface="Calibri"/>
              <a:cs typeface="Calibri"/>
              <a:sym typeface="Calibri"/>
            </a:endParaRPr>
          </a:p>
        </p:txBody>
      </p:sp>
      <p:sp>
        <p:nvSpPr>
          <p:cNvPr id="78" name="Google Shape;78;p5"/>
          <p:cNvSpPr txBox="1"/>
          <p:nvPr/>
        </p:nvSpPr>
        <p:spPr>
          <a:xfrm>
            <a:off x="914400" y="2365952"/>
            <a:ext cx="13182600" cy="113877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lang="it-IT" dirty="0" smtClean="0"/>
              <a:t>Ci sono due tipi principali di comunicazione aziendale</a:t>
            </a:r>
            <a:endParaRPr lang="it-IT" sz="4000" dirty="0" smtClean="0">
              <a:solidFill>
                <a:schemeClr val="dk1"/>
              </a:solidFill>
              <a:latin typeface="Calibri"/>
              <a:ea typeface="Calibri"/>
              <a:cs typeface="Calibri"/>
              <a:sym typeface="Calibri"/>
            </a:endParaRP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smtClean="0"/>
              <a:t> </a:t>
            </a:r>
            <a:endParaRPr sz="2800" b="1" dirty="0">
              <a:solidFill>
                <a:schemeClr val="dk1"/>
              </a:solidFill>
              <a:latin typeface="Calibri"/>
              <a:ea typeface="Calibri"/>
              <a:cs typeface="Calibri"/>
              <a:sym typeface="Calibri"/>
            </a:endParaRPr>
          </a:p>
        </p:txBody>
      </p:sp>
      <p:grpSp>
        <p:nvGrpSpPr>
          <p:cNvPr id="79" name="Google Shape;79;p5"/>
          <p:cNvGrpSpPr/>
          <p:nvPr/>
        </p:nvGrpSpPr>
        <p:grpSpPr>
          <a:xfrm>
            <a:off x="2819462" y="3835474"/>
            <a:ext cx="13220012" cy="5509129"/>
            <a:chOff x="62" y="215974"/>
            <a:chExt cx="13220012" cy="5509129"/>
          </a:xfrm>
        </p:grpSpPr>
        <p:sp>
          <p:nvSpPr>
            <p:cNvPr id="80" name="Google Shape;80;p5"/>
            <p:cNvSpPr/>
            <p:nvPr/>
          </p:nvSpPr>
          <p:spPr>
            <a:xfrm>
              <a:off x="62" y="215974"/>
              <a:ext cx="6017604" cy="892800"/>
            </a:xfrm>
            <a:prstGeom prst="rect">
              <a:avLst/>
            </a:prstGeom>
            <a:gradFill>
              <a:gsLst>
                <a:gs pos="0">
                  <a:srgbClr val="513B71"/>
                </a:gs>
                <a:gs pos="80000">
                  <a:srgbClr val="6B4E95"/>
                </a:gs>
                <a:gs pos="100000">
                  <a:srgbClr val="6B4D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p:nvPr/>
          </p:nvSpPr>
          <p:spPr>
            <a:xfrm>
              <a:off x="163642" y="215974"/>
              <a:ext cx="6065197"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defRPr sz="3100">
                  <a:solidFill>
                    <a:schemeClr val="lt1"/>
                  </a:solidFill>
                  <a:latin typeface="Calibri"/>
                  <a:ea typeface="Calibri"/>
                  <a:cs typeface="Calibri"/>
                  <a:sym typeface="Calibri"/>
                </a:defRPr>
              </a:pPr>
              <a:r>
                <a:rPr lang="it-IT" dirty="0" smtClean="0"/>
                <a:t>Comunicazione aziendale interna</a:t>
              </a:r>
              <a:endParaRPr lang="it-IT" sz="3100" dirty="0">
                <a:solidFill>
                  <a:schemeClr val="lt1"/>
                </a:solidFill>
                <a:latin typeface="Calibri"/>
                <a:ea typeface="Calibri"/>
                <a:cs typeface="Calibri"/>
                <a:sym typeface="Calibri"/>
              </a:endParaRPr>
            </a:p>
          </p:txBody>
        </p:sp>
        <p:sp>
          <p:nvSpPr>
            <p:cNvPr id="82" name="Google Shape;82;p5"/>
            <p:cNvSpPr/>
            <p:nvPr/>
          </p:nvSpPr>
          <p:spPr>
            <a:xfrm>
              <a:off x="63"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txBox="1"/>
            <p:nvPr/>
          </p:nvSpPr>
          <p:spPr>
            <a:xfrm>
              <a:off x="37902" y="1228695"/>
              <a:ext cx="6190937" cy="4496408"/>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lang="it-IT" sz="2800" dirty="0" smtClean="0"/>
                <a:t>Comunicazione verso l’alto — da membro dello staff a manager/proprietario</a:t>
              </a:r>
              <a:endParaRPr lang="it-IT" sz="28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lang="it-IT" sz="2800" dirty="0" smtClean="0"/>
                <a:t>Comunicazione verso il basso o manageriale — manager/proprietario al membro del personale</a:t>
              </a:r>
              <a:endParaRPr lang="it-IT" sz="28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lang="it-IT" sz="2800" dirty="0" smtClean="0"/>
                <a:t>Comunicazione laterale o tecnica — comunicazione interna tra il personale</a:t>
              </a:r>
              <a:endParaRPr lang="it-IT" sz="2800" b="0" i="0" u="none" strike="noStrike" cap="none" dirty="0">
                <a:solidFill>
                  <a:schemeClr val="dk1"/>
                </a:solidFill>
                <a:latin typeface="Calibri"/>
                <a:ea typeface="Calibri"/>
                <a:cs typeface="Calibri"/>
                <a:sym typeface="Calibri"/>
              </a:endParaRPr>
            </a:p>
          </p:txBody>
        </p:sp>
        <p:sp>
          <p:nvSpPr>
            <p:cNvPr id="84" name="Google Shape;84;p5"/>
            <p:cNvSpPr/>
            <p:nvPr/>
          </p:nvSpPr>
          <p:spPr>
            <a:xfrm>
              <a:off x="6860132" y="215974"/>
              <a:ext cx="6017604" cy="892800"/>
            </a:xfrm>
            <a:prstGeom prst="rect">
              <a:avLst/>
            </a:prstGeom>
            <a:gradFill>
              <a:gsLst>
                <a:gs pos="0">
                  <a:srgbClr val="827692"/>
                </a:gs>
                <a:gs pos="80000">
                  <a:srgbClr val="AB9CC0"/>
                </a:gs>
                <a:gs pos="100000">
                  <a:srgbClr val="AC9D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p:nvPr/>
          </p:nvSpPr>
          <p:spPr>
            <a:xfrm>
              <a:off x="6860132" y="215974"/>
              <a:ext cx="6359942"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defRPr sz="3100">
                  <a:solidFill>
                    <a:schemeClr val="lt1"/>
                  </a:solidFill>
                  <a:latin typeface="Calibri"/>
                  <a:ea typeface="Calibri"/>
                  <a:cs typeface="Calibri"/>
                  <a:sym typeface="Calibri"/>
                </a:defRPr>
              </a:pPr>
              <a:r>
                <a:rPr dirty="0"/>
                <a:t>Comunicazione </a:t>
              </a:r>
              <a:r>
                <a:rPr lang="it-IT" dirty="0" smtClean="0"/>
                <a:t>aziendale esterna</a:t>
              </a:r>
              <a:endParaRPr lang="it-IT" sz="3100" dirty="0">
                <a:solidFill>
                  <a:schemeClr val="lt1"/>
                </a:solidFill>
                <a:latin typeface="Calibri"/>
                <a:ea typeface="Calibri"/>
                <a:cs typeface="Calibri"/>
                <a:sym typeface="Calibri"/>
              </a:endParaRPr>
            </a:p>
          </p:txBody>
        </p:sp>
        <p:sp>
          <p:nvSpPr>
            <p:cNvPr id="86" name="Google Shape;86;p5"/>
            <p:cNvSpPr/>
            <p:nvPr/>
          </p:nvSpPr>
          <p:spPr>
            <a:xfrm>
              <a:off x="6860131" y="1108774"/>
              <a:ext cx="6017605"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p:nvPr/>
          </p:nvSpPr>
          <p:spPr>
            <a:xfrm>
              <a:off x="6969282" y="1235067"/>
              <a:ext cx="6141642"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lang="it-IT" sz="2800" dirty="0" smtClean="0"/>
                <a:t>Qualsiasi comunicazione che esce dalla nostra azienda. Coinvolge fornitori, clienti, chiunque o qualsiasi cosa che abbia un impatto sul tuo marchio/azienda</a:t>
              </a:r>
              <a:endParaRPr lang="it-IT" sz="28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lang="it-IT" sz="2800" dirty="0" smtClean="0"/>
                <a:t>Le pubbliche relazioni sono una forma specifica di comunicazione esterna (cfr. unità sulle competenze digitali)</a:t>
              </a:r>
              <a:endParaRPr lang="it-IT" sz="28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p:nvPr/>
        </p:nvSpPr>
        <p:spPr>
          <a:xfrm>
            <a:off x="1447800" y="1573291"/>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1. Che aspetto ha la comunicazione aziendale efficace?</a:t>
            </a:r>
            <a:endParaRPr sz="4000" b="1">
              <a:solidFill>
                <a:srgbClr val="660066"/>
              </a:solidFill>
              <a:latin typeface="Calibri"/>
              <a:ea typeface="Calibri"/>
              <a:cs typeface="Calibri"/>
              <a:sym typeface="Calibri"/>
            </a:endParaRPr>
          </a:p>
        </p:txBody>
      </p:sp>
      <p:sp>
        <p:nvSpPr>
          <p:cNvPr id="93" name="Google Shape;93;p6"/>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94" name="Google Shape;94;p6"/>
          <p:cNvSpPr txBox="1"/>
          <p:nvPr/>
        </p:nvSpPr>
        <p:spPr>
          <a:xfrm>
            <a:off x="1457960" y="2476500"/>
            <a:ext cx="13182600"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a:solidFill>
                  <a:schemeClr val="dk1"/>
                </a:solidFill>
                <a:latin typeface="Calibri"/>
                <a:ea typeface="Calibri"/>
                <a:cs typeface="Calibri"/>
                <a:sym typeface="Calibri"/>
              </a:defRPr>
            </a:pPr>
            <a:r>
              <a:rPr dirty="0"/>
              <a:t>La </a:t>
            </a:r>
            <a:r>
              <a:rPr dirty="0" err="1"/>
              <a:t>comunicazione</a:t>
            </a:r>
            <a:r>
              <a:rPr dirty="0"/>
              <a:t> </a:t>
            </a:r>
            <a:r>
              <a:rPr dirty="0" err="1"/>
              <a:t>aziendale</a:t>
            </a:r>
            <a:r>
              <a:rPr dirty="0"/>
              <a:t> di </a:t>
            </a:r>
            <a:r>
              <a:rPr dirty="0" err="1"/>
              <a:t>successo</a:t>
            </a:r>
            <a:r>
              <a:rPr dirty="0"/>
              <a:t> </a:t>
            </a:r>
            <a:r>
              <a:rPr dirty="0" err="1"/>
              <a:t>può</a:t>
            </a:r>
            <a:r>
              <a:rPr dirty="0"/>
              <a:t> </a:t>
            </a:r>
            <a:r>
              <a:rPr dirty="0" err="1"/>
              <a:t>significare</a:t>
            </a:r>
            <a:r>
              <a:rPr dirty="0"/>
              <a:t>:</a:t>
            </a: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dirty="0" err="1"/>
              <a:t>Meno</a:t>
            </a:r>
            <a:r>
              <a:rPr dirty="0"/>
              <a:t> </a:t>
            </a:r>
            <a:r>
              <a:rPr dirty="0" err="1"/>
              <a:t>distrazioni</a:t>
            </a:r>
            <a:r>
              <a:rPr dirty="0"/>
              <a:t>, ad </a:t>
            </a:r>
            <a:r>
              <a:rPr dirty="0" err="1"/>
              <a:t>esempio</a:t>
            </a:r>
            <a:r>
              <a:rPr dirty="0"/>
              <a:t> </a:t>
            </a:r>
            <a:r>
              <a:rPr dirty="0" err="1"/>
              <a:t>nessun</a:t>
            </a:r>
            <a:r>
              <a:rPr dirty="0"/>
              <a:t> </a:t>
            </a:r>
            <a:r>
              <a:rPr dirty="0" err="1"/>
              <a:t>sovraccarico</a:t>
            </a:r>
            <a:r>
              <a:rPr dirty="0"/>
              <a:t> di e-mail! </a:t>
            </a:r>
            <a:r>
              <a:rPr dirty="0" err="1"/>
              <a:t>Questo</a:t>
            </a:r>
            <a:r>
              <a:rPr dirty="0"/>
              <a:t> </a:t>
            </a:r>
            <a:r>
              <a:rPr dirty="0" err="1"/>
              <a:t>significa</a:t>
            </a:r>
            <a:r>
              <a:rPr dirty="0"/>
              <a:t> </a:t>
            </a:r>
            <a:r>
              <a:rPr dirty="0" err="1"/>
              <a:t>più</a:t>
            </a:r>
            <a:r>
              <a:rPr dirty="0"/>
              <a:t> </a:t>
            </a:r>
            <a:r>
              <a:rPr dirty="0" err="1"/>
              <a:t>spazio</a:t>
            </a:r>
            <a:r>
              <a:rPr dirty="0"/>
              <a:t> per </a:t>
            </a:r>
            <a:r>
              <a:rPr dirty="0" err="1"/>
              <a:t>il</a:t>
            </a:r>
            <a:r>
              <a:rPr dirty="0"/>
              <a:t> </a:t>
            </a:r>
            <a:r>
              <a:rPr dirty="0" err="1"/>
              <a:t>pensiero</a:t>
            </a:r>
            <a:r>
              <a:rPr dirty="0"/>
              <a:t> e la </a:t>
            </a:r>
            <a:r>
              <a:rPr dirty="0" err="1"/>
              <a:t>creatività</a:t>
            </a:r>
            <a:endParaRPr dirty="0"/>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dirty="0" err="1"/>
              <a:t>Chiaro</a:t>
            </a:r>
            <a:r>
              <a:rPr dirty="0"/>
              <a:t> </a:t>
            </a:r>
            <a:r>
              <a:rPr dirty="0" err="1"/>
              <a:t>scambio</a:t>
            </a:r>
            <a:r>
              <a:rPr dirty="0"/>
              <a:t> di </a:t>
            </a:r>
            <a:r>
              <a:rPr dirty="0" err="1"/>
              <a:t>comunicazioni</a:t>
            </a:r>
            <a:r>
              <a:rPr dirty="0"/>
              <a:t> </a:t>
            </a:r>
            <a:r>
              <a:rPr dirty="0" err="1"/>
              <a:t>tra</a:t>
            </a:r>
            <a:r>
              <a:rPr dirty="0"/>
              <a:t> </a:t>
            </a:r>
            <a:r>
              <a:rPr dirty="0" err="1"/>
              <a:t>reparti</a:t>
            </a:r>
            <a:r>
              <a:rPr dirty="0"/>
              <a:t>/</a:t>
            </a:r>
            <a:r>
              <a:rPr dirty="0" err="1"/>
              <a:t>aree</a:t>
            </a:r>
            <a:r>
              <a:rPr dirty="0"/>
              <a:t> </a:t>
            </a:r>
            <a:r>
              <a:rPr lang="it-IT" dirty="0" smtClean="0"/>
              <a:t>aziendali</a:t>
            </a:r>
            <a:r>
              <a:rPr dirty="0" smtClean="0"/>
              <a:t>, </a:t>
            </a:r>
            <a:r>
              <a:rPr dirty="0"/>
              <a:t>ad </a:t>
            </a:r>
            <a:r>
              <a:rPr dirty="0" err="1"/>
              <a:t>esempio</a:t>
            </a:r>
            <a:r>
              <a:rPr dirty="0"/>
              <a:t> </a:t>
            </a:r>
            <a:r>
              <a:rPr dirty="0" err="1"/>
              <a:t>tra</a:t>
            </a:r>
            <a:r>
              <a:rPr dirty="0"/>
              <a:t> </a:t>
            </a:r>
            <a:r>
              <a:rPr dirty="0" err="1"/>
              <a:t>te</a:t>
            </a:r>
            <a:r>
              <a:rPr dirty="0"/>
              <a:t> e </a:t>
            </a:r>
            <a:r>
              <a:rPr dirty="0" err="1"/>
              <a:t>il</a:t>
            </a:r>
            <a:r>
              <a:rPr dirty="0"/>
              <a:t> </a:t>
            </a:r>
            <a:r>
              <a:rPr dirty="0" err="1"/>
              <a:t>tuo</a:t>
            </a:r>
            <a:r>
              <a:rPr dirty="0"/>
              <a:t> </a:t>
            </a:r>
            <a:r>
              <a:rPr dirty="0" err="1"/>
              <a:t>venditore</a:t>
            </a:r>
            <a:endParaRPr dirty="0"/>
          </a:p>
          <a:p>
            <a:pPr marL="571500" marR="0" lvl="0" indent="-571500" algn="l" rtl="0">
              <a:spcBef>
                <a:spcPts val="0"/>
              </a:spcBef>
              <a:spcAft>
                <a:spcPts val="0"/>
              </a:spcAft>
              <a:buClr>
                <a:schemeClr val="dk1"/>
              </a:buClr>
              <a:buSzPts val="4000"/>
              <a:buFont typeface="Arial"/>
              <a:buChar char="•"/>
              <a:defRPr sz="4000">
                <a:solidFill>
                  <a:schemeClr val="dk1"/>
                </a:solidFill>
                <a:latin typeface="Calibri"/>
                <a:ea typeface="Calibri"/>
                <a:cs typeface="Calibri"/>
                <a:sym typeface="Calibri"/>
              </a:defRPr>
            </a:pPr>
            <a:r>
              <a:rPr dirty="0" err="1"/>
              <a:t>Migliore</a:t>
            </a:r>
            <a:r>
              <a:rPr dirty="0"/>
              <a:t> </a:t>
            </a:r>
            <a:r>
              <a:rPr dirty="0" err="1"/>
              <a:t>servizio</a:t>
            </a:r>
            <a:r>
              <a:rPr dirty="0"/>
              <a:t> </a:t>
            </a:r>
            <a:r>
              <a:rPr dirty="0" err="1"/>
              <a:t>clienti</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p:nvPr/>
        </p:nvSpPr>
        <p:spPr>
          <a:xfrm>
            <a:off x="1455906" y="1409700"/>
            <a:ext cx="12344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2. Come </a:t>
            </a:r>
            <a:r>
              <a:rPr dirty="0" err="1"/>
              <a:t>scrivo</a:t>
            </a:r>
            <a:r>
              <a:rPr dirty="0"/>
              <a:t> </a:t>
            </a:r>
            <a:r>
              <a:rPr dirty="0" err="1"/>
              <a:t>il</a:t>
            </a:r>
            <a:r>
              <a:rPr dirty="0"/>
              <a:t> </a:t>
            </a:r>
            <a:r>
              <a:rPr dirty="0" err="1"/>
              <a:t>mio</a:t>
            </a:r>
            <a:r>
              <a:rPr dirty="0"/>
              <a:t> </a:t>
            </a:r>
            <a:r>
              <a:rPr lang="it-IT" dirty="0" smtClean="0"/>
              <a:t>Piano di comunicazione aziendale</a:t>
            </a:r>
            <a:r>
              <a:rPr dirty="0" smtClean="0"/>
              <a:t>?</a:t>
            </a:r>
            <a:endParaRPr sz="4000" b="1" dirty="0">
              <a:solidFill>
                <a:srgbClr val="660066"/>
              </a:solidFill>
              <a:latin typeface="Calibri"/>
              <a:ea typeface="Calibri"/>
              <a:cs typeface="Calibri"/>
              <a:sym typeface="Calibri"/>
            </a:endParaRPr>
          </a:p>
        </p:txBody>
      </p:sp>
      <p:sp>
        <p:nvSpPr>
          <p:cNvPr id="100" name="Google Shape;100;p7"/>
          <p:cNvSpPr txBox="1"/>
          <p:nvPr/>
        </p:nvSpPr>
        <p:spPr>
          <a:xfrm>
            <a:off x="1143000" y="2117586"/>
            <a:ext cx="1555260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it-IT" sz="3200" b="1" dirty="0" smtClean="0">
              <a:solidFill>
                <a:schemeClr val="dk1"/>
              </a:solidFill>
              <a:latin typeface="Calibri"/>
              <a:ea typeface="Calibri"/>
              <a:cs typeface="Calibri"/>
              <a:sym typeface="Calibri"/>
            </a:endParaRPr>
          </a:p>
          <a:p>
            <a:pPr marL="0" lvl="0" indent="0" algn="just" rtl="0">
              <a:spcBef>
                <a:spcPts val="0"/>
              </a:spcBef>
              <a:spcAft>
                <a:spcPts val="0"/>
              </a:spcAft>
              <a:buNone/>
              <a:defRPr sz="2400" b="1">
                <a:solidFill>
                  <a:srgbClr val="9900CC"/>
                </a:solidFill>
                <a:latin typeface="Calibri"/>
                <a:ea typeface="Calibri"/>
                <a:cs typeface="Calibri"/>
                <a:sym typeface="Calibri"/>
              </a:defRPr>
            </a:pPr>
            <a:r>
              <a:rPr lang="it-IT" sz="2400" b="1" dirty="0" smtClean="0">
                <a:solidFill>
                  <a:srgbClr val="9900CC"/>
                </a:solidFill>
                <a:latin typeface="Calibri"/>
                <a:ea typeface="Calibri"/>
                <a:cs typeface="Calibri"/>
                <a:sym typeface="Calibri"/>
              </a:rPr>
              <a:t>DATTI DA FARE</a:t>
            </a:r>
          </a:p>
          <a:p>
            <a:pPr marL="0" lvl="0" indent="0" algn="just" rtl="0">
              <a:spcBef>
                <a:spcPts val="0"/>
              </a:spcBef>
              <a:spcAft>
                <a:spcPts val="0"/>
              </a:spcAft>
              <a:buClr>
                <a:schemeClr val="dk1"/>
              </a:buClr>
              <a:buFont typeface="Arial"/>
              <a:buNone/>
            </a:pPr>
            <a:endParaRPr lang="it-IT" sz="2400" b="1" dirty="0" smtClean="0">
              <a:solidFill>
                <a:srgbClr val="9900CC"/>
              </a:solidFill>
              <a:latin typeface="Calibri"/>
              <a:ea typeface="Calibri"/>
              <a:cs typeface="Calibri"/>
              <a:sym typeface="Calibri"/>
            </a:endParaRPr>
          </a:p>
          <a:p>
            <a:pPr marL="0" marR="0" lvl="0" indent="0" algn="l" rtl="0">
              <a:spcBef>
                <a:spcPts val="0"/>
              </a:spcBef>
              <a:spcAft>
                <a:spcPts val="0"/>
              </a:spcAft>
              <a:buNone/>
              <a:defRPr sz="3200" b="1">
                <a:solidFill>
                  <a:schemeClr val="dk1"/>
                </a:solidFill>
                <a:latin typeface="Calibri"/>
                <a:ea typeface="Calibri"/>
                <a:cs typeface="Calibri"/>
                <a:sym typeface="Calibri"/>
              </a:defRPr>
            </a:pPr>
            <a:r>
              <a:rPr lang="it-IT" dirty="0" smtClean="0"/>
              <a:t>Segui questi semplici passaggi:</a:t>
            </a:r>
          </a:p>
          <a:p>
            <a:pPr marL="0" marR="0" lvl="0" indent="0" algn="l" rtl="0">
              <a:spcBef>
                <a:spcPts val="0"/>
              </a:spcBef>
              <a:spcAft>
                <a:spcPts val="0"/>
              </a:spcAft>
              <a:buNone/>
            </a:pPr>
            <a:endParaRPr lang="it-IT" sz="3200" b="1" dirty="0" smtClean="0">
              <a:solidFill>
                <a:schemeClr val="dk1"/>
              </a:solidFill>
              <a:latin typeface="Calibri"/>
              <a:ea typeface="Calibri"/>
              <a:cs typeface="Calibri"/>
              <a:sym typeface="Calibri"/>
            </a:endParaRPr>
          </a:p>
          <a:p>
            <a:pPr marL="0" marR="0" lvl="0" indent="0" algn="l" rtl="0">
              <a:spcBef>
                <a:spcPts val="0"/>
              </a:spcBef>
              <a:spcAft>
                <a:spcPts val="0"/>
              </a:spcAft>
              <a:buNone/>
              <a:defRPr sz="3200">
                <a:solidFill>
                  <a:schemeClr val="dk1"/>
                </a:solidFill>
                <a:latin typeface="Calibri"/>
                <a:ea typeface="Calibri"/>
                <a:cs typeface="Calibri"/>
                <a:sym typeface="Calibri"/>
              </a:defRPr>
            </a:pPr>
            <a:r>
              <a:rPr lang="it-IT" dirty="0" smtClean="0"/>
              <a:t>1. Stabilisci obiettivi chiari — chiediti cosa devi affrontare. Forse la tua attività sta crescendo molto rapidamente e stai perdendo traccia delle informazioni. O forse vuoi migliorare le valutazioni dei clienti.</a:t>
            </a:r>
          </a:p>
          <a:p>
            <a:pPr marL="0" marR="0" lvl="0" indent="0" algn="l" rtl="0">
              <a:spcBef>
                <a:spcPts val="0"/>
              </a:spcBef>
              <a:spcAft>
                <a:spcPts val="0"/>
              </a:spcAft>
              <a:buNone/>
              <a:defRPr sz="3200">
                <a:solidFill>
                  <a:schemeClr val="dk1"/>
                </a:solidFill>
                <a:latin typeface="Calibri"/>
                <a:ea typeface="Calibri"/>
                <a:cs typeface="Calibri"/>
                <a:sym typeface="Calibri"/>
              </a:defRPr>
            </a:pPr>
            <a:r>
              <a:rPr lang="it-IT" dirty="0" smtClean="0"/>
              <a:t>2. Identifica con chi è necessario comunicare — clienti, fornitori, ecc. e QUANTO SPESSO?</a:t>
            </a:r>
          </a:p>
          <a:p>
            <a:pPr marL="0" marR="0" lvl="0" indent="0" algn="l" rtl="0">
              <a:spcBef>
                <a:spcPts val="0"/>
              </a:spcBef>
              <a:spcAft>
                <a:spcPts val="0"/>
              </a:spcAft>
              <a:buNone/>
              <a:defRPr sz="3200">
                <a:solidFill>
                  <a:schemeClr val="dk1"/>
                </a:solidFill>
                <a:latin typeface="Calibri"/>
                <a:ea typeface="Calibri"/>
                <a:cs typeface="Calibri"/>
                <a:sym typeface="Calibri"/>
              </a:defRPr>
            </a:pPr>
            <a:r>
              <a:rPr lang="it-IT" dirty="0" smtClean="0"/>
              <a:t>3. Decidi i migliori metodi di comunicazione per la tua azienda, ad esempio e-mail, sondaggi, riunioni faccia a faccia</a:t>
            </a:r>
          </a:p>
          <a:p>
            <a:pPr marL="0" marR="0" lvl="0" indent="0" algn="l" rtl="0">
              <a:spcBef>
                <a:spcPts val="0"/>
              </a:spcBef>
              <a:spcAft>
                <a:spcPts val="0"/>
              </a:spcAft>
              <a:buNone/>
              <a:defRPr sz="3200">
                <a:solidFill>
                  <a:schemeClr val="dk1"/>
                </a:solidFill>
                <a:latin typeface="Calibri"/>
                <a:ea typeface="Calibri"/>
                <a:cs typeface="Calibri"/>
                <a:sym typeface="Calibri"/>
              </a:defRPr>
            </a:pPr>
            <a:r>
              <a:rPr lang="it-IT" dirty="0" smtClean="0"/>
              <a:t>4. Quindi decidi i migliori strumenti per la tua attività, ad esempio Google Drive o Dropbox per la comunicazione interna</a:t>
            </a:r>
          </a:p>
          <a:p>
            <a:pPr marL="0" marR="0" lvl="0" indent="0" algn="l" rtl="0">
              <a:spcBef>
                <a:spcPts val="0"/>
              </a:spcBef>
              <a:spcAft>
                <a:spcPts val="0"/>
              </a:spcAft>
              <a:buNone/>
              <a:defRPr sz="3200">
                <a:solidFill>
                  <a:schemeClr val="dk1"/>
                </a:solidFill>
                <a:latin typeface="Calibri"/>
                <a:ea typeface="Calibri"/>
                <a:cs typeface="Calibri"/>
                <a:sym typeface="Calibri"/>
              </a:defRPr>
            </a:pPr>
            <a:r>
              <a:rPr lang="it-IT" dirty="0" smtClean="0"/>
              <a:t>5. Documenta il processo e effettua un controllo trimestralmente.</a:t>
            </a:r>
            <a:endParaRPr lang="it-IT" dirty="0"/>
          </a:p>
        </p:txBody>
      </p:sp>
      <p:sp>
        <p:nvSpPr>
          <p:cNvPr id="101" name="Google Shape;101;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2" name="Google Shape;102;p7"/>
          <p:cNvPicPr preferRelativeResize="0"/>
          <p:nvPr/>
        </p:nvPicPr>
        <p:blipFill rotWithShape="1">
          <a:blip r:embed="rId3">
            <a:alphaModFix/>
          </a:blip>
          <a:srcRect/>
          <a:stretch/>
        </p:blipFill>
        <p:spPr>
          <a:xfrm>
            <a:off x="13164675" y="2413425"/>
            <a:ext cx="3423400" cy="1711700"/>
          </a:xfrm>
          <a:prstGeom prst="rect">
            <a:avLst/>
          </a:prstGeom>
          <a:noFill/>
          <a:ln>
            <a:noFill/>
          </a:ln>
        </p:spPr>
      </p:pic>
      <p:pic>
        <p:nvPicPr>
          <p:cNvPr id="103" name="Google Shape;103;p7"/>
          <p:cNvPicPr preferRelativeResize="0"/>
          <p:nvPr/>
        </p:nvPicPr>
        <p:blipFill>
          <a:blip r:embed="rId4">
            <a:alphaModFix/>
          </a:blip>
          <a:stretch>
            <a:fillRect/>
          </a:stretch>
        </p:blipFill>
        <p:spPr>
          <a:xfrm>
            <a:off x="3258671" y="2413425"/>
            <a:ext cx="762000" cy="76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p:nvPr/>
        </p:nvSpPr>
        <p:spPr>
          <a:xfrm>
            <a:off x="1455906" y="1409700"/>
            <a:ext cx="12344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2. Che aspetto ha un piano di comunicazione aziendale?</a:t>
            </a:r>
            <a:endParaRPr sz="4000" b="1">
              <a:solidFill>
                <a:srgbClr val="660066"/>
              </a:solidFill>
              <a:latin typeface="Calibri"/>
              <a:ea typeface="Calibri"/>
              <a:cs typeface="Calibri"/>
              <a:sym typeface="Calibri"/>
            </a:endParaRPr>
          </a:p>
        </p:txBody>
      </p:sp>
      <p:sp>
        <p:nvSpPr>
          <p:cNvPr id="109" name="Google Shape;109;p8"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10" name="Google Shape;110;p8"/>
          <p:cNvGraphicFramePr/>
          <p:nvPr>
            <p:extLst>
              <p:ext uri="{D42A27DB-BD31-4B8C-83A1-F6EECF244321}">
                <p14:modId xmlns:p14="http://schemas.microsoft.com/office/powerpoint/2010/main" val="951107608"/>
              </p:ext>
            </p:extLst>
          </p:nvPr>
        </p:nvGraphicFramePr>
        <p:xfrm>
          <a:off x="1455906" y="2476500"/>
          <a:ext cx="14774700" cy="5402555"/>
        </p:xfrm>
        <a:graphic>
          <a:graphicData uri="http://schemas.openxmlformats.org/drawingml/2006/table">
            <a:tbl>
              <a:tblPr firstRow="1" bandRow="1">
                <a:noFill/>
                <a:tableStyleId>{8DBD7DC0-BA45-4EB0-A960-8D5D5593D81A}</a:tableStyleId>
              </a:tblPr>
              <a:tblGrid>
                <a:gridCol w="2462450">
                  <a:extLst>
                    <a:ext uri="{9D8B030D-6E8A-4147-A177-3AD203B41FA5}">
                      <a16:colId xmlns="" xmlns:a16="http://schemas.microsoft.com/office/drawing/2014/main" val="20000"/>
                    </a:ext>
                  </a:extLst>
                </a:gridCol>
                <a:gridCol w="2462450">
                  <a:extLst>
                    <a:ext uri="{9D8B030D-6E8A-4147-A177-3AD203B41FA5}">
                      <a16:colId xmlns="" xmlns:a16="http://schemas.microsoft.com/office/drawing/2014/main" val="20001"/>
                    </a:ext>
                  </a:extLst>
                </a:gridCol>
                <a:gridCol w="2462450">
                  <a:extLst>
                    <a:ext uri="{9D8B030D-6E8A-4147-A177-3AD203B41FA5}">
                      <a16:colId xmlns="" xmlns:a16="http://schemas.microsoft.com/office/drawing/2014/main" val="20002"/>
                    </a:ext>
                  </a:extLst>
                </a:gridCol>
                <a:gridCol w="2462450">
                  <a:extLst>
                    <a:ext uri="{9D8B030D-6E8A-4147-A177-3AD203B41FA5}">
                      <a16:colId xmlns="" xmlns:a16="http://schemas.microsoft.com/office/drawing/2014/main" val="20003"/>
                    </a:ext>
                  </a:extLst>
                </a:gridCol>
                <a:gridCol w="2462450">
                  <a:extLst>
                    <a:ext uri="{9D8B030D-6E8A-4147-A177-3AD203B41FA5}">
                      <a16:colId xmlns="" xmlns:a16="http://schemas.microsoft.com/office/drawing/2014/main" val="20004"/>
                    </a:ext>
                  </a:extLst>
                </a:gridCol>
                <a:gridCol w="2462450">
                  <a:extLst>
                    <a:ext uri="{9D8B030D-6E8A-4147-A177-3AD203B41FA5}">
                      <a16:colId xmlns="" xmlns:a16="http://schemas.microsoft.com/office/drawing/2014/main" val="20005"/>
                    </a:ext>
                  </a:extLst>
                </a:gridCol>
              </a:tblGrid>
              <a:tr h="1538950">
                <a:tc>
                  <a:txBody>
                    <a:bodyPr/>
                    <a:lstStyle/>
                    <a:p>
                      <a:pPr marL="0" marR="0" lvl="0" indent="0" algn="l" rtl="0">
                        <a:spcBef>
                          <a:spcPts val="0"/>
                        </a:spcBef>
                        <a:spcAft>
                          <a:spcPts val="0"/>
                        </a:spcAft>
                        <a:buNone/>
                        <a:defRPr sz="1800"/>
                      </a:pPr>
                      <a:r>
                        <a:rPr lang="it-IT" noProof="0" dirty="0" smtClean="0"/>
                        <a:t>Area Piano di comunicazione</a:t>
                      </a:r>
                      <a:endParaRPr lang="it-IT" sz="1800" noProof="0" dirty="0"/>
                    </a:p>
                  </a:txBody>
                  <a:tcPr marL="91450" marR="91450" marT="45725" marB="45725"/>
                </a:tc>
                <a:tc>
                  <a:txBody>
                    <a:bodyPr/>
                    <a:lstStyle/>
                    <a:p>
                      <a:pPr marL="0" marR="0" lvl="0" indent="0" algn="l" rtl="0">
                        <a:spcBef>
                          <a:spcPts val="0"/>
                        </a:spcBef>
                        <a:spcAft>
                          <a:spcPts val="0"/>
                        </a:spcAft>
                        <a:buNone/>
                        <a:defRPr sz="1800"/>
                      </a:pPr>
                      <a:r>
                        <a:t>Grado di urgenza (1-5)</a:t>
                      </a:r>
                      <a:endParaRPr sz="1800"/>
                    </a:p>
                  </a:txBody>
                  <a:tcPr marL="91450" marR="91450" marT="45725" marB="45725"/>
                </a:tc>
                <a:tc>
                  <a:txBody>
                    <a:bodyPr/>
                    <a:lstStyle/>
                    <a:p>
                      <a:pPr marL="0" marR="0" lvl="0" indent="0" algn="l" rtl="0">
                        <a:spcBef>
                          <a:spcPts val="0"/>
                        </a:spcBef>
                        <a:spcAft>
                          <a:spcPts val="0"/>
                        </a:spcAft>
                        <a:buNone/>
                        <a:defRPr sz="1800"/>
                      </a:pPr>
                      <a:r>
                        <a:t>Chi è coinvolto?</a:t>
                      </a:r>
                      <a:endParaRPr sz="1800"/>
                    </a:p>
                  </a:txBody>
                  <a:tcPr marL="91450" marR="91450" marT="45725" marB="45725"/>
                </a:tc>
                <a:tc>
                  <a:txBody>
                    <a:bodyPr/>
                    <a:lstStyle/>
                    <a:p>
                      <a:pPr marL="0" marR="0" lvl="0" indent="0" algn="l" rtl="0">
                        <a:spcBef>
                          <a:spcPts val="0"/>
                        </a:spcBef>
                        <a:spcAft>
                          <a:spcPts val="0"/>
                        </a:spcAft>
                        <a:buNone/>
                        <a:defRPr sz="1800"/>
                      </a:pPr>
                      <a:r>
                        <a:t>Gli Obiettivi</a:t>
                      </a:r>
                      <a:endParaRPr sz="1800"/>
                    </a:p>
                  </a:txBody>
                  <a:tcPr marL="91450" marR="91450" marT="45725" marB="45725"/>
                </a:tc>
                <a:tc>
                  <a:txBody>
                    <a:bodyPr/>
                    <a:lstStyle/>
                    <a:p>
                      <a:pPr marL="0" marR="0" lvl="0" indent="0" algn="l" rtl="0">
                        <a:spcBef>
                          <a:spcPts val="0"/>
                        </a:spcBef>
                        <a:spcAft>
                          <a:spcPts val="0"/>
                        </a:spcAft>
                        <a:buNone/>
                        <a:defRPr sz="1800"/>
                      </a:pPr>
                      <a:r>
                        <a:t>Azioni</a:t>
                      </a:r>
                      <a:endParaRPr sz="1800"/>
                    </a:p>
                  </a:txBody>
                  <a:tcPr marL="91450" marR="91450" marT="45725" marB="45725"/>
                </a:tc>
                <a:tc>
                  <a:txBody>
                    <a:bodyPr/>
                    <a:lstStyle/>
                    <a:p>
                      <a:pPr marL="0" marR="0" lvl="0" indent="0" algn="l" rtl="0">
                        <a:spcBef>
                          <a:spcPts val="0"/>
                        </a:spcBef>
                        <a:spcAft>
                          <a:spcPts val="0"/>
                        </a:spcAft>
                        <a:buNone/>
                        <a:defRPr sz="1800"/>
                      </a:pPr>
                      <a:r>
                        <a:t>Data di nascita</a:t>
                      </a:r>
                      <a:endParaRPr sz="1800"/>
                    </a:p>
                  </a:txBody>
                  <a:tcPr marL="91450" marR="91450" marT="45725" marB="45725"/>
                </a:tc>
                <a:extLst>
                  <a:ext uri="{0D108BD9-81ED-4DB2-BD59-A6C34878D82A}">
                    <a16:rowId xmlns="" xmlns:a16="http://schemas.microsoft.com/office/drawing/2014/main" val="10000"/>
                  </a:ext>
                </a:extLst>
              </a:tr>
              <a:tr h="891625">
                <a:tc>
                  <a:txBody>
                    <a:bodyPr/>
                    <a:lstStyle/>
                    <a:p>
                      <a:pPr marL="0" marR="0" lvl="0" indent="0" algn="l" rtl="0">
                        <a:spcBef>
                          <a:spcPts val="0"/>
                        </a:spcBef>
                        <a:spcAft>
                          <a:spcPts val="0"/>
                        </a:spcAft>
                        <a:buNone/>
                        <a:defRPr sz="1800"/>
                      </a:pPr>
                      <a:r>
                        <a:t>Nuovo imballaggio</a:t>
                      </a:r>
                      <a:endParaRPr sz="1800"/>
                    </a:p>
                  </a:txBody>
                  <a:tcPr marL="91450" marR="91450" marT="45725" marB="45725"/>
                </a:tc>
                <a:tc>
                  <a:txBody>
                    <a:bodyPr/>
                    <a:lstStyle/>
                    <a:p>
                      <a:pPr marL="0" marR="0" lvl="0" indent="0" algn="l" rtl="0">
                        <a:spcBef>
                          <a:spcPts val="0"/>
                        </a:spcBef>
                        <a:spcAft>
                          <a:spcPts val="0"/>
                        </a:spcAft>
                        <a:buNone/>
                        <a:defRPr sz="1800"/>
                      </a:pPr>
                      <a:r>
                        <a:t>1</a:t>
                      </a:r>
                      <a:endParaRPr sz="1800"/>
                    </a:p>
                  </a:txBody>
                  <a:tcPr marL="91450" marR="91450" marT="45725" marB="45725"/>
                </a:tc>
                <a:tc>
                  <a:txBody>
                    <a:bodyPr/>
                    <a:lstStyle/>
                    <a:p>
                      <a:pPr marL="0" marR="0" lvl="0" indent="0" algn="l" rtl="0">
                        <a:spcBef>
                          <a:spcPts val="0"/>
                        </a:spcBef>
                        <a:spcAft>
                          <a:spcPts val="0"/>
                        </a:spcAft>
                        <a:buNone/>
                        <a:defRPr sz="1800"/>
                      </a:pPr>
                      <a:r>
                        <a:rPr lang="it-IT" noProof="0" dirty="0" smtClean="0"/>
                        <a:t>Designer</a:t>
                      </a:r>
                    </a:p>
                    <a:p>
                      <a:pPr marL="0" marR="0" lvl="0" indent="0" algn="l" rtl="0">
                        <a:spcBef>
                          <a:spcPts val="0"/>
                        </a:spcBef>
                        <a:spcAft>
                          <a:spcPts val="0"/>
                        </a:spcAft>
                        <a:buNone/>
                        <a:defRPr sz="1800"/>
                      </a:pPr>
                      <a:r>
                        <a:rPr lang="it-IT" noProof="0" dirty="0" smtClean="0"/>
                        <a:t>Stampatori</a:t>
                      </a:r>
                    </a:p>
                    <a:p>
                      <a:pPr marL="0" marR="0" lvl="0" indent="0" algn="l" rtl="0">
                        <a:spcBef>
                          <a:spcPts val="0"/>
                        </a:spcBef>
                        <a:spcAft>
                          <a:spcPts val="0"/>
                        </a:spcAft>
                        <a:buNone/>
                        <a:defRPr sz="1800"/>
                      </a:pPr>
                      <a:r>
                        <a:rPr lang="it-IT" noProof="0" dirty="0" smtClean="0"/>
                        <a:t>Addetti alla vendita</a:t>
                      </a:r>
                    </a:p>
                    <a:p>
                      <a:pPr marL="0" marR="0" lvl="0" indent="0" algn="l" rtl="0">
                        <a:spcBef>
                          <a:spcPts val="0"/>
                        </a:spcBef>
                        <a:spcAft>
                          <a:spcPts val="0"/>
                        </a:spcAft>
                        <a:buNone/>
                        <a:defRPr sz="1800"/>
                      </a:pPr>
                      <a:r>
                        <a:rPr lang="it-IT" noProof="0" dirty="0" smtClean="0"/>
                        <a:t>I clienti</a:t>
                      </a:r>
                      <a:endParaRPr lang="it-IT" sz="1800" noProof="0" dirty="0"/>
                    </a:p>
                  </a:txBody>
                  <a:tcPr marL="91450" marR="91450" marT="45725" marB="45725"/>
                </a:tc>
                <a:tc>
                  <a:txBody>
                    <a:bodyPr/>
                    <a:lstStyle/>
                    <a:p>
                      <a:pPr marL="0" marR="0" lvl="0" indent="0" algn="l" rtl="0">
                        <a:spcBef>
                          <a:spcPts val="0"/>
                        </a:spcBef>
                        <a:spcAft>
                          <a:spcPts val="0"/>
                        </a:spcAft>
                        <a:buNone/>
                        <a:defRPr sz="1800"/>
                      </a:pPr>
                      <a:r>
                        <a:t>Tempistiche raggiunte</a:t>
                      </a:r>
                    </a:p>
                    <a:p>
                      <a:pPr marL="0" marR="0" lvl="0" indent="0" algn="l" rtl="0">
                        <a:spcBef>
                          <a:spcPts val="0"/>
                        </a:spcBef>
                        <a:spcAft>
                          <a:spcPts val="0"/>
                        </a:spcAft>
                        <a:buNone/>
                        <a:defRPr sz="1800"/>
                      </a:pPr>
                      <a:r>
                        <a:t>Campagna di lancio pronta</a:t>
                      </a:r>
                    </a:p>
                    <a:p>
                      <a:pPr marL="0" marR="0" lvl="0" indent="0" algn="l" rtl="0">
                        <a:spcBef>
                          <a:spcPts val="0"/>
                        </a:spcBef>
                        <a:spcAft>
                          <a:spcPts val="0"/>
                        </a:spcAft>
                        <a:buNone/>
                        <a:defRPr sz="1800"/>
                      </a:pPr>
                      <a:r>
                        <a:t>Messaggi concordati</a:t>
                      </a:r>
                      <a:endParaRPr sz="1800"/>
                    </a:p>
                  </a:txBody>
                  <a:tcPr marL="91450" marR="91450" marT="45725" marB="45725"/>
                </a:tc>
                <a:tc>
                  <a:txBody>
                    <a:bodyPr/>
                    <a:lstStyle/>
                    <a:p>
                      <a:pPr marL="0" marR="0" lvl="0" indent="0" algn="l" rtl="0">
                        <a:spcBef>
                          <a:spcPts val="0"/>
                        </a:spcBef>
                        <a:spcAft>
                          <a:spcPts val="0"/>
                        </a:spcAft>
                        <a:buNone/>
                        <a:defRPr sz="1800"/>
                      </a:pPr>
                      <a:r>
                        <a:rPr dirty="0"/>
                        <a:t>Piano di </a:t>
                      </a:r>
                      <a:r>
                        <a:rPr dirty="0" err="1"/>
                        <a:t>lancio</a:t>
                      </a:r>
                      <a:endParaRPr dirty="0"/>
                    </a:p>
                    <a:p>
                      <a:pPr marL="0" marR="0" lvl="0" indent="0" algn="l" rtl="0">
                        <a:spcBef>
                          <a:spcPts val="0"/>
                        </a:spcBef>
                        <a:spcAft>
                          <a:spcPts val="0"/>
                        </a:spcAft>
                        <a:buNone/>
                        <a:defRPr sz="1800"/>
                      </a:pPr>
                      <a:r>
                        <a:rPr dirty="0" err="1"/>
                        <a:t>Pianifica</a:t>
                      </a:r>
                      <a:r>
                        <a:rPr dirty="0"/>
                        <a:t> il </a:t>
                      </a:r>
                      <a:r>
                        <a:rPr dirty="0" err="1"/>
                        <a:t>messaggio</a:t>
                      </a:r>
                      <a:r>
                        <a:rPr dirty="0"/>
                        <a:t> </a:t>
                      </a:r>
                      <a:r>
                        <a:rPr dirty="0" err="1"/>
                        <a:t>della</a:t>
                      </a:r>
                      <a:r>
                        <a:rPr dirty="0"/>
                        <a:t> campagna</a:t>
                      </a:r>
                      <a:endParaRPr sz="1800" dirty="0"/>
                    </a:p>
                  </a:txBody>
                  <a:tcPr marL="91450" marR="91450" marT="45725" marB="45725"/>
                </a:tc>
                <a:tc>
                  <a:txBody>
                    <a:bodyPr/>
                    <a:lstStyle/>
                    <a:p>
                      <a:pPr marL="0" marR="0" lvl="0" indent="0" algn="l" rtl="0">
                        <a:spcBef>
                          <a:spcPts val="0"/>
                        </a:spcBef>
                        <a:spcAft>
                          <a:spcPts val="0"/>
                        </a:spcAft>
                        <a:buNone/>
                        <a:defRPr sz="1800"/>
                      </a:pPr>
                      <a:r>
                        <a:t>TBC</a:t>
                      </a:r>
                      <a:endParaRPr sz="1800"/>
                    </a:p>
                  </a:txBody>
                  <a:tcPr marL="91450" marR="91450" marT="45725" marB="45725"/>
                </a:tc>
                <a:extLst>
                  <a:ext uri="{0D108BD9-81ED-4DB2-BD59-A6C34878D82A}">
                    <a16:rowId xmlns="" xmlns:a16="http://schemas.microsoft.com/office/drawing/2014/main" val="10001"/>
                  </a:ext>
                </a:extLst>
              </a:tr>
              <a:tr h="8916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 xmlns:a16="http://schemas.microsoft.com/office/drawing/2014/main" val="10002"/>
                  </a:ext>
                </a:extLst>
              </a:tr>
              <a:tr h="8916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 xmlns:a16="http://schemas.microsoft.com/office/drawing/2014/main" val="10003"/>
                  </a:ext>
                </a:extLst>
              </a:tr>
              <a:tr h="8916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1482</Words>
  <Application>Microsoft Office PowerPoint</Application>
  <PresentationFormat>Personalizzato</PresentationFormat>
  <Paragraphs>187</Paragraphs>
  <Slides>21</Slides>
  <Notes>21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Helvetica Neue</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User</cp:lastModifiedBy>
  <cp:revision>8</cp:revision>
  <dcterms:created xsi:type="dcterms:W3CDTF">2022-01-04T10:29:56Z</dcterms:created>
  <dcterms:modified xsi:type="dcterms:W3CDTF">2023-04-24T11:43:42Z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