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10287000" cx="18288000"/>
  <p:notesSz cx="18288000" cy="10287000"/>
  <p:embeddedFontLst>
    <p:embeddedFont>
      <p:font typeface="Helvetica Neue"/>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26" roundtripDataSignature="AMtx7mgHEME7dPHntNjuTVg3spQzUH49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HelveticaNeue-regular.fntdata"/><Relationship Id="rId21" Type="http://schemas.openxmlformats.org/officeDocument/2006/relationships/slide" Target="slides/slide16.xml"/><Relationship Id="rId24" Type="http://schemas.openxmlformats.org/officeDocument/2006/relationships/font" Target="fonts/HelveticaNeue-italic.fntdata"/><Relationship Id="rId23" Type="http://schemas.openxmlformats.org/officeDocument/2006/relationships/font" Target="fonts/HelveticaNeue-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HelveticaNeue-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7924800" cy="5159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0358438" y="0"/>
            <a:ext cx="7924800" cy="5159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71063"/>
            <a:ext cx="7924800" cy="51593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1: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 name="Google Shape;23;p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1: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p11: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1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3: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8" name="Google Shape;198;p13: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4: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1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5: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p1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6: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4" name="Google Shape;224;p1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7: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p1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p2: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 name="Google Shape;31;p2: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 name="Google Shape;32;p2: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4: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0" name="Google Shape;50;p4: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5: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8" name="Google Shape;68;p5: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6: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6: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7: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7: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7:notes"/>
          <p:cNvSpPr txBox="1"/>
          <p:nvPr>
            <p:ph idx="12" type="sldNum"/>
          </p:nvPr>
        </p:nvSpPr>
        <p:spPr>
          <a:xfrm>
            <a:off x="10358438" y="9771063"/>
            <a:ext cx="7924800" cy="51593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8: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p8: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2" name="Google Shape;132;p9: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0:notes"/>
          <p:cNvSpPr txBox="1"/>
          <p:nvPr>
            <p:ph idx="1" type="body"/>
          </p:nvPr>
        </p:nvSpPr>
        <p:spPr>
          <a:xfrm>
            <a:off x="1828800" y="4951413"/>
            <a:ext cx="14630400" cy="404971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1" name="Google Shape;151;p10:notes"/>
          <p:cNvSpPr/>
          <p:nvPr>
            <p:ph idx="2" type="sldImg"/>
          </p:nvPr>
        </p:nvSpPr>
        <p:spPr>
          <a:xfrm>
            <a:off x="6057900" y="1285875"/>
            <a:ext cx="6172200" cy="347186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obj">
  <p:cSld name="OBJECT">
    <p:spTree>
      <p:nvGrpSpPr>
        <p:cNvPr id="19" name="Shape 1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8"/>
          <p:cNvSpPr/>
          <p:nvPr/>
        </p:nvSpPr>
        <p:spPr>
          <a:xfrm>
            <a:off x="0" y="1"/>
            <a:ext cx="9144635" cy="1812688"/>
          </a:xfrm>
          <a:custGeom>
            <a:rect b="b" l="l" r="r" t="t"/>
            <a:pathLst>
              <a:path extrusionOk="0" h="3305175" w="9144635">
                <a:moveTo>
                  <a:pt x="0" y="3304911"/>
                </a:moveTo>
                <a:lnTo>
                  <a:pt x="0" y="0"/>
                </a:lnTo>
                <a:lnTo>
                  <a:pt x="7135660" y="0"/>
                </a:lnTo>
                <a:lnTo>
                  <a:pt x="9144210" y="595197"/>
                </a:lnTo>
                <a:lnTo>
                  <a:pt x="0" y="3304911"/>
                </a:lnTo>
                <a:close/>
              </a:path>
            </a:pathLst>
          </a:custGeom>
          <a:solidFill>
            <a:srgbClr val="93268F"/>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 name="Google Shape;11;p18"/>
          <p:cNvSpPr/>
          <p:nvPr/>
        </p:nvSpPr>
        <p:spPr>
          <a:xfrm>
            <a:off x="9144210"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 name="Google Shape;12;p18"/>
          <p:cNvSpPr/>
          <p:nvPr/>
        </p:nvSpPr>
        <p:spPr>
          <a:xfrm>
            <a:off x="7135659"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 name="Google Shape;13;p18"/>
          <p:cNvSpPr/>
          <p:nvPr/>
        </p:nvSpPr>
        <p:spPr>
          <a:xfrm>
            <a:off x="1028700" y="1028712"/>
            <a:ext cx="16230600" cy="8229600"/>
          </a:xfrm>
          <a:custGeom>
            <a:rect b="b" l="l" r="r" t="t"/>
            <a:pathLst>
              <a:path extrusionOk="0" h="8229600" w="16230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4" name="Google Shape;14;p18"/>
          <p:cNvPicPr preferRelativeResize="0"/>
          <p:nvPr/>
        </p:nvPicPr>
        <p:blipFill rotWithShape="1">
          <a:blip r:embed="rId1">
            <a:alphaModFix/>
          </a:blip>
          <a:srcRect b="0" l="0" r="0" t="0"/>
          <a:stretch/>
        </p:blipFill>
        <p:spPr>
          <a:xfrm>
            <a:off x="1028700" y="9258300"/>
            <a:ext cx="3198719" cy="702057"/>
          </a:xfrm>
          <a:prstGeom prst="rect">
            <a:avLst/>
          </a:prstGeom>
          <a:noFill/>
          <a:ln>
            <a:noFill/>
          </a:ln>
        </p:spPr>
      </p:pic>
      <p:sp>
        <p:nvSpPr>
          <p:cNvPr id="15" name="Google Shape;15;p18"/>
          <p:cNvSpPr txBox="1"/>
          <p:nvPr/>
        </p:nvSpPr>
        <p:spPr>
          <a:xfrm>
            <a:off x="4648200" y="9412402"/>
            <a:ext cx="12611100" cy="477054"/>
          </a:xfrm>
          <a:prstGeom prst="rect">
            <a:avLst/>
          </a:prstGeom>
          <a:noFill/>
          <a:ln>
            <a:noFill/>
          </a:ln>
        </p:spPr>
        <p:txBody>
          <a:bodyPr anchorCtr="0" anchor="t" bIns="45700" lIns="91425" spcFirstLastPara="1" rIns="91425" wrap="square" tIns="45700">
            <a:spAutoFit/>
          </a:bodyPr>
          <a:lstStyle/>
          <a:p>
            <a:pPr indent="0" lvl="0" marL="12700" marR="0" rtl="0" algn="just">
              <a:lnSpc>
                <a:spcPct val="106785"/>
              </a:lnSpc>
              <a:spcBef>
                <a:spcPts val="0"/>
              </a:spcBef>
              <a:spcAft>
                <a:spcPts val="0"/>
              </a:spcAft>
              <a:buClr>
                <a:srgbClr val="000000"/>
              </a:buClr>
              <a:buSzPts val="1400"/>
              <a:buFont typeface="Arial"/>
              <a:buNone/>
            </a:pPr>
            <a:r>
              <a:rPr b="0" i="0" lang="en-US" sz="1400" u="none" cap="none" strike="noStrike">
                <a:solidFill>
                  <a:schemeClr val="dk1"/>
                </a:solidFill>
                <a:latin typeface="Arial"/>
                <a:ea typeface="Arial"/>
                <a:cs typeface="Arial"/>
                <a:sym typeface="Arial"/>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
        <p:nvSpPr>
          <p:cNvPr id="16" name="Google Shape;16;p18"/>
          <p:cNvSpPr/>
          <p:nvPr/>
        </p:nvSpPr>
        <p:spPr>
          <a:xfrm>
            <a:off x="9137374" y="1"/>
            <a:ext cx="9144000" cy="1812688"/>
          </a:xfrm>
          <a:custGeom>
            <a:rect b="b" l="l" r="r" t="t"/>
            <a:pathLst>
              <a:path extrusionOk="0" h="3305175" w="9144000">
                <a:moveTo>
                  <a:pt x="9143788" y="3304786"/>
                </a:moveTo>
                <a:lnTo>
                  <a:pt x="0" y="595197"/>
                </a:lnTo>
                <a:lnTo>
                  <a:pt x="2008550" y="0"/>
                </a:lnTo>
                <a:lnTo>
                  <a:pt x="9143788" y="0"/>
                </a:lnTo>
                <a:lnTo>
                  <a:pt x="9143788" y="3304786"/>
                </a:lnTo>
                <a:close/>
              </a:path>
            </a:pathLst>
          </a:custGeom>
          <a:solidFill>
            <a:srgbClr val="CF9ECC"/>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18"/>
          <p:cNvSpPr/>
          <p:nvPr/>
        </p:nvSpPr>
        <p:spPr>
          <a:xfrm>
            <a:off x="7128823" y="0"/>
            <a:ext cx="4017645" cy="326667"/>
          </a:xfrm>
          <a:custGeom>
            <a:rect b="b" l="l" r="r" t="t"/>
            <a:pathLst>
              <a:path extrusionOk="0" h="595630" w="4017645">
                <a:moveTo>
                  <a:pt x="2008550" y="595197"/>
                </a:moveTo>
                <a:lnTo>
                  <a:pt x="0" y="0"/>
                </a:lnTo>
                <a:lnTo>
                  <a:pt x="4017101" y="0"/>
                </a:lnTo>
                <a:lnTo>
                  <a:pt x="2008550" y="595197"/>
                </a:lnTo>
                <a:close/>
              </a:path>
            </a:pathLst>
          </a:custGeom>
          <a:solidFill>
            <a:srgbClr val="640D6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18" name="Google Shape;18;p18"/>
          <p:cNvPicPr preferRelativeResize="0"/>
          <p:nvPr/>
        </p:nvPicPr>
        <p:blipFill rotWithShape="1">
          <a:blip r:embed="rId2">
            <a:alphaModFix/>
          </a:blip>
          <a:srcRect b="0" l="0" r="0" t="0"/>
          <a:stretch/>
        </p:blipFill>
        <p:spPr>
          <a:xfrm>
            <a:off x="14325600" y="1465438"/>
            <a:ext cx="2749826" cy="69450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6.png"/><Relationship Id="rId4" Type="http://schemas.openxmlformats.org/officeDocument/2006/relationships/image" Target="../media/image2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9.png"/><Relationship Id="rId4" Type="http://schemas.openxmlformats.org/officeDocument/2006/relationships/image" Target="../media/image11.png"/><Relationship Id="rId5" Type="http://schemas.openxmlformats.org/officeDocument/2006/relationships/image" Target="../media/image15.png"/><Relationship Id="rId6" Type="http://schemas.openxmlformats.org/officeDocument/2006/relationships/image" Target="../media/image1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ooncamp.com/blog/okr-mbo/" TargetMode="Externa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1" Type="http://schemas.openxmlformats.org/officeDocument/2006/relationships/image" Target="../media/image6.jpg"/><Relationship Id="rId10" Type="http://schemas.openxmlformats.org/officeDocument/2006/relationships/image" Target="../media/image16.jpg"/><Relationship Id="rId13" Type="http://schemas.openxmlformats.org/officeDocument/2006/relationships/image" Target="../media/image8.png"/><Relationship Id="rId12"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slack.com/intl/it-it/features" TargetMode="External"/><Relationship Id="rId4" Type="http://schemas.openxmlformats.org/officeDocument/2006/relationships/image" Target="../media/image9.png"/><Relationship Id="rId9" Type="http://schemas.openxmlformats.org/officeDocument/2006/relationships/hyperlink" Target="https://jitsi.org/" TargetMode="External"/><Relationship Id="rId14" Type="http://schemas.openxmlformats.org/officeDocument/2006/relationships/image" Target="../media/image20.png"/><Relationship Id="rId5" Type="http://schemas.openxmlformats.org/officeDocument/2006/relationships/hyperlink" Target="https://www.webex.com/" TargetMode="External"/><Relationship Id="rId6" Type="http://schemas.openxmlformats.org/officeDocument/2006/relationships/image" Target="../media/image4.png"/><Relationship Id="rId7" Type="http://schemas.openxmlformats.org/officeDocument/2006/relationships/hyperlink" Target="https://www.microsoft.com/en-gb/microsoft-teams/log-in" TargetMode="External"/><Relationship Id="rId8" Type="http://schemas.openxmlformats.org/officeDocument/2006/relationships/hyperlink" Target="https://www.goto.com/meeting/joi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pic>
        <p:nvPicPr>
          <p:cNvPr id="25" name="Google Shape;25;p1"/>
          <p:cNvPicPr preferRelativeResize="0"/>
          <p:nvPr/>
        </p:nvPicPr>
        <p:blipFill rotWithShape="1">
          <a:blip r:embed="rId3">
            <a:alphaModFix/>
          </a:blip>
          <a:srcRect b="0" l="0" r="0" t="0"/>
          <a:stretch/>
        </p:blipFill>
        <p:spPr>
          <a:xfrm>
            <a:off x="5276850" y="3569329"/>
            <a:ext cx="7734299" cy="1943099"/>
          </a:xfrm>
          <a:prstGeom prst="rect">
            <a:avLst/>
          </a:prstGeom>
          <a:noFill/>
          <a:ln>
            <a:noFill/>
          </a:ln>
        </p:spPr>
      </p:pic>
      <p:pic>
        <p:nvPicPr>
          <p:cNvPr id="26" name="Google Shape;26;p1"/>
          <p:cNvPicPr preferRelativeResize="0"/>
          <p:nvPr/>
        </p:nvPicPr>
        <p:blipFill rotWithShape="1">
          <a:blip r:embed="rId4">
            <a:alphaModFix/>
          </a:blip>
          <a:srcRect b="0" l="0" r="0" t="0"/>
          <a:stretch/>
        </p:blipFill>
        <p:spPr>
          <a:xfrm>
            <a:off x="1028700" y="9258300"/>
            <a:ext cx="3198719" cy="702057"/>
          </a:xfrm>
          <a:prstGeom prst="rect">
            <a:avLst/>
          </a:prstGeom>
          <a:noFill/>
          <a:ln>
            <a:noFill/>
          </a:ln>
        </p:spPr>
      </p:pic>
      <p:sp>
        <p:nvSpPr>
          <p:cNvPr id="27" name="Google Shape;27;p1"/>
          <p:cNvSpPr txBox="1"/>
          <p:nvPr/>
        </p:nvSpPr>
        <p:spPr>
          <a:xfrm>
            <a:off x="8344700" y="6045524"/>
            <a:ext cx="1978500" cy="32010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dewproject.eu</a:t>
            </a:r>
            <a:endParaRPr b="0" i="0" sz="2000" u="none" cap="none" strike="noStrike">
              <a:solidFill>
                <a:schemeClr val="dk1"/>
              </a:solidFill>
              <a:latin typeface="Helvetica Neue"/>
              <a:ea typeface="Helvetica Neue"/>
              <a:cs typeface="Helvetica Neue"/>
              <a:sym typeface="Helvetica Neue"/>
            </a:endParaRPr>
          </a:p>
        </p:txBody>
      </p:sp>
      <p:sp>
        <p:nvSpPr>
          <p:cNvPr id="28" name="Google Shape;28;p1"/>
          <p:cNvSpPr txBox="1"/>
          <p:nvPr/>
        </p:nvSpPr>
        <p:spPr>
          <a:xfrm>
            <a:off x="3238499" y="6667500"/>
            <a:ext cx="11811000" cy="2839800"/>
          </a:xfrm>
          <a:prstGeom prst="rect">
            <a:avLst/>
          </a:prstGeom>
          <a:noFill/>
          <a:ln>
            <a:noFill/>
          </a:ln>
        </p:spPr>
        <p:txBody>
          <a:bodyPr anchorCtr="0" anchor="t" bIns="45700" lIns="91425" spcFirstLastPara="1" rIns="91425" wrap="square" tIns="45700">
            <a:spAutoFit/>
          </a:bodyPr>
          <a:lstStyle/>
          <a:p>
            <a:pPr indent="0" lvl="0" marL="12700" marR="0" rtl="0" algn="ctr">
              <a:lnSpc>
                <a:spcPct val="100000"/>
              </a:lnSpc>
              <a:spcBef>
                <a:spcPts val="0"/>
              </a:spcBef>
              <a:spcAft>
                <a:spcPts val="0"/>
              </a:spcAft>
              <a:buClr>
                <a:schemeClr val="dk1"/>
              </a:buClr>
              <a:buSzPts val="1100"/>
              <a:buFont typeface="Arial"/>
              <a:buNone/>
            </a:pPr>
            <a:r>
              <a:rPr b="1" lang="en-US" sz="4400">
                <a:solidFill>
                  <a:srgbClr val="660066"/>
                </a:solidFill>
                <a:latin typeface="Calibri"/>
                <a:ea typeface="Calibri"/>
                <a:cs typeface="Calibri"/>
                <a:sym typeface="Calibri"/>
              </a:rPr>
              <a:t>Gestion de l'équipe numérique</a:t>
            </a:r>
            <a:endParaRPr b="1" sz="4400">
              <a:solidFill>
                <a:srgbClr val="660066"/>
              </a:solidFill>
              <a:latin typeface="Calibri"/>
              <a:ea typeface="Calibri"/>
              <a:cs typeface="Calibri"/>
              <a:sym typeface="Calibri"/>
            </a:endParaRPr>
          </a:p>
          <a:p>
            <a:pPr indent="0" lvl="0" marL="12700" marR="0" rtl="0" algn="ctr">
              <a:lnSpc>
                <a:spcPct val="100000"/>
              </a:lnSpc>
              <a:spcBef>
                <a:spcPts val="100"/>
              </a:spcBef>
              <a:spcAft>
                <a:spcPts val="0"/>
              </a:spcAft>
              <a:buClr>
                <a:srgbClr val="000000"/>
              </a:buClr>
              <a:buSzPts val="4400"/>
              <a:buFont typeface="Arial"/>
              <a:buNone/>
            </a:pPr>
            <a:r>
              <a:t/>
            </a:r>
            <a:endParaRPr b="1" i="0" sz="4400" u="none" cap="none" strike="noStrike">
              <a:solidFill>
                <a:schemeClr val="dk1"/>
              </a:solidFill>
              <a:latin typeface="Calibri"/>
              <a:ea typeface="Calibri"/>
              <a:cs typeface="Calibri"/>
              <a:sym typeface="Calibri"/>
            </a:endParaRPr>
          </a:p>
          <a:p>
            <a:pPr indent="0" lvl="0" marL="12700" marR="0" rtl="0" algn="ctr">
              <a:lnSpc>
                <a:spcPct val="100000"/>
              </a:lnSpc>
              <a:spcBef>
                <a:spcPts val="100"/>
              </a:spcBef>
              <a:spcAft>
                <a:spcPts val="0"/>
              </a:spcAft>
              <a:buClr>
                <a:srgbClr val="000000"/>
              </a:buClr>
              <a:buSzPts val="4400"/>
              <a:buFont typeface="Arial"/>
              <a:buNone/>
            </a:pPr>
            <a:r>
              <a:rPr lang="en-US" sz="4400">
                <a:solidFill>
                  <a:schemeClr val="dk1"/>
                </a:solidFill>
                <a:latin typeface="Calibri"/>
                <a:ea typeface="Calibri"/>
                <a:cs typeface="Calibri"/>
                <a:sym typeface="Calibri"/>
              </a:rPr>
              <a:t>Partenaire : IDP SAS</a:t>
            </a:r>
            <a:endParaRPr b="0" i="0" sz="4400" u="none" cap="none" strike="noStrike">
              <a:solidFill>
                <a:schemeClr val="dk1"/>
              </a:solidFill>
              <a:latin typeface="Calibri"/>
              <a:ea typeface="Calibri"/>
              <a:cs typeface="Calibri"/>
              <a:sym typeface="Calibri"/>
            </a:endParaRPr>
          </a:p>
          <a:p>
            <a:pPr indent="0" lvl="0" marL="12700" marR="0" rtl="0" algn="l">
              <a:lnSpc>
                <a:spcPct val="100000"/>
              </a:lnSpc>
              <a:spcBef>
                <a:spcPts val="100"/>
              </a:spcBef>
              <a:spcAft>
                <a:spcPts val="0"/>
              </a:spcAft>
              <a:buClr>
                <a:srgbClr val="000000"/>
              </a:buClr>
              <a:buSzPts val="4400"/>
              <a:buFont typeface="Arial"/>
              <a:buNone/>
            </a:pPr>
            <a:r>
              <a:t/>
            </a:r>
            <a:endParaRPr b="1" i="0" sz="4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1"/>
          <p:cNvSpPr/>
          <p:nvPr/>
        </p:nvSpPr>
        <p:spPr>
          <a:xfrm>
            <a:off x="10702305" y="3828705"/>
            <a:ext cx="6248400" cy="1600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b="1" lang="en-US" sz="2400">
                <a:solidFill>
                  <a:srgbClr val="9900CC"/>
                </a:solidFill>
                <a:latin typeface="Calibri"/>
                <a:ea typeface="Calibri"/>
                <a:cs typeface="Calibri"/>
                <a:sym typeface="Calibri"/>
              </a:rPr>
              <a:t>S'ENTRAÎNER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lang="en-US" sz="2400">
                <a:latin typeface="Calibri"/>
                <a:ea typeface="Calibri"/>
                <a:cs typeface="Calibri"/>
                <a:sym typeface="Calibri"/>
              </a:rPr>
              <a:t>Contrôlez régulièrement la charge de travail de vos employés. Si vous constatez qu'ils doivent constamment faire des heures supplémentaires, procédez à des ajustements. </a:t>
            </a:r>
            <a:endParaRPr b="1" sz="2400">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400">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400"/>
              <a:buFont typeface="Arial"/>
              <a:buNone/>
            </a:pPr>
            <a:r>
              <a:rPr b="1" i="0" lang="en-US" sz="2400" u="none" cap="none" strike="noStrike">
                <a:solidFill>
                  <a:srgbClr val="000000"/>
                </a:solidFill>
                <a:latin typeface="Calibri"/>
                <a:ea typeface="Calibri"/>
                <a:cs typeface="Calibri"/>
                <a:sym typeface="Calibri"/>
              </a:rPr>
              <a:t> </a:t>
            </a:r>
            <a:endParaRPr b="1" i="0" sz="2400" u="none" cap="none" strike="noStrike">
              <a:solidFill>
                <a:srgbClr val="000000"/>
              </a:solidFill>
              <a:latin typeface="Calibri"/>
              <a:ea typeface="Calibri"/>
              <a:cs typeface="Calibri"/>
              <a:sym typeface="Calibri"/>
            </a:endParaRPr>
          </a:p>
        </p:txBody>
      </p:sp>
      <p:sp>
        <p:nvSpPr>
          <p:cNvPr id="178" name="Google Shape;178;p11"/>
          <p:cNvSpPr txBox="1"/>
          <p:nvPr/>
        </p:nvSpPr>
        <p:spPr>
          <a:xfrm>
            <a:off x="1298275" y="1390126"/>
            <a:ext cx="12791700" cy="2185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3400">
                <a:solidFill>
                  <a:srgbClr val="660066"/>
                </a:solidFill>
                <a:latin typeface="Calibri"/>
                <a:ea typeface="Calibri"/>
                <a:cs typeface="Calibri"/>
                <a:sym typeface="Calibri"/>
              </a:rPr>
              <a:t>2. Gestion d'équipe - Équilibre entre vie professionnelle et vie privée dans une équipe numérique</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34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3400">
              <a:solidFill>
                <a:srgbClr val="660066"/>
              </a:solidFill>
              <a:latin typeface="Calibri"/>
              <a:ea typeface="Calibri"/>
              <a:cs typeface="Calibri"/>
              <a:sym typeface="Calibri"/>
            </a:endParaRPr>
          </a:p>
        </p:txBody>
      </p:sp>
      <p:sp>
        <p:nvSpPr>
          <p:cNvPr id="179" name="Google Shape;179;p11"/>
          <p:cNvSpPr txBox="1"/>
          <p:nvPr/>
        </p:nvSpPr>
        <p:spPr>
          <a:xfrm>
            <a:off x="1181100" y="2579725"/>
            <a:ext cx="15925800" cy="14622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2100">
                <a:latin typeface="Calibri"/>
                <a:ea typeface="Calibri"/>
                <a:cs typeface="Calibri"/>
                <a:sym typeface="Calibri"/>
              </a:rPr>
              <a:t>La grande flexibilité des horaires de travail et l'utilisation des technologies facilitent l'effacement de la frontière entre vie professionnelle et vie personnelle. Comment protéger et améliorer l'équilibre entre vie professionnelle et vie privée dans le cadre du travail intelligent ?</a:t>
            </a:r>
            <a:endParaRPr sz="2100">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400"/>
              <a:buFont typeface="Arial"/>
              <a:buNone/>
            </a:pPr>
            <a:r>
              <a:t/>
            </a:r>
            <a:endParaRPr sz="2300">
              <a:latin typeface="Calibri"/>
              <a:ea typeface="Calibri"/>
              <a:cs typeface="Calibri"/>
              <a:sym typeface="Calibri"/>
            </a:endParaRPr>
          </a:p>
        </p:txBody>
      </p:sp>
      <p:sp>
        <p:nvSpPr>
          <p:cNvPr id="180" name="Google Shape;180;p11"/>
          <p:cNvSpPr/>
          <p:nvPr/>
        </p:nvSpPr>
        <p:spPr>
          <a:xfrm>
            <a:off x="10702305" y="6561818"/>
            <a:ext cx="6027410" cy="2308324"/>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9900CC"/>
              </a:buClr>
              <a:buSzPts val="2400"/>
              <a:buFont typeface="Noto Sans Symbols"/>
              <a:buChar char="✔"/>
            </a:pPr>
            <a:r>
              <a:rPr lang="en-US" sz="2400">
                <a:latin typeface="Calibri"/>
                <a:ea typeface="Calibri"/>
                <a:cs typeface="Calibri"/>
                <a:sym typeface="Calibri"/>
              </a:rPr>
              <a:t>Prévenir les mouvements de personnel coûteux qui se produisent régulièrement</a:t>
            </a:r>
            <a:endParaRPr sz="2400">
              <a:latin typeface="Calibri"/>
              <a:ea typeface="Calibri"/>
              <a:cs typeface="Calibri"/>
              <a:sym typeface="Calibri"/>
            </a:endParaRPr>
          </a:p>
          <a:p>
            <a:pPr indent="0" lvl="0" marL="457200" marR="0" rtl="0" algn="l">
              <a:lnSpc>
                <a:spcPct val="100000"/>
              </a:lnSpc>
              <a:spcBef>
                <a:spcPts val="0"/>
              </a:spcBef>
              <a:spcAft>
                <a:spcPts val="0"/>
              </a:spcAft>
              <a:buNone/>
            </a:pPr>
            <a:r>
              <a:t/>
            </a:r>
            <a:endParaRPr sz="2400">
              <a:latin typeface="Calibri"/>
              <a:ea typeface="Calibri"/>
              <a:cs typeface="Calibri"/>
              <a:sym typeface="Calibri"/>
            </a:endParaRPr>
          </a:p>
          <a:p>
            <a:pPr indent="-342900" lvl="0" marL="342900" marR="0" rtl="0" algn="l">
              <a:lnSpc>
                <a:spcPct val="100000"/>
              </a:lnSpc>
              <a:spcBef>
                <a:spcPts val="0"/>
              </a:spcBef>
              <a:spcAft>
                <a:spcPts val="0"/>
              </a:spcAft>
              <a:buClr>
                <a:srgbClr val="9900CC"/>
              </a:buClr>
              <a:buSzPts val="2400"/>
              <a:buFont typeface="Noto Sans Symbols"/>
              <a:buChar char="✔"/>
            </a:pPr>
            <a:r>
              <a:rPr lang="en-US" sz="2400">
                <a:latin typeface="Calibri"/>
                <a:ea typeface="Calibri"/>
                <a:cs typeface="Calibri"/>
                <a:sym typeface="Calibri"/>
              </a:rPr>
              <a:t>Stimuler la productivité</a:t>
            </a:r>
            <a:endParaRPr sz="2400">
              <a:latin typeface="Calibri"/>
              <a:ea typeface="Calibri"/>
              <a:cs typeface="Calibri"/>
              <a:sym typeface="Calibri"/>
            </a:endParaRPr>
          </a:p>
          <a:p>
            <a:pPr indent="0" lvl="0" marL="457200" marR="0" rtl="0" algn="l">
              <a:lnSpc>
                <a:spcPct val="100000"/>
              </a:lnSpc>
              <a:spcBef>
                <a:spcPts val="0"/>
              </a:spcBef>
              <a:spcAft>
                <a:spcPts val="0"/>
              </a:spcAft>
              <a:buNone/>
            </a:pPr>
            <a:r>
              <a:t/>
            </a:r>
            <a:endParaRPr sz="2400">
              <a:latin typeface="Calibri"/>
              <a:ea typeface="Calibri"/>
              <a:cs typeface="Calibri"/>
              <a:sym typeface="Calibri"/>
            </a:endParaRPr>
          </a:p>
          <a:p>
            <a:pPr indent="-342900" lvl="0" marL="342900" marR="0" rtl="0" algn="l">
              <a:lnSpc>
                <a:spcPct val="100000"/>
              </a:lnSpc>
              <a:spcBef>
                <a:spcPts val="0"/>
              </a:spcBef>
              <a:spcAft>
                <a:spcPts val="0"/>
              </a:spcAft>
              <a:buClr>
                <a:srgbClr val="9900CC"/>
              </a:buClr>
              <a:buSzPts val="2400"/>
              <a:buFont typeface="Noto Sans Symbols"/>
              <a:buChar char="✔"/>
            </a:pPr>
            <a:r>
              <a:rPr lang="en-US" sz="2400">
                <a:latin typeface="Calibri"/>
                <a:ea typeface="Calibri"/>
                <a:cs typeface="Calibri"/>
                <a:sym typeface="Calibri"/>
              </a:rPr>
              <a:t>Améliorer la qualité des résultats</a:t>
            </a:r>
            <a:endParaRPr sz="2400">
              <a:latin typeface="Calibri"/>
              <a:ea typeface="Calibri"/>
              <a:cs typeface="Calibri"/>
              <a:sym typeface="Calibri"/>
            </a:endParaRPr>
          </a:p>
          <a:p>
            <a:pPr indent="0" lvl="0" marL="0" marR="0" rtl="0" algn="l">
              <a:lnSpc>
                <a:spcPct val="100000"/>
              </a:lnSpc>
              <a:spcBef>
                <a:spcPts val="0"/>
              </a:spcBef>
              <a:spcAft>
                <a:spcPts val="0"/>
              </a:spcAft>
              <a:buNone/>
            </a:pPr>
            <a:r>
              <a:t/>
            </a:r>
            <a:endParaRPr sz="2400">
              <a:latin typeface="Calibri"/>
              <a:ea typeface="Calibri"/>
              <a:cs typeface="Calibri"/>
              <a:sym typeface="Calibri"/>
            </a:endParaRPr>
          </a:p>
        </p:txBody>
      </p:sp>
      <p:sp>
        <p:nvSpPr>
          <p:cNvPr id="181" name="Google Shape;181;p11"/>
          <p:cNvSpPr/>
          <p:nvPr/>
        </p:nvSpPr>
        <p:spPr>
          <a:xfrm>
            <a:off x="1143000" y="3575913"/>
            <a:ext cx="9004200" cy="5393700"/>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Proposer un modèle de temps de travail flexible</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communiquer clairement les congés pour les vacances, les initiatives communautaires, l'assurance maladie et les congés parentaux.</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Laisser les employés prendre tous leurs jours de vacances et leur accorder des week-ends libres</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(par exemple, ne pas répondre aux courriels, pouvoir éteindre le téléphone le soir)</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Encourager les employés à s'engager à profiter d'un temps de repos quotidien.</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Organiser des programmes de santé et de bien-être (par exemple, offrir des bons pour une salle de sport locale et organiser des cours de méditation)</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Soutenir les activités sociales et de renforcement de l'esprit d'équipe</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Montrer que la santé mentale et le bien-être sont pris au sérieux</a:t>
            </a:r>
            <a:endParaRPr sz="1850">
              <a:latin typeface="Calibri"/>
              <a:ea typeface="Calibri"/>
              <a:cs typeface="Calibri"/>
              <a:sym typeface="Calibri"/>
            </a:endParaRPr>
          </a:p>
          <a:p>
            <a:pPr indent="-393700" lvl="0" marL="342900" marR="0" rtl="0" algn="l">
              <a:lnSpc>
                <a:spcPct val="100000"/>
              </a:lnSpc>
              <a:spcBef>
                <a:spcPts val="0"/>
              </a:spcBef>
              <a:spcAft>
                <a:spcPts val="0"/>
              </a:spcAft>
              <a:buClr>
                <a:srgbClr val="9900CC"/>
              </a:buClr>
              <a:buSzPts val="3000"/>
              <a:buFont typeface="Noto Sans Symbols"/>
              <a:buChar char="✔"/>
            </a:pPr>
            <a:r>
              <a:rPr lang="en-US" sz="1850">
                <a:latin typeface="Calibri"/>
                <a:ea typeface="Calibri"/>
                <a:cs typeface="Calibri"/>
                <a:sym typeface="Calibri"/>
              </a:rPr>
              <a:t>Encourager la communication et faire en sorte que les employés se sentent à l'aise pour parler de leurs problèmes personnels ou de leur santé mentale.</a:t>
            </a:r>
            <a:endParaRPr sz="1850">
              <a:latin typeface="Calibri"/>
              <a:ea typeface="Calibri"/>
              <a:cs typeface="Calibri"/>
              <a:sym typeface="Calibri"/>
            </a:endParaRPr>
          </a:p>
          <a:p>
            <a:pPr indent="0" lvl="0" marL="0" marR="0" rtl="0" algn="l">
              <a:lnSpc>
                <a:spcPct val="100000"/>
              </a:lnSpc>
              <a:spcBef>
                <a:spcPts val="0"/>
              </a:spcBef>
              <a:spcAft>
                <a:spcPts val="0"/>
              </a:spcAft>
              <a:buNone/>
            </a:pPr>
            <a:r>
              <a:t/>
            </a:r>
            <a:endParaRPr sz="1050">
              <a:latin typeface="Calibri"/>
              <a:ea typeface="Calibri"/>
              <a:cs typeface="Calibri"/>
              <a:sym typeface="Calibri"/>
            </a:endParaRPr>
          </a:p>
        </p:txBody>
      </p:sp>
      <p:sp>
        <p:nvSpPr>
          <p:cNvPr id="182" name="Google Shape;182;p11"/>
          <p:cNvSpPr/>
          <p:nvPr/>
        </p:nvSpPr>
        <p:spPr>
          <a:xfrm>
            <a:off x="10817902" y="6026550"/>
            <a:ext cx="2784993" cy="49244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lang="en-US" sz="2600">
                <a:solidFill>
                  <a:srgbClr val="9900CC"/>
                </a:solidFill>
                <a:latin typeface="Calibri"/>
                <a:ea typeface="Calibri"/>
                <a:cs typeface="Calibri"/>
                <a:sym typeface="Calibri"/>
              </a:rPr>
              <a:t>POURQUOI ? </a:t>
            </a:r>
            <a:endParaRPr b="1" i="0" sz="2600" u="none" cap="none" strike="noStrike">
              <a:solidFill>
                <a:srgbClr val="9900CC"/>
              </a:solidFill>
              <a:latin typeface="Calibri"/>
              <a:ea typeface="Calibri"/>
              <a:cs typeface="Calibri"/>
              <a:sym typeface="Calibri"/>
            </a:endParaRPr>
          </a:p>
        </p:txBody>
      </p:sp>
      <p:pic>
        <p:nvPicPr>
          <p:cNvPr id="183" name="Google Shape;183;p11"/>
          <p:cNvPicPr preferRelativeResize="0"/>
          <p:nvPr/>
        </p:nvPicPr>
        <p:blipFill rotWithShape="1">
          <a:blip r:embed="rId3">
            <a:alphaModFix/>
          </a:blip>
          <a:srcRect b="0" l="0" r="0" t="0"/>
          <a:stretch/>
        </p:blipFill>
        <p:spPr>
          <a:xfrm>
            <a:off x="12650025" y="3441450"/>
            <a:ext cx="762000" cy="762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2"/>
          <p:cNvSpPr txBox="1"/>
          <p:nvPr/>
        </p:nvSpPr>
        <p:spPr>
          <a:xfrm>
            <a:off x="1447800" y="1573291"/>
            <a:ext cx="124968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3. Leadership - Leadership intelligent et numérique</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189" name="Google Shape;189;p12"/>
          <p:cNvSpPr txBox="1"/>
          <p:nvPr/>
        </p:nvSpPr>
        <p:spPr>
          <a:xfrm>
            <a:off x="1143000" y="4457700"/>
            <a:ext cx="6096000" cy="4725300"/>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527050" lvl="0" marL="457200" marR="0" rtl="0" algn="l">
              <a:lnSpc>
                <a:spcPct val="100000"/>
              </a:lnSpc>
              <a:spcBef>
                <a:spcPts val="0"/>
              </a:spcBef>
              <a:spcAft>
                <a:spcPts val="0"/>
              </a:spcAft>
              <a:buClr>
                <a:srgbClr val="9900CC"/>
              </a:buClr>
              <a:buSzPts val="3500"/>
              <a:buFont typeface="Noto Sans Symbols"/>
              <a:buChar char="✔"/>
            </a:pPr>
            <a:r>
              <a:rPr lang="en-US" sz="2100">
                <a:solidFill>
                  <a:schemeClr val="dk1"/>
                </a:solidFill>
                <a:latin typeface="Calibri"/>
                <a:ea typeface="Calibri"/>
                <a:cs typeface="Calibri"/>
                <a:sym typeface="Calibri"/>
              </a:rPr>
              <a:t>Favorise les relations de collaboration et d'ouverture</a:t>
            </a:r>
            <a:endParaRPr sz="2100">
              <a:solidFill>
                <a:schemeClr val="dk1"/>
              </a:solidFill>
              <a:latin typeface="Calibri"/>
              <a:ea typeface="Calibri"/>
              <a:cs typeface="Calibri"/>
              <a:sym typeface="Calibri"/>
            </a:endParaRPr>
          </a:p>
          <a:p>
            <a:pPr indent="-527050" lvl="0" marL="457200" marR="0" rtl="0" algn="l">
              <a:lnSpc>
                <a:spcPct val="100000"/>
              </a:lnSpc>
              <a:spcBef>
                <a:spcPts val="0"/>
              </a:spcBef>
              <a:spcAft>
                <a:spcPts val="0"/>
              </a:spcAft>
              <a:buClr>
                <a:srgbClr val="9900CC"/>
              </a:buClr>
              <a:buSzPts val="3500"/>
              <a:buFont typeface="Noto Sans Symbols"/>
              <a:buChar char="✔"/>
            </a:pPr>
            <a:r>
              <a:rPr lang="en-US" sz="2100">
                <a:solidFill>
                  <a:schemeClr val="dk1"/>
                </a:solidFill>
                <a:latin typeface="Calibri"/>
                <a:ea typeface="Calibri"/>
                <a:cs typeface="Calibri"/>
                <a:sym typeface="Calibri"/>
              </a:rPr>
              <a:t>Responsabilise les employés par le biais de mécanismes de délégation, d'éducation et de formation</a:t>
            </a:r>
            <a:endParaRPr sz="2100">
              <a:solidFill>
                <a:schemeClr val="dk1"/>
              </a:solidFill>
              <a:latin typeface="Calibri"/>
              <a:ea typeface="Calibri"/>
              <a:cs typeface="Calibri"/>
              <a:sym typeface="Calibri"/>
            </a:endParaRPr>
          </a:p>
          <a:p>
            <a:pPr indent="-527050" lvl="0" marL="457200" marR="0" rtl="0" algn="l">
              <a:lnSpc>
                <a:spcPct val="100000"/>
              </a:lnSpc>
              <a:spcBef>
                <a:spcPts val="0"/>
              </a:spcBef>
              <a:spcAft>
                <a:spcPts val="0"/>
              </a:spcAft>
              <a:buClr>
                <a:srgbClr val="9900CC"/>
              </a:buClr>
              <a:buSzPts val="3500"/>
              <a:buFont typeface="Noto Sans Symbols"/>
              <a:buChar char="✔"/>
            </a:pPr>
            <a:r>
              <a:rPr lang="en-US" sz="2100">
                <a:solidFill>
                  <a:schemeClr val="dk1"/>
                </a:solidFill>
                <a:latin typeface="Calibri"/>
                <a:ea typeface="Calibri"/>
                <a:cs typeface="Calibri"/>
                <a:sym typeface="Calibri"/>
              </a:rPr>
              <a:t>Facilite le partage des connaissance</a:t>
            </a:r>
            <a:endParaRPr sz="2100">
              <a:solidFill>
                <a:schemeClr val="dk1"/>
              </a:solidFill>
              <a:latin typeface="Calibri"/>
              <a:ea typeface="Calibri"/>
              <a:cs typeface="Calibri"/>
              <a:sym typeface="Calibri"/>
            </a:endParaRPr>
          </a:p>
          <a:p>
            <a:pPr indent="-527050" lvl="0" marL="457200" marR="0" rtl="0" algn="l">
              <a:lnSpc>
                <a:spcPct val="100000"/>
              </a:lnSpc>
              <a:spcBef>
                <a:spcPts val="0"/>
              </a:spcBef>
              <a:spcAft>
                <a:spcPts val="0"/>
              </a:spcAft>
              <a:buClr>
                <a:srgbClr val="9900CC"/>
              </a:buClr>
              <a:buSzPts val="3500"/>
              <a:buFont typeface="Noto Sans Symbols"/>
              <a:buChar char="✔"/>
            </a:pPr>
            <a:r>
              <a:rPr lang="en-US" sz="2100">
                <a:solidFill>
                  <a:schemeClr val="dk1"/>
                </a:solidFill>
                <a:latin typeface="Calibri"/>
                <a:ea typeface="Calibri"/>
                <a:cs typeface="Calibri"/>
                <a:sym typeface="Calibri"/>
              </a:rPr>
              <a:t>Répond au</a:t>
            </a:r>
            <a:r>
              <a:rPr lang="en-US" sz="2100">
                <a:solidFill>
                  <a:schemeClr val="dk1"/>
                </a:solidFill>
                <a:latin typeface="Calibri"/>
                <a:ea typeface="Calibri"/>
                <a:cs typeface="Calibri"/>
                <a:sym typeface="Calibri"/>
              </a:rPr>
              <a:t>x</a:t>
            </a:r>
            <a:r>
              <a:rPr lang="en-US" sz="2100">
                <a:solidFill>
                  <a:schemeClr val="dk1"/>
                </a:solidFill>
                <a:latin typeface="Calibri"/>
                <a:ea typeface="Calibri"/>
                <a:cs typeface="Calibri"/>
                <a:sym typeface="Calibri"/>
              </a:rPr>
              <a:t> attentes des employés et est attentif à leurs émotions</a:t>
            </a:r>
            <a:endParaRPr sz="2100">
              <a:solidFill>
                <a:schemeClr val="dk1"/>
              </a:solidFill>
              <a:latin typeface="Calibri"/>
              <a:ea typeface="Calibri"/>
              <a:cs typeface="Calibri"/>
              <a:sym typeface="Calibri"/>
            </a:endParaRPr>
          </a:p>
          <a:p>
            <a:pPr indent="-527050" lvl="0" marL="457200" marR="0" rtl="0" algn="l">
              <a:lnSpc>
                <a:spcPct val="100000"/>
              </a:lnSpc>
              <a:spcBef>
                <a:spcPts val="0"/>
              </a:spcBef>
              <a:spcAft>
                <a:spcPts val="0"/>
              </a:spcAft>
              <a:buClr>
                <a:srgbClr val="9900CC"/>
              </a:buClr>
              <a:buSzPts val="3500"/>
              <a:buFont typeface="Noto Sans Symbols"/>
              <a:buChar char="✔"/>
            </a:pPr>
            <a:r>
              <a:rPr lang="en-US" sz="2100">
                <a:solidFill>
                  <a:schemeClr val="dk1"/>
                </a:solidFill>
                <a:latin typeface="Calibri"/>
                <a:ea typeface="Calibri"/>
                <a:cs typeface="Calibri"/>
                <a:sym typeface="Calibri"/>
              </a:rPr>
              <a:t>Travaille de manière éthique, en dépassant les styles obsolètes de commandement et de contrôle.</a:t>
            </a:r>
            <a:endParaRPr sz="2100">
              <a:solidFill>
                <a:schemeClr val="dk1"/>
              </a:solidFill>
              <a:latin typeface="Calibri"/>
              <a:ea typeface="Calibri"/>
              <a:cs typeface="Calibri"/>
              <a:sym typeface="Calibri"/>
            </a:endParaRPr>
          </a:p>
        </p:txBody>
      </p:sp>
      <p:sp>
        <p:nvSpPr>
          <p:cNvPr id="190" name="Google Shape;190;p12"/>
          <p:cNvSpPr txBox="1"/>
          <p:nvPr/>
        </p:nvSpPr>
        <p:spPr>
          <a:xfrm>
            <a:off x="11734800" y="4515802"/>
            <a:ext cx="5410200" cy="4186800"/>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514350" lvl="0" marL="514350" marR="0" rtl="0" algn="l">
              <a:lnSpc>
                <a:spcPct val="100000"/>
              </a:lnSpc>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Explore la manière dont les technologies de l'information (TI) peuvent rendre l'organisation plus compétitive ou plus orientée vers le client</a:t>
            </a:r>
            <a:endParaRPr sz="2400">
              <a:solidFill>
                <a:schemeClr val="dk1"/>
              </a:solidFill>
              <a:latin typeface="Calibri"/>
              <a:ea typeface="Calibri"/>
              <a:cs typeface="Calibri"/>
              <a:sym typeface="Calibri"/>
            </a:endParaRPr>
          </a:p>
          <a:p>
            <a:pPr indent="-514350" lvl="0" marL="514350" marR="0" rtl="0" algn="l">
              <a:lnSpc>
                <a:spcPct val="100000"/>
              </a:lnSpc>
              <a:spcBef>
                <a:spcPts val="0"/>
              </a:spcBef>
              <a:spcAft>
                <a:spcPts val="0"/>
              </a:spcAft>
              <a:buClr>
                <a:srgbClr val="9900CC"/>
              </a:buClr>
              <a:buSzPts val="2400"/>
              <a:buFont typeface="Noto Sans Symbols"/>
              <a:buChar char="✔"/>
            </a:pPr>
            <a:r>
              <a:rPr lang="en-US" sz="2400">
                <a:solidFill>
                  <a:schemeClr val="dk1"/>
                </a:solidFill>
                <a:latin typeface="Calibri"/>
                <a:ea typeface="Calibri"/>
                <a:cs typeface="Calibri"/>
                <a:sym typeface="Calibri"/>
              </a:rPr>
              <a:t>Dirige l'équipe dans le cadre du changement afin de faire du numérique un élément central des opérations et de la culture de l'entreprise.</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600"/>
              <a:buFont typeface="Arial"/>
              <a:buNone/>
            </a:pPr>
            <a:r>
              <a:t/>
            </a:r>
            <a:endParaRPr b="0" i="0" sz="2600" u="none" cap="none" strike="noStrike">
              <a:solidFill>
                <a:schemeClr val="dk1"/>
              </a:solidFill>
              <a:latin typeface="Calibri"/>
              <a:ea typeface="Calibri"/>
              <a:cs typeface="Calibri"/>
              <a:sym typeface="Calibri"/>
            </a:endParaRPr>
          </a:p>
        </p:txBody>
      </p:sp>
      <p:sp>
        <p:nvSpPr>
          <p:cNvPr id="191" name="Google Shape;191;p12"/>
          <p:cNvSpPr txBox="1"/>
          <p:nvPr/>
        </p:nvSpPr>
        <p:spPr>
          <a:xfrm>
            <a:off x="1143000" y="2700635"/>
            <a:ext cx="15925800"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Un leader motive, stimule, renforce, active et guide les personnes.</a:t>
            </a:r>
            <a:endParaRPr b="0" i="0" sz="1400" u="none" cap="none" strike="noStrike">
              <a:solidFill>
                <a:srgbClr val="000000"/>
              </a:solidFill>
              <a:latin typeface="Arial"/>
              <a:ea typeface="Arial"/>
              <a:cs typeface="Arial"/>
              <a:sym typeface="Arial"/>
            </a:endParaRPr>
          </a:p>
        </p:txBody>
      </p:sp>
      <p:pic>
        <p:nvPicPr>
          <p:cNvPr descr="Visualizza immagine di origine" id="192" name="Google Shape;192;p12"/>
          <p:cNvPicPr preferRelativeResize="0"/>
          <p:nvPr/>
        </p:nvPicPr>
        <p:blipFill rotWithShape="1">
          <a:blip r:embed="rId3">
            <a:alphaModFix/>
          </a:blip>
          <a:srcRect b="0" l="0" r="0" t="0"/>
          <a:stretch/>
        </p:blipFill>
        <p:spPr>
          <a:xfrm>
            <a:off x="7005054" y="5295900"/>
            <a:ext cx="4805946" cy="3913414"/>
          </a:xfrm>
          <a:prstGeom prst="rect">
            <a:avLst/>
          </a:prstGeom>
          <a:noFill/>
          <a:ln>
            <a:noFill/>
          </a:ln>
        </p:spPr>
      </p:pic>
      <p:sp>
        <p:nvSpPr>
          <p:cNvPr id="193" name="Google Shape;193;p12"/>
          <p:cNvSpPr/>
          <p:nvPr/>
        </p:nvSpPr>
        <p:spPr>
          <a:xfrm>
            <a:off x="1447800" y="3112412"/>
            <a:ext cx="15847786"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Au sein de l'équipe, le leader doit construire des significations partagées du changement, un facteur clé pour réussir le changement souhaité.</a:t>
            </a:r>
            <a:endParaRPr sz="24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sp>
        <p:nvSpPr>
          <p:cNvPr id="194" name="Google Shape;194;p12"/>
          <p:cNvSpPr/>
          <p:nvPr/>
        </p:nvSpPr>
        <p:spPr>
          <a:xfrm>
            <a:off x="2140050" y="3848088"/>
            <a:ext cx="41019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lang="en-US" sz="2400">
                <a:solidFill>
                  <a:srgbClr val="9900CC"/>
                </a:solidFill>
                <a:latin typeface="Calibri"/>
                <a:ea typeface="Calibri"/>
                <a:cs typeface="Calibri"/>
                <a:sym typeface="Calibri"/>
              </a:rPr>
              <a:t>UN LEADER INTELLIGENT</a:t>
            </a:r>
            <a:endParaRPr b="0" i="0" sz="1400" u="none" cap="none" strike="noStrike">
              <a:solidFill>
                <a:srgbClr val="000000"/>
              </a:solidFill>
              <a:latin typeface="Arial"/>
              <a:ea typeface="Arial"/>
              <a:cs typeface="Arial"/>
              <a:sym typeface="Arial"/>
            </a:endParaRPr>
          </a:p>
        </p:txBody>
      </p:sp>
      <p:sp>
        <p:nvSpPr>
          <p:cNvPr id="195" name="Google Shape;195;p12"/>
          <p:cNvSpPr/>
          <p:nvPr/>
        </p:nvSpPr>
        <p:spPr>
          <a:xfrm>
            <a:off x="12879450" y="3848100"/>
            <a:ext cx="3120900" cy="461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1" lang="en-US" sz="2400">
                <a:solidFill>
                  <a:srgbClr val="9900CC"/>
                </a:solidFill>
                <a:latin typeface="Calibri"/>
                <a:ea typeface="Calibri"/>
                <a:cs typeface="Calibri"/>
                <a:sym typeface="Calibri"/>
              </a:rPr>
              <a:t>UN LEADER DIGITAL</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3"/>
          <p:cNvSpPr txBox="1"/>
          <p:nvPr/>
        </p:nvSpPr>
        <p:spPr>
          <a:xfrm>
            <a:off x="1447800" y="1573291"/>
            <a:ext cx="129540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lang="en-US" sz="4000">
                <a:solidFill>
                  <a:srgbClr val="660066"/>
                </a:solidFill>
                <a:latin typeface="Calibri"/>
                <a:ea typeface="Calibri"/>
                <a:cs typeface="Calibri"/>
                <a:sym typeface="Calibri"/>
              </a:rPr>
              <a:t>3. Leadership - Défis</a:t>
            </a:r>
            <a:endParaRPr b="1" i="0" sz="4000" u="none" cap="none" strike="noStrike">
              <a:solidFill>
                <a:srgbClr val="660066"/>
              </a:solidFill>
              <a:latin typeface="Calibri"/>
              <a:ea typeface="Calibri"/>
              <a:cs typeface="Calibri"/>
              <a:sym typeface="Calibri"/>
            </a:endParaRPr>
          </a:p>
        </p:txBody>
      </p:sp>
      <p:sp>
        <p:nvSpPr>
          <p:cNvPr id="201" name="Google Shape;201;p13"/>
          <p:cNvSpPr txBox="1"/>
          <p:nvPr/>
        </p:nvSpPr>
        <p:spPr>
          <a:xfrm>
            <a:off x="1524000" y="2694047"/>
            <a:ext cx="15163800" cy="5128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500"/>
              </a:spcBef>
              <a:spcAft>
                <a:spcPts val="0"/>
              </a:spcAft>
              <a:buNone/>
            </a:pPr>
            <a:r>
              <a:rPr lang="en-US" sz="3200">
                <a:latin typeface="Calibri"/>
                <a:ea typeface="Calibri"/>
                <a:cs typeface="Calibri"/>
                <a:sym typeface="Calibri"/>
              </a:rPr>
              <a:t>Pour un dirigeant intelligent, la flexibilité globale peut conduire à :</a:t>
            </a:r>
            <a:endParaRPr sz="3200">
              <a:latin typeface="Calibri"/>
              <a:ea typeface="Calibri"/>
              <a:cs typeface="Calibri"/>
              <a:sym typeface="Calibri"/>
            </a:endParaRPr>
          </a:p>
          <a:p>
            <a:pPr indent="0" lvl="0" marL="457200" marR="0" rtl="0" algn="l">
              <a:lnSpc>
                <a:spcPct val="100000"/>
              </a:lnSpc>
              <a:spcBef>
                <a:spcPts val="500"/>
              </a:spcBef>
              <a:spcAft>
                <a:spcPts val="0"/>
              </a:spcAft>
              <a:buNone/>
            </a:pPr>
            <a:r>
              <a:t/>
            </a:r>
            <a:endParaRPr sz="3200">
              <a:latin typeface="Calibri"/>
              <a:ea typeface="Calibri"/>
              <a:cs typeface="Calibri"/>
              <a:sym typeface="Calibri"/>
            </a:endParaRPr>
          </a:p>
          <a:p>
            <a:pPr indent="-457200" lvl="0" marL="457200" marR="0" rtl="0" algn="l">
              <a:lnSpc>
                <a:spcPct val="100000"/>
              </a:lnSpc>
              <a:spcBef>
                <a:spcPts val="500"/>
              </a:spcBef>
              <a:spcAft>
                <a:spcPts val="0"/>
              </a:spcAft>
              <a:buSzPts val="3200"/>
              <a:buFont typeface="Calibri"/>
              <a:buChar char="-"/>
            </a:pPr>
            <a:r>
              <a:rPr lang="en-US" sz="3200">
                <a:latin typeface="Calibri"/>
                <a:ea typeface="Calibri"/>
                <a:cs typeface="Calibri"/>
                <a:sym typeface="Calibri"/>
              </a:rPr>
              <a:t>la nécessité d'adopter des comportements plus orientés vers le coaching, en raison de l'autonomie accrue et des exigences professionnelles que le travail intelligent peut imposer aux employés</a:t>
            </a:r>
            <a:endParaRPr sz="3200">
              <a:latin typeface="Calibri"/>
              <a:ea typeface="Calibri"/>
              <a:cs typeface="Calibri"/>
              <a:sym typeface="Calibri"/>
            </a:endParaRPr>
          </a:p>
          <a:p>
            <a:pPr indent="-457200" lvl="0" marL="457200" marR="0" rtl="0" algn="l">
              <a:lnSpc>
                <a:spcPct val="100000"/>
              </a:lnSpc>
              <a:spcBef>
                <a:spcPts val="500"/>
              </a:spcBef>
              <a:spcAft>
                <a:spcPts val="0"/>
              </a:spcAft>
              <a:buSzPts val="3200"/>
              <a:buFont typeface="Calibri"/>
              <a:buChar char="-"/>
            </a:pPr>
            <a:r>
              <a:rPr lang="en-US" sz="3200">
                <a:latin typeface="Calibri"/>
                <a:ea typeface="Calibri"/>
                <a:cs typeface="Calibri"/>
                <a:sym typeface="Calibri"/>
              </a:rPr>
              <a:t>des difficultés à superviser</a:t>
            </a:r>
            <a:endParaRPr sz="3200">
              <a:latin typeface="Calibri"/>
              <a:ea typeface="Calibri"/>
              <a:cs typeface="Calibri"/>
              <a:sym typeface="Calibri"/>
            </a:endParaRPr>
          </a:p>
          <a:p>
            <a:pPr indent="-457200" lvl="0" marL="457200" marR="0" rtl="0" algn="l">
              <a:lnSpc>
                <a:spcPct val="100000"/>
              </a:lnSpc>
              <a:spcBef>
                <a:spcPts val="500"/>
              </a:spcBef>
              <a:spcAft>
                <a:spcPts val="0"/>
              </a:spcAft>
              <a:buSzPts val="3200"/>
              <a:buFont typeface="Calibri"/>
              <a:buChar char="-"/>
            </a:pPr>
            <a:r>
              <a:rPr lang="en-US" sz="3200">
                <a:latin typeface="Calibri"/>
                <a:ea typeface="Calibri"/>
                <a:cs typeface="Calibri"/>
                <a:sym typeface="Calibri"/>
              </a:rPr>
              <a:t>des sentiments d'isolement et de surcharge</a:t>
            </a:r>
            <a:endParaRPr sz="3200">
              <a:latin typeface="Calibri"/>
              <a:ea typeface="Calibri"/>
              <a:cs typeface="Calibri"/>
              <a:sym typeface="Calibri"/>
            </a:endParaRPr>
          </a:p>
          <a:p>
            <a:pPr indent="-457200" lvl="0" marL="457200" marR="0" rtl="0" algn="l">
              <a:lnSpc>
                <a:spcPct val="100000"/>
              </a:lnSpc>
              <a:spcBef>
                <a:spcPts val="500"/>
              </a:spcBef>
              <a:spcAft>
                <a:spcPts val="0"/>
              </a:spcAft>
              <a:buSzPts val="3200"/>
              <a:buFont typeface="Calibri"/>
              <a:buChar char="-"/>
            </a:pPr>
            <a:r>
              <a:t/>
            </a:r>
            <a:endParaRPr sz="3200">
              <a:latin typeface="Calibri"/>
              <a:ea typeface="Calibri"/>
              <a:cs typeface="Calibri"/>
              <a:sym typeface="Calibri"/>
            </a:endParaRPr>
          </a:p>
          <a:p>
            <a:pPr indent="-457200" lvl="0" marL="457200" marR="0" rtl="0" algn="l">
              <a:lnSpc>
                <a:spcPct val="100000"/>
              </a:lnSpc>
              <a:spcBef>
                <a:spcPts val="500"/>
              </a:spcBef>
              <a:spcAft>
                <a:spcPts val="0"/>
              </a:spcAft>
              <a:buSzPts val="3200"/>
              <a:buFont typeface="Calibri"/>
              <a:buChar char="-"/>
            </a:pPr>
            <a:r>
              <a:t/>
            </a:r>
            <a:endParaRPr sz="3200">
              <a:latin typeface="Calibri"/>
              <a:ea typeface="Calibri"/>
              <a:cs typeface="Calibri"/>
              <a:sym typeface="Calibri"/>
            </a:endParaRPr>
          </a:p>
          <a:p>
            <a:pPr indent="0" lvl="0" marL="0" marR="0" rtl="0" algn="l">
              <a:lnSpc>
                <a:spcPct val="100000"/>
              </a:lnSpc>
              <a:spcBef>
                <a:spcPts val="500"/>
              </a:spcBef>
              <a:spcAft>
                <a:spcPts val="0"/>
              </a:spcAft>
              <a:buClr>
                <a:srgbClr val="000000"/>
              </a:buClr>
              <a:buSzPts val="1000"/>
              <a:buFont typeface="Arial"/>
              <a:buNone/>
            </a:pPr>
            <a:r>
              <a:t/>
            </a:r>
            <a:endParaRPr b="0" i="0" sz="1000" u="none" cap="none" strike="noStrike">
              <a:solidFill>
                <a:srgbClr val="000000"/>
              </a:solidFill>
              <a:latin typeface="Calibri"/>
              <a:ea typeface="Calibri"/>
              <a:cs typeface="Calibri"/>
              <a:sym typeface="Calibri"/>
            </a:endParaRPr>
          </a:p>
        </p:txBody>
      </p:sp>
      <p:pic>
        <p:nvPicPr>
          <p:cNvPr descr="Visualizza immagine di origine" id="202" name="Google Shape;202;p13"/>
          <p:cNvPicPr preferRelativeResize="0"/>
          <p:nvPr/>
        </p:nvPicPr>
        <p:blipFill rotWithShape="1">
          <a:blip r:embed="rId3">
            <a:alphaModFix/>
          </a:blip>
          <a:srcRect b="0" l="0" r="0" t="0"/>
          <a:stretch/>
        </p:blipFill>
        <p:spPr>
          <a:xfrm>
            <a:off x="12739914" y="3771900"/>
            <a:ext cx="6096000" cy="8616254"/>
          </a:xfrm>
          <a:prstGeom prst="rect">
            <a:avLst/>
          </a:prstGeom>
          <a:noFill/>
          <a:ln>
            <a:noFill/>
          </a:ln>
        </p:spPr>
      </p:pic>
      <p:sp>
        <p:nvSpPr>
          <p:cNvPr id="203" name="Google Shape;203;p13"/>
          <p:cNvSpPr/>
          <p:nvPr/>
        </p:nvSpPr>
        <p:spPr>
          <a:xfrm>
            <a:off x="2314450" y="6868132"/>
            <a:ext cx="11582400" cy="954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1" lang="en-US" sz="2800">
                <a:latin typeface="Calibri"/>
                <a:ea typeface="Calibri"/>
                <a:cs typeface="Calibri"/>
                <a:sym typeface="Calibri"/>
              </a:rPr>
              <a:t>Pour relever ces défis, un dirigeant avisé doit aider ses employés à développer une forte motivation intrinsèque et des comportements autodéterminés.</a:t>
            </a:r>
            <a:endParaRPr b="1" i="0" sz="2800" u="none" cap="none" strike="noStrike">
              <a:solidFill>
                <a:srgbClr val="000000"/>
              </a:solidFill>
              <a:latin typeface="Calibri"/>
              <a:ea typeface="Calibri"/>
              <a:cs typeface="Calibri"/>
              <a:sym typeface="Calibri"/>
            </a:endParaRPr>
          </a:p>
        </p:txBody>
      </p:sp>
      <p:pic>
        <p:nvPicPr>
          <p:cNvPr descr="Visualizza immagine di origine" id="204" name="Google Shape;204;p13"/>
          <p:cNvPicPr preferRelativeResize="0"/>
          <p:nvPr/>
        </p:nvPicPr>
        <p:blipFill rotWithShape="1">
          <a:blip r:embed="rId4">
            <a:alphaModFix/>
          </a:blip>
          <a:srcRect b="0" l="0" r="0" t="0"/>
          <a:stretch/>
        </p:blipFill>
        <p:spPr>
          <a:xfrm>
            <a:off x="1295400" y="6670053"/>
            <a:ext cx="914400" cy="914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4"/>
          <p:cNvSpPr txBox="1"/>
          <p:nvPr/>
        </p:nvSpPr>
        <p:spPr>
          <a:xfrm>
            <a:off x="1447800" y="1573291"/>
            <a:ext cx="124968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3. Leadership - Comment motiver une équipe numérique</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210" name="Google Shape;210;p14"/>
          <p:cNvSpPr txBox="1"/>
          <p:nvPr/>
        </p:nvSpPr>
        <p:spPr>
          <a:xfrm>
            <a:off x="1524000" y="2562880"/>
            <a:ext cx="15773400" cy="7570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lang="en-US" sz="2800">
                <a:latin typeface="Calibri"/>
                <a:ea typeface="Calibri"/>
                <a:cs typeface="Calibri"/>
                <a:sym typeface="Calibri"/>
              </a:rPr>
              <a:t>Pour mobiliser et inspirer les autres, un leader doit maintenir la motivation de son équipe à un niveau élevé. Comment ?</a:t>
            </a:r>
            <a:endParaRPr b="0" i="0" sz="2800" u="none" cap="none" strike="noStrike">
              <a:solidFill>
                <a:srgbClr val="000000"/>
              </a:solidFill>
              <a:latin typeface="Calibri"/>
              <a:ea typeface="Calibri"/>
              <a:cs typeface="Calibri"/>
              <a:sym typeface="Calibri"/>
            </a:endParaRPr>
          </a:p>
          <a:p>
            <a:pPr indent="-457200" lvl="0" marL="457200" marR="0" rtl="0" algn="l">
              <a:lnSpc>
                <a:spcPct val="100000"/>
              </a:lnSpc>
              <a:spcBef>
                <a:spcPts val="500"/>
              </a:spcBef>
              <a:spcAft>
                <a:spcPts val="0"/>
              </a:spcAft>
              <a:buClr>
                <a:srgbClr val="9900CC"/>
              </a:buClr>
              <a:buSzPts val="2800"/>
              <a:buFont typeface="Noto Sans Symbols"/>
              <a:buChar char="✔"/>
            </a:pPr>
            <a:r>
              <a:rPr lang="en-US" sz="2800">
                <a:latin typeface="Calibri"/>
                <a:ea typeface="Calibri"/>
                <a:cs typeface="Calibri"/>
                <a:sym typeface="Calibri"/>
              </a:rPr>
              <a:t>Fournir des </a:t>
            </a:r>
            <a:r>
              <a:rPr b="1" lang="en-US" sz="2800">
                <a:latin typeface="Calibri"/>
                <a:ea typeface="Calibri"/>
                <a:cs typeface="Calibri"/>
                <a:sym typeface="Calibri"/>
              </a:rPr>
              <a:t>conseils et des astuces pour améliorer l'auto-motivation</a:t>
            </a:r>
            <a:endParaRPr b="1" i="0" sz="1400" u="none" cap="none" strike="noStrike">
              <a:solidFill>
                <a:srgbClr val="000000"/>
              </a:solidFill>
            </a:endParaRPr>
          </a:p>
          <a:p>
            <a:pPr indent="0" lvl="0" marL="0" marR="0" rtl="0" algn="l">
              <a:lnSpc>
                <a:spcPct val="100000"/>
              </a:lnSpc>
              <a:spcBef>
                <a:spcPts val="500"/>
              </a:spcBef>
              <a:spcAft>
                <a:spcPts val="0"/>
              </a:spcAft>
              <a:buNone/>
            </a:pPr>
            <a:r>
              <a:rPr lang="en-US" sz="2800">
                <a:latin typeface="Calibri"/>
                <a:ea typeface="Calibri"/>
                <a:cs typeface="Calibri"/>
                <a:sym typeface="Calibri"/>
              </a:rPr>
              <a:t>Par exemple, considérez les éventuelles tâches difficiles, le manque d'indications et de retours immédiats - qui peuvent être fréquents dans le cadre du travail intelligent - comme quelque chose à maîtriser plutôt que comme quelque chose dont il faut avoir peur.</a:t>
            </a:r>
            <a:endParaRPr sz="2800">
              <a:latin typeface="Calibri"/>
              <a:ea typeface="Calibri"/>
              <a:cs typeface="Calibri"/>
              <a:sym typeface="Calibri"/>
            </a:endParaRPr>
          </a:p>
          <a:p>
            <a:pPr indent="0" lvl="0" marL="0" marR="0" rtl="0" algn="l">
              <a:lnSpc>
                <a:spcPct val="100000"/>
              </a:lnSpc>
              <a:spcBef>
                <a:spcPts val="500"/>
              </a:spcBef>
              <a:spcAft>
                <a:spcPts val="0"/>
              </a:spcAft>
              <a:buClr>
                <a:srgbClr val="000000"/>
              </a:buClr>
              <a:buSzPts val="2000"/>
              <a:buFont typeface="Arial"/>
              <a:buNone/>
            </a:pPr>
            <a:r>
              <a:t/>
            </a:r>
            <a:endParaRPr b="0" i="0" sz="2000" u="none" cap="none" strike="noStrike">
              <a:solidFill>
                <a:srgbClr val="000000"/>
              </a:solidFill>
              <a:latin typeface="Calibri"/>
              <a:ea typeface="Calibri"/>
              <a:cs typeface="Calibri"/>
              <a:sym typeface="Calibri"/>
            </a:endParaRPr>
          </a:p>
          <a:p>
            <a:pPr indent="-457200" lvl="0" marL="457200" marR="0" rtl="0" algn="l">
              <a:lnSpc>
                <a:spcPct val="100000"/>
              </a:lnSpc>
              <a:spcBef>
                <a:spcPts val="500"/>
              </a:spcBef>
              <a:spcAft>
                <a:spcPts val="0"/>
              </a:spcAft>
              <a:buClr>
                <a:srgbClr val="9900CC"/>
              </a:buClr>
              <a:buSzPts val="2800"/>
              <a:buFont typeface="Noto Sans Symbols"/>
              <a:buChar char="✔"/>
            </a:pPr>
            <a:r>
              <a:rPr lang="en-US" sz="2800">
                <a:latin typeface="Calibri"/>
                <a:ea typeface="Calibri"/>
                <a:cs typeface="Calibri"/>
                <a:sym typeface="Calibri"/>
              </a:rPr>
              <a:t>Fournir des </a:t>
            </a:r>
            <a:r>
              <a:rPr b="1" lang="en-US" sz="2800">
                <a:latin typeface="Calibri"/>
                <a:ea typeface="Calibri"/>
                <a:cs typeface="Calibri"/>
                <a:sym typeface="Calibri"/>
              </a:rPr>
              <a:t>intrants externes</a:t>
            </a:r>
            <a:r>
              <a:rPr lang="en-US" sz="2800">
                <a:latin typeface="Calibri"/>
                <a:ea typeface="Calibri"/>
                <a:cs typeface="Calibri"/>
                <a:sym typeface="Calibri"/>
              </a:rPr>
              <a:t> pour stimuler la motivation.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500"/>
              </a:spcBef>
              <a:spcAft>
                <a:spcPts val="0"/>
              </a:spcAft>
              <a:buNone/>
            </a:pPr>
            <a:r>
              <a:rPr lang="en-US" sz="2800">
                <a:latin typeface="Calibri"/>
                <a:ea typeface="Calibri"/>
                <a:cs typeface="Calibri"/>
                <a:sym typeface="Calibri"/>
              </a:rPr>
              <a:t>Derrière un salaire plus élevé, une promotion, etc., les facteurs de motivation sont :</a:t>
            </a:r>
            <a:endParaRPr sz="2800">
              <a:latin typeface="Calibri"/>
              <a:ea typeface="Calibri"/>
              <a:cs typeface="Calibri"/>
              <a:sym typeface="Calibri"/>
            </a:endParaRPr>
          </a:p>
          <a:p>
            <a:pPr indent="-342900" lvl="1" marL="800100" marR="0" rtl="0" algn="l">
              <a:lnSpc>
                <a:spcPct val="100000"/>
              </a:lnSpc>
              <a:spcBef>
                <a:spcPts val="500"/>
              </a:spcBef>
              <a:spcAft>
                <a:spcPts val="0"/>
              </a:spcAft>
              <a:buSzPts val="2800"/>
              <a:buFont typeface="Calibri"/>
              <a:buChar char="-"/>
            </a:pPr>
            <a:r>
              <a:rPr lang="en-US" sz="2800">
                <a:latin typeface="Calibri"/>
                <a:ea typeface="Calibri"/>
                <a:cs typeface="Calibri"/>
                <a:sym typeface="Calibri"/>
              </a:rPr>
              <a:t>Informer l'équipe des résultats</a:t>
            </a:r>
            <a:endParaRPr sz="2800">
              <a:latin typeface="Calibri"/>
              <a:ea typeface="Calibri"/>
              <a:cs typeface="Calibri"/>
              <a:sym typeface="Calibri"/>
            </a:endParaRPr>
          </a:p>
          <a:p>
            <a:pPr indent="-342900" lvl="1" marL="800100" marR="0" rtl="0" algn="l">
              <a:lnSpc>
                <a:spcPct val="100000"/>
              </a:lnSpc>
              <a:spcBef>
                <a:spcPts val="500"/>
              </a:spcBef>
              <a:spcAft>
                <a:spcPts val="0"/>
              </a:spcAft>
              <a:buSzPts val="2800"/>
              <a:buFont typeface="Calibri"/>
              <a:buChar char="-"/>
            </a:pPr>
            <a:r>
              <a:rPr lang="en-US" sz="2800">
                <a:latin typeface="Calibri"/>
                <a:ea typeface="Calibri"/>
                <a:cs typeface="Calibri"/>
                <a:sym typeface="Calibri"/>
              </a:rPr>
              <a:t>Fournir un retour d'information et des félicitations</a:t>
            </a:r>
            <a:endParaRPr sz="2800">
              <a:latin typeface="Calibri"/>
              <a:ea typeface="Calibri"/>
              <a:cs typeface="Calibri"/>
              <a:sym typeface="Calibri"/>
            </a:endParaRPr>
          </a:p>
          <a:p>
            <a:pPr indent="-342900" lvl="1" marL="800100" marR="0" rtl="0" algn="l">
              <a:lnSpc>
                <a:spcPct val="100000"/>
              </a:lnSpc>
              <a:spcBef>
                <a:spcPts val="500"/>
              </a:spcBef>
              <a:spcAft>
                <a:spcPts val="0"/>
              </a:spcAft>
              <a:buSzPts val="2800"/>
              <a:buFont typeface="Calibri"/>
              <a:buChar char="-"/>
            </a:pPr>
            <a:r>
              <a:rPr lang="en-US" sz="2800">
                <a:latin typeface="Calibri"/>
                <a:ea typeface="Calibri"/>
                <a:cs typeface="Calibri"/>
                <a:sym typeface="Calibri"/>
              </a:rPr>
              <a:t>Écouter les suggestions des employés et leur montrer que leur opinion compte</a:t>
            </a:r>
            <a:endParaRPr sz="2800">
              <a:latin typeface="Calibri"/>
              <a:ea typeface="Calibri"/>
              <a:cs typeface="Calibri"/>
              <a:sym typeface="Calibri"/>
            </a:endParaRPr>
          </a:p>
          <a:p>
            <a:pPr indent="-342900" lvl="1" marL="800100" marR="0" rtl="0" algn="l">
              <a:lnSpc>
                <a:spcPct val="100000"/>
              </a:lnSpc>
              <a:spcBef>
                <a:spcPts val="500"/>
              </a:spcBef>
              <a:spcAft>
                <a:spcPts val="0"/>
              </a:spcAft>
              <a:buSzPts val="2800"/>
              <a:buFont typeface="Calibri"/>
              <a:buChar char="-"/>
            </a:pPr>
            <a:r>
              <a:rPr lang="en-US" sz="2800">
                <a:latin typeface="Calibri"/>
                <a:ea typeface="Calibri"/>
                <a:cs typeface="Calibri"/>
                <a:sym typeface="Calibri"/>
              </a:rPr>
              <a:t>Impliquer l'équipe dans le processus de prise de décision afin d'aligner les valeurs individuelles et organisationnelles.</a:t>
            </a:r>
            <a:endParaRPr sz="2800">
              <a:latin typeface="Calibri"/>
              <a:ea typeface="Calibri"/>
              <a:cs typeface="Calibri"/>
              <a:sym typeface="Calibri"/>
            </a:endParaRPr>
          </a:p>
          <a:p>
            <a:pPr indent="-342900" lvl="1" marL="800100" marR="0" rtl="0" algn="l">
              <a:lnSpc>
                <a:spcPct val="100000"/>
              </a:lnSpc>
              <a:spcBef>
                <a:spcPts val="500"/>
              </a:spcBef>
              <a:spcAft>
                <a:spcPts val="0"/>
              </a:spcAft>
              <a:buSzPts val="2800"/>
              <a:buFont typeface="Calibri"/>
              <a:buChar char="-"/>
            </a:pPr>
            <a:r>
              <a:t/>
            </a:r>
            <a:endParaRPr sz="2800">
              <a:latin typeface="Calibri"/>
              <a:ea typeface="Calibri"/>
              <a:cs typeface="Calibri"/>
              <a:sym typeface="Calibri"/>
            </a:endParaRPr>
          </a:p>
          <a:p>
            <a:pPr indent="-342900" lvl="1" marL="800100" marR="0" rtl="0" algn="l">
              <a:lnSpc>
                <a:spcPct val="100000"/>
              </a:lnSpc>
              <a:spcBef>
                <a:spcPts val="500"/>
              </a:spcBef>
              <a:spcAft>
                <a:spcPts val="0"/>
              </a:spcAft>
              <a:buSzPts val="2800"/>
              <a:buFont typeface="Calibri"/>
              <a:buChar char="-"/>
            </a:pPr>
            <a:r>
              <a:t/>
            </a:r>
            <a:endParaRPr sz="2800">
              <a:latin typeface="Calibri"/>
              <a:ea typeface="Calibri"/>
              <a:cs typeface="Calibri"/>
              <a:sym typeface="Calibri"/>
            </a:endParaRPr>
          </a:p>
        </p:txBody>
      </p:sp>
      <p:pic>
        <p:nvPicPr>
          <p:cNvPr id="211" name="Google Shape;211;p14"/>
          <p:cNvPicPr preferRelativeResize="0"/>
          <p:nvPr/>
        </p:nvPicPr>
        <p:blipFill rotWithShape="1">
          <a:blip r:embed="rId3">
            <a:alphaModFix/>
          </a:blip>
          <a:srcRect b="0" l="0" r="0" t="0"/>
          <a:stretch/>
        </p:blipFill>
        <p:spPr>
          <a:xfrm>
            <a:off x="13792200" y="4914900"/>
            <a:ext cx="2590800" cy="25908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5"/>
          <p:cNvSpPr txBox="1"/>
          <p:nvPr/>
        </p:nvSpPr>
        <p:spPr>
          <a:xfrm>
            <a:off x="1447800" y="1573300"/>
            <a:ext cx="142218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3. Leadership - Stratégies d'amélioration de la productivité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217" name="Google Shape;217;p15"/>
          <p:cNvSpPr txBox="1"/>
          <p:nvPr/>
        </p:nvSpPr>
        <p:spPr>
          <a:xfrm>
            <a:off x="1295400" y="2562880"/>
            <a:ext cx="15621000" cy="5105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lang="en-US" sz="2400">
                <a:latin typeface="Calibri"/>
                <a:ea typeface="Calibri"/>
                <a:cs typeface="Calibri"/>
                <a:sym typeface="Calibri"/>
              </a:rPr>
              <a:t>Des études confirment que le travail intelligent stimule la productivité. Cependant, certains facteurs peuvent mettre en péril la productivité des employés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500"/>
              </a:spcBef>
              <a:spcAft>
                <a:spcPts val="0"/>
              </a:spcAft>
              <a:buClr>
                <a:srgbClr val="000000"/>
              </a:buClr>
              <a:buSzPts val="1000"/>
              <a:buFont typeface="Arial"/>
              <a:buNone/>
            </a:pPr>
            <a:r>
              <a:t/>
            </a:r>
            <a:endParaRPr b="0" i="0" sz="1000" u="none" cap="none" strike="noStrike">
              <a:solidFill>
                <a:srgbClr val="000000"/>
              </a:solidFill>
              <a:latin typeface="Calibri"/>
              <a:ea typeface="Calibri"/>
              <a:cs typeface="Calibri"/>
              <a:sym typeface="Calibri"/>
            </a:endParaRPr>
          </a:p>
          <a:p>
            <a:pPr indent="-342900" lvl="0" marL="342900" marR="0" rtl="0" algn="l">
              <a:lnSpc>
                <a:spcPct val="100000"/>
              </a:lnSpc>
              <a:spcBef>
                <a:spcPts val="500"/>
              </a:spcBef>
              <a:spcAft>
                <a:spcPts val="0"/>
              </a:spcAft>
              <a:buSzPts val="2400"/>
              <a:buChar char="•"/>
            </a:pPr>
            <a:r>
              <a:rPr lang="en-US" sz="2400">
                <a:latin typeface="Calibri"/>
                <a:ea typeface="Calibri"/>
                <a:cs typeface="Calibri"/>
                <a:sym typeface="Calibri"/>
              </a:rPr>
              <a:t>Exposition importante aux distractions</a:t>
            </a:r>
            <a:endParaRPr sz="2400">
              <a:latin typeface="Calibri"/>
              <a:ea typeface="Calibri"/>
              <a:cs typeface="Calibri"/>
              <a:sym typeface="Calibri"/>
            </a:endParaRPr>
          </a:p>
          <a:p>
            <a:pPr indent="-342900" lvl="0" marL="342900" marR="0" rtl="0" algn="l">
              <a:lnSpc>
                <a:spcPct val="100000"/>
              </a:lnSpc>
              <a:spcBef>
                <a:spcPts val="500"/>
              </a:spcBef>
              <a:spcAft>
                <a:spcPts val="0"/>
              </a:spcAft>
              <a:buSzPts val="2400"/>
              <a:buChar char="•"/>
            </a:pPr>
            <a:r>
              <a:rPr lang="en-US" sz="2400">
                <a:latin typeface="Calibri"/>
                <a:ea typeface="Calibri"/>
                <a:cs typeface="Calibri"/>
                <a:sym typeface="Calibri"/>
              </a:rPr>
              <a:t>Manque de pression extérieure et donc tendance à la procrastination</a:t>
            </a:r>
            <a:endParaRPr sz="2400">
              <a:latin typeface="Calibri"/>
              <a:ea typeface="Calibri"/>
              <a:cs typeface="Calibri"/>
              <a:sym typeface="Calibri"/>
            </a:endParaRPr>
          </a:p>
          <a:p>
            <a:pPr indent="-342900" lvl="0" marL="342900" marR="0" rtl="0" algn="l">
              <a:lnSpc>
                <a:spcPct val="100000"/>
              </a:lnSpc>
              <a:spcBef>
                <a:spcPts val="500"/>
              </a:spcBef>
              <a:spcAft>
                <a:spcPts val="0"/>
              </a:spcAft>
              <a:buSzPts val="2400"/>
              <a:buChar char="•"/>
            </a:pPr>
            <a:r>
              <a:rPr lang="en-US" sz="2400">
                <a:latin typeface="Calibri"/>
                <a:ea typeface="Calibri"/>
                <a:cs typeface="Calibri"/>
                <a:sym typeface="Calibri"/>
              </a:rPr>
              <a:t>Manque d'auto-efficacité et d'auto-motivation</a:t>
            </a:r>
            <a:endParaRPr sz="2400">
              <a:latin typeface="Calibri"/>
              <a:ea typeface="Calibri"/>
              <a:cs typeface="Calibri"/>
              <a:sym typeface="Calibri"/>
            </a:endParaRPr>
          </a:p>
          <a:p>
            <a:pPr indent="0" lvl="0" marL="0" marR="0" rtl="0" algn="l">
              <a:lnSpc>
                <a:spcPct val="100000"/>
              </a:lnSpc>
              <a:spcBef>
                <a:spcPts val="500"/>
              </a:spcBef>
              <a:spcAft>
                <a:spcPts val="0"/>
              </a:spcAft>
              <a:buClr>
                <a:srgbClr val="000000"/>
              </a:buClr>
              <a:buSzPts val="1000"/>
              <a:buFont typeface="Arial"/>
              <a:buNone/>
            </a:pPr>
            <a:r>
              <a:t/>
            </a:r>
            <a:endParaRPr b="0" i="0" sz="1000" u="none" cap="none" strike="noStrike">
              <a:solidFill>
                <a:srgbClr val="000000"/>
              </a:solidFill>
              <a:latin typeface="Calibri"/>
              <a:ea typeface="Calibri"/>
              <a:cs typeface="Calibri"/>
              <a:sym typeface="Calibri"/>
            </a:endParaRPr>
          </a:p>
          <a:p>
            <a:pPr indent="0" lvl="0" marL="0" marR="0" rtl="0" algn="l">
              <a:lnSpc>
                <a:spcPct val="100000"/>
              </a:lnSpc>
              <a:spcBef>
                <a:spcPts val="500"/>
              </a:spcBef>
              <a:spcAft>
                <a:spcPts val="0"/>
              </a:spcAft>
              <a:buNone/>
            </a:pPr>
            <a:r>
              <a:rPr lang="en-US" sz="2400">
                <a:latin typeface="Calibri"/>
                <a:ea typeface="Calibri"/>
                <a:cs typeface="Calibri"/>
                <a:sym typeface="Calibri"/>
              </a:rPr>
              <a:t>Pour atténuer ces facteurs, un bon dirigeant soutient ses employés en</a:t>
            </a:r>
            <a:endParaRPr sz="2400">
              <a:latin typeface="Calibri"/>
              <a:ea typeface="Calibri"/>
              <a:cs typeface="Calibri"/>
              <a:sym typeface="Calibri"/>
            </a:endParaRPr>
          </a:p>
          <a:p>
            <a:pPr indent="0" lvl="0" marL="0" marR="0" rtl="0" algn="l">
              <a:lnSpc>
                <a:spcPct val="100000"/>
              </a:lnSpc>
              <a:spcBef>
                <a:spcPts val="500"/>
              </a:spcBef>
              <a:spcAft>
                <a:spcPts val="0"/>
              </a:spcAft>
              <a:buNone/>
            </a:pPr>
            <a:r>
              <a:t/>
            </a:r>
            <a:endParaRPr sz="2400">
              <a:latin typeface="Calibri"/>
              <a:ea typeface="Calibri"/>
              <a:cs typeface="Calibri"/>
              <a:sym typeface="Calibri"/>
            </a:endParaRPr>
          </a:p>
          <a:p>
            <a:pPr indent="-342900" lvl="0" marL="342900" marR="0" rtl="0" algn="l">
              <a:lnSpc>
                <a:spcPct val="100000"/>
              </a:lnSpc>
              <a:spcBef>
                <a:spcPts val="500"/>
              </a:spcBef>
              <a:spcAft>
                <a:spcPts val="0"/>
              </a:spcAft>
              <a:buSzPts val="2400"/>
              <a:buChar char="•"/>
            </a:pPr>
            <a:r>
              <a:rPr lang="en-US" sz="2400">
                <a:latin typeface="Calibri"/>
                <a:ea typeface="Calibri"/>
                <a:cs typeface="Calibri"/>
                <a:sym typeface="Calibri"/>
              </a:rPr>
              <a:t>en rappelant que la concentration est une compétence qui peut être améliorée avec de la pratique et de la persévérance</a:t>
            </a:r>
            <a:endParaRPr sz="2400">
              <a:latin typeface="Calibri"/>
              <a:ea typeface="Calibri"/>
              <a:cs typeface="Calibri"/>
              <a:sym typeface="Calibri"/>
            </a:endParaRPr>
          </a:p>
          <a:p>
            <a:pPr indent="-342900" lvl="0" marL="342900" marR="0" rtl="0" algn="l">
              <a:lnSpc>
                <a:spcPct val="100000"/>
              </a:lnSpc>
              <a:spcBef>
                <a:spcPts val="500"/>
              </a:spcBef>
              <a:spcAft>
                <a:spcPts val="0"/>
              </a:spcAft>
              <a:buSzPts val="2400"/>
              <a:buChar char="•"/>
            </a:pPr>
            <a:r>
              <a:rPr lang="en-US" sz="2400">
                <a:latin typeface="Calibri"/>
                <a:ea typeface="Calibri"/>
                <a:cs typeface="Calibri"/>
                <a:sym typeface="Calibri"/>
              </a:rPr>
              <a:t>Fournissant des trucs et astuces pour améliorer l'efficacité personnelle des employés. Par exemple, </a:t>
            </a:r>
            <a:r>
              <a:rPr b="1" lang="en-US" sz="2400" u="sng">
                <a:solidFill>
                  <a:srgbClr val="9900CC"/>
                </a:solidFill>
                <a:latin typeface="Calibri"/>
                <a:ea typeface="Calibri"/>
                <a:cs typeface="Calibri"/>
                <a:sym typeface="Calibri"/>
              </a:rPr>
              <a:t>leur suggérer de se fixer des objectifs intelligents</a:t>
            </a:r>
            <a:endParaRPr b="1" sz="2400" u="sng">
              <a:solidFill>
                <a:srgbClr val="9900CC"/>
              </a:solidFill>
              <a:latin typeface="Calibri"/>
              <a:ea typeface="Calibri"/>
              <a:cs typeface="Calibri"/>
              <a:sym typeface="Calibri"/>
            </a:endParaRPr>
          </a:p>
          <a:p>
            <a:pPr indent="0" lvl="0" marL="0" marR="0" rtl="0" algn="l">
              <a:lnSpc>
                <a:spcPct val="100000"/>
              </a:lnSpc>
              <a:spcBef>
                <a:spcPts val="500"/>
              </a:spcBef>
              <a:spcAft>
                <a:spcPts val="0"/>
              </a:spcAft>
              <a:buNone/>
            </a:pPr>
            <a:r>
              <a:t/>
            </a:r>
            <a:endParaRPr b="1" sz="2400" u="sng">
              <a:solidFill>
                <a:srgbClr val="9900CC"/>
              </a:solidFill>
              <a:latin typeface="Calibri"/>
              <a:ea typeface="Calibri"/>
              <a:cs typeface="Calibri"/>
              <a:sym typeface="Calibri"/>
            </a:endParaRPr>
          </a:p>
        </p:txBody>
      </p:sp>
      <p:sp>
        <p:nvSpPr>
          <p:cNvPr id="218" name="Google Shape;218;p15"/>
          <p:cNvSpPr/>
          <p:nvPr/>
        </p:nvSpPr>
        <p:spPr>
          <a:xfrm>
            <a:off x="1891721" y="7598895"/>
            <a:ext cx="6542100" cy="895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500"/>
              </a:spcBef>
              <a:spcAft>
                <a:spcPts val="0"/>
              </a:spcAft>
              <a:buClr>
                <a:schemeClr val="dk1"/>
              </a:buClr>
              <a:buSzPts val="1100"/>
              <a:buFont typeface="Arial"/>
              <a:buNone/>
            </a:pPr>
            <a:r>
              <a:rPr lang="en-US" sz="2400">
                <a:latin typeface="Calibri"/>
                <a:ea typeface="Calibri"/>
                <a:cs typeface="Calibri"/>
                <a:sym typeface="Calibri"/>
              </a:rPr>
              <a:t>N'oubliez pas le principe de Pareto :</a:t>
            </a:r>
            <a:endParaRPr sz="2400">
              <a:latin typeface="Calibri"/>
              <a:ea typeface="Calibri"/>
              <a:cs typeface="Calibri"/>
              <a:sym typeface="Calibri"/>
            </a:endParaRPr>
          </a:p>
          <a:p>
            <a:pPr indent="0" lvl="0" marL="0" marR="0" rtl="0" algn="l">
              <a:lnSpc>
                <a:spcPct val="100000"/>
              </a:lnSpc>
              <a:spcBef>
                <a:spcPts val="500"/>
              </a:spcBef>
              <a:spcAft>
                <a:spcPts val="0"/>
              </a:spcAft>
              <a:buClr>
                <a:schemeClr val="dk1"/>
              </a:buClr>
              <a:buSzPts val="1100"/>
              <a:buFont typeface="Arial"/>
              <a:buNone/>
            </a:pPr>
            <a:r>
              <a:rPr b="1" lang="en-US" sz="2400">
                <a:latin typeface="Calibri"/>
                <a:ea typeface="Calibri"/>
                <a:cs typeface="Calibri"/>
                <a:sym typeface="Calibri"/>
              </a:rPr>
              <a:t>80 % des résultats proviennent de 20 % de nos actions.</a:t>
            </a:r>
            <a:endParaRPr b="1" sz="2400">
              <a:latin typeface="Calibri"/>
              <a:ea typeface="Calibri"/>
              <a:cs typeface="Calibri"/>
              <a:sym typeface="Calibri"/>
            </a:endParaRPr>
          </a:p>
          <a:p>
            <a:pPr indent="0" lvl="0" marL="457200" marR="0" rtl="0" algn="ctr">
              <a:lnSpc>
                <a:spcPct val="100000"/>
              </a:lnSpc>
              <a:spcBef>
                <a:spcPts val="500"/>
              </a:spcBef>
              <a:spcAft>
                <a:spcPts val="0"/>
              </a:spcAft>
              <a:buClr>
                <a:schemeClr val="dk1"/>
              </a:buClr>
              <a:buSzPts val="1100"/>
              <a:buFont typeface="Arial"/>
              <a:buNone/>
            </a:pPr>
            <a:r>
              <a:t/>
            </a:r>
            <a:endParaRPr b="1" sz="2400">
              <a:latin typeface="Calibri"/>
              <a:ea typeface="Calibri"/>
              <a:cs typeface="Calibri"/>
              <a:sym typeface="Calibri"/>
            </a:endParaRPr>
          </a:p>
          <a:p>
            <a:pPr indent="0" lvl="1" marL="457200" marR="0" rtl="0" algn="ctr">
              <a:lnSpc>
                <a:spcPct val="100000"/>
              </a:lnSpc>
              <a:spcBef>
                <a:spcPts val="500"/>
              </a:spcBef>
              <a:spcAft>
                <a:spcPts val="0"/>
              </a:spcAft>
              <a:buClr>
                <a:srgbClr val="000000"/>
              </a:buClr>
              <a:buSzPts val="2400"/>
              <a:buFont typeface="Arial"/>
              <a:buNone/>
            </a:pPr>
            <a:r>
              <a:t/>
            </a:r>
            <a:endParaRPr sz="2400">
              <a:latin typeface="Calibri"/>
              <a:ea typeface="Calibri"/>
              <a:cs typeface="Calibri"/>
              <a:sym typeface="Calibri"/>
            </a:endParaRPr>
          </a:p>
        </p:txBody>
      </p:sp>
      <p:pic>
        <p:nvPicPr>
          <p:cNvPr descr="Visualizza immagine di origine" id="219" name="Google Shape;219;p15"/>
          <p:cNvPicPr preferRelativeResize="0"/>
          <p:nvPr/>
        </p:nvPicPr>
        <p:blipFill rotWithShape="1">
          <a:blip r:embed="rId3">
            <a:alphaModFix/>
          </a:blip>
          <a:srcRect b="0" l="0" r="0" t="0"/>
          <a:stretch/>
        </p:blipFill>
        <p:spPr>
          <a:xfrm>
            <a:off x="1141285" y="8036750"/>
            <a:ext cx="750451" cy="750451"/>
          </a:xfrm>
          <a:prstGeom prst="rect">
            <a:avLst/>
          </a:prstGeom>
          <a:noFill/>
          <a:ln>
            <a:noFill/>
          </a:ln>
        </p:spPr>
      </p:pic>
      <p:sp>
        <p:nvSpPr>
          <p:cNvPr id="220" name="Google Shape;220;p15"/>
          <p:cNvSpPr/>
          <p:nvPr/>
        </p:nvSpPr>
        <p:spPr>
          <a:xfrm>
            <a:off x="10439400" y="6972300"/>
            <a:ext cx="6705600" cy="2148300"/>
          </a:xfrm>
          <a:prstGeom prst="rect">
            <a:avLst/>
          </a:prstGeom>
          <a:noFill/>
          <a:ln cap="flat" cmpd="sng" w="28575">
            <a:solidFill>
              <a:srgbClr val="9900CC"/>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Tenir compte des objectifs globaux de l'équipe</a:t>
            </a:r>
            <a:endParaRPr sz="2000">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Alignez vos objectifs professionnels sur vos objectifs de vie</a:t>
            </a:r>
            <a:endParaRPr sz="2000">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Suivez votre rythme de travail naturel</a:t>
            </a:r>
            <a:endParaRPr sz="2000">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Tenez compte du moment où les niveaux d'énergie sont les plus élevés de la journée.</a:t>
            </a:r>
            <a:endParaRPr sz="2000">
              <a:solidFill>
                <a:schemeClr val="dk1"/>
              </a:solidFill>
              <a:latin typeface="Calibri"/>
              <a:ea typeface="Calibri"/>
              <a:cs typeface="Calibri"/>
              <a:sym typeface="Calibri"/>
            </a:endParaRPr>
          </a:p>
          <a:p>
            <a:pPr indent="-285750" lvl="0" marL="285750" marR="0" rtl="0" algn="l">
              <a:lnSpc>
                <a:spcPct val="100000"/>
              </a:lnSpc>
              <a:spcBef>
                <a:spcPts val="0"/>
              </a:spcBef>
              <a:spcAft>
                <a:spcPts val="0"/>
              </a:spcAft>
              <a:buClr>
                <a:schemeClr val="dk1"/>
              </a:buClr>
              <a:buSzPts val="2000"/>
              <a:buFont typeface="Noto Sans Symbols"/>
              <a:buChar char="✔"/>
            </a:pPr>
            <a:r>
              <a:rPr lang="en-US" sz="2000">
                <a:solidFill>
                  <a:schemeClr val="dk1"/>
                </a:solidFill>
                <a:latin typeface="Calibri"/>
                <a:ea typeface="Calibri"/>
                <a:cs typeface="Calibri"/>
                <a:sym typeface="Calibri"/>
              </a:rPr>
              <a:t>Temps calme pour la définition et la révision des objectifs</a:t>
            </a:r>
            <a:endParaRPr sz="2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Calibri"/>
              <a:ea typeface="Calibri"/>
              <a:cs typeface="Calibri"/>
              <a:sym typeface="Calibri"/>
            </a:endParaRPr>
          </a:p>
        </p:txBody>
      </p:sp>
      <p:cxnSp>
        <p:nvCxnSpPr>
          <p:cNvPr id="221" name="Google Shape;221;p15"/>
          <p:cNvCxnSpPr/>
          <p:nvPr/>
        </p:nvCxnSpPr>
        <p:spPr>
          <a:xfrm>
            <a:off x="16059475" y="6845500"/>
            <a:ext cx="0" cy="609600"/>
          </a:xfrm>
          <a:prstGeom prst="straightConnector1">
            <a:avLst/>
          </a:prstGeom>
          <a:noFill/>
          <a:ln cap="flat" cmpd="sng" w="38100">
            <a:solidFill>
              <a:srgbClr val="9900CC"/>
            </a:solidFill>
            <a:prstDash val="solid"/>
            <a:round/>
            <a:headEnd len="sm" w="sm" type="none"/>
            <a:tailEnd len="med" w="med" type="triangl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6"/>
          <p:cNvSpPr txBox="1"/>
          <p:nvPr/>
        </p:nvSpPr>
        <p:spPr>
          <a:xfrm>
            <a:off x="1447800" y="1573291"/>
            <a:ext cx="3581400"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lang="en-US" sz="4000">
                <a:solidFill>
                  <a:srgbClr val="660066"/>
                </a:solidFill>
                <a:latin typeface="Calibri"/>
                <a:ea typeface="Calibri"/>
                <a:cs typeface="Calibri"/>
                <a:sym typeface="Calibri"/>
              </a:rPr>
              <a:t>En résumé</a:t>
            </a:r>
            <a:endParaRPr b="1" i="0" sz="4000" u="none" cap="none" strike="noStrike">
              <a:solidFill>
                <a:srgbClr val="660066"/>
              </a:solidFill>
              <a:latin typeface="Calibri"/>
              <a:ea typeface="Calibri"/>
              <a:cs typeface="Calibri"/>
              <a:sym typeface="Calibri"/>
            </a:endParaRPr>
          </a:p>
        </p:txBody>
      </p:sp>
      <p:sp>
        <p:nvSpPr>
          <p:cNvPr id="227" name="Google Shape;227;p16"/>
          <p:cNvSpPr txBox="1"/>
          <p:nvPr/>
        </p:nvSpPr>
        <p:spPr>
          <a:xfrm>
            <a:off x="2181375" y="2476500"/>
            <a:ext cx="4588200" cy="3786600"/>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lang="en-US" sz="2400">
                <a:solidFill>
                  <a:schemeClr val="dk1"/>
                </a:solidFill>
                <a:latin typeface="Calibri"/>
                <a:ea typeface="Calibri"/>
                <a:cs typeface="Calibri"/>
                <a:sym typeface="Calibri"/>
              </a:rPr>
              <a:t>Pour travailler au sein d'une équipe numérique, il existe quelques règles d'or, telles que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400">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400"/>
              <a:buChar char="•"/>
            </a:pPr>
            <a:r>
              <a:rPr lang="en-US" sz="2400">
                <a:solidFill>
                  <a:schemeClr val="dk1"/>
                </a:solidFill>
                <a:latin typeface="Calibri"/>
                <a:ea typeface="Calibri"/>
                <a:cs typeface="Calibri"/>
                <a:sym typeface="Calibri"/>
              </a:rPr>
              <a:t>Une répartition équitable de la charge de travail ;</a:t>
            </a:r>
            <a:endParaRPr sz="2400">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400"/>
              <a:buChar char="•"/>
            </a:pPr>
            <a:r>
              <a:rPr lang="en-US" sz="2400">
                <a:solidFill>
                  <a:schemeClr val="dk1"/>
                </a:solidFill>
                <a:latin typeface="Calibri"/>
                <a:ea typeface="Calibri"/>
                <a:cs typeface="Calibri"/>
                <a:sym typeface="Calibri"/>
              </a:rPr>
              <a:t>Une communication ouverte ;</a:t>
            </a:r>
            <a:endParaRPr sz="2400">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400"/>
              <a:buChar char="•"/>
            </a:pPr>
            <a:r>
              <a:rPr lang="en-US" sz="2400">
                <a:solidFill>
                  <a:schemeClr val="dk1"/>
                </a:solidFill>
                <a:latin typeface="Calibri"/>
                <a:ea typeface="Calibri"/>
                <a:cs typeface="Calibri"/>
                <a:sym typeface="Calibri"/>
              </a:rPr>
              <a:t>Choisir et utiliser les plateformes les plus appropriées.</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2400">
              <a:solidFill>
                <a:schemeClr val="dk1"/>
              </a:solidFill>
              <a:latin typeface="Calibri"/>
              <a:ea typeface="Calibri"/>
              <a:cs typeface="Calibri"/>
              <a:sym typeface="Calibri"/>
            </a:endParaRPr>
          </a:p>
        </p:txBody>
      </p:sp>
      <p:sp>
        <p:nvSpPr>
          <p:cNvPr id="228" name="Google Shape;228;p16"/>
          <p:cNvSpPr txBox="1"/>
          <p:nvPr/>
        </p:nvSpPr>
        <p:spPr>
          <a:xfrm>
            <a:off x="2181372" y="6458416"/>
            <a:ext cx="3805800" cy="2678100"/>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La </a:t>
            </a:r>
            <a:r>
              <a:rPr b="1" lang="en-US" sz="2400">
                <a:solidFill>
                  <a:schemeClr val="dk1"/>
                </a:solidFill>
                <a:latin typeface="Calibri"/>
                <a:ea typeface="Calibri"/>
                <a:cs typeface="Calibri"/>
                <a:sym typeface="Calibri"/>
              </a:rPr>
              <a:t>méthodologie des objectifs et des résultats clés </a:t>
            </a:r>
            <a:r>
              <a:rPr lang="en-US" sz="2400">
                <a:solidFill>
                  <a:schemeClr val="dk1"/>
                </a:solidFill>
                <a:latin typeface="Calibri"/>
                <a:ea typeface="Calibri"/>
                <a:cs typeface="Calibri"/>
                <a:sym typeface="Calibri"/>
              </a:rPr>
              <a:t>(OKR) pour la gestion des objectifs et des personnes est la plus appropriée au sein d'une équipe numérique.</a:t>
            </a:r>
            <a:endParaRPr b="0" i="0" sz="2400" u="none" cap="none" strike="noStrike">
              <a:solidFill>
                <a:schemeClr val="dk1"/>
              </a:solidFill>
              <a:latin typeface="Calibri"/>
              <a:ea typeface="Calibri"/>
              <a:cs typeface="Calibri"/>
              <a:sym typeface="Calibri"/>
            </a:endParaRPr>
          </a:p>
        </p:txBody>
      </p:sp>
      <p:sp>
        <p:nvSpPr>
          <p:cNvPr id="229" name="Google Shape;229;p16"/>
          <p:cNvSpPr txBox="1"/>
          <p:nvPr/>
        </p:nvSpPr>
        <p:spPr>
          <a:xfrm>
            <a:off x="12715976" y="2291854"/>
            <a:ext cx="4026300" cy="4155900"/>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Le fait d'être un leader au sein d'une équipe numérique peut entraîner plusieurs défis (par exemple, la difficulté de superviser) ; ceux-ci peuvent être surmontés en soutenant les employés dans le développement d'une </a:t>
            </a:r>
            <a:r>
              <a:rPr b="1" lang="en-US" sz="2400">
                <a:solidFill>
                  <a:schemeClr val="dk1"/>
                </a:solidFill>
                <a:latin typeface="Calibri"/>
                <a:ea typeface="Calibri"/>
                <a:cs typeface="Calibri"/>
                <a:sym typeface="Calibri"/>
              </a:rPr>
              <a:t>forte motivation intrinsèque et de comportements autodéterminés.</a:t>
            </a:r>
            <a:endParaRPr b="1" i="0" sz="2400" u="none" cap="none" strike="noStrike">
              <a:solidFill>
                <a:schemeClr val="dk1"/>
              </a:solidFill>
              <a:latin typeface="Calibri"/>
              <a:ea typeface="Calibri"/>
              <a:cs typeface="Calibri"/>
              <a:sym typeface="Calibri"/>
            </a:endParaRPr>
          </a:p>
        </p:txBody>
      </p:sp>
      <p:sp>
        <p:nvSpPr>
          <p:cNvPr id="230" name="Google Shape;230;p16"/>
          <p:cNvSpPr txBox="1"/>
          <p:nvPr/>
        </p:nvSpPr>
        <p:spPr>
          <a:xfrm>
            <a:off x="6862350" y="6347475"/>
            <a:ext cx="5278800" cy="2678100"/>
          </a:xfrm>
          <a:prstGeom prst="rect">
            <a:avLst/>
          </a:prstGeom>
          <a:noFill/>
          <a:ln cap="flat" cmpd="sng" w="9525">
            <a:solidFill>
              <a:srgbClr val="CC66FF"/>
            </a:solidFill>
            <a:prstDash val="solid"/>
            <a:round/>
            <a:headEnd len="sm" w="sm" type="none"/>
            <a:tailEnd len="sm" w="sm" type="none"/>
          </a:ln>
        </p:spPr>
        <p:txBody>
          <a:bodyPr anchorCtr="0" anchor="ctr"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Chaque équipe numérique devrait avoir un </a:t>
            </a:r>
            <a:r>
              <a:rPr b="1" lang="en-US" sz="2400">
                <a:solidFill>
                  <a:schemeClr val="dk1"/>
                </a:solidFill>
                <a:latin typeface="Calibri"/>
                <a:ea typeface="Calibri"/>
                <a:cs typeface="Calibri"/>
                <a:sym typeface="Calibri"/>
              </a:rPr>
              <a:t>leader intelligent et numérique</a:t>
            </a:r>
            <a:r>
              <a:rPr lang="en-US" sz="2400">
                <a:solidFill>
                  <a:schemeClr val="dk1"/>
                </a:solidFill>
                <a:latin typeface="Calibri"/>
                <a:ea typeface="Calibri"/>
                <a:cs typeface="Calibri"/>
                <a:sym typeface="Calibri"/>
              </a:rPr>
              <a:t>, qui étudie comment les outils informatiques peuvent rendre l'organisation plus compétitive et fait du numérique un élément central des opérations et de la culture de l'entreprise.</a:t>
            </a:r>
            <a:endParaRPr b="0" i="0" sz="2400" u="none" cap="none" strike="noStrike">
              <a:solidFill>
                <a:schemeClr val="dk1"/>
              </a:solidFill>
              <a:latin typeface="Calibri"/>
              <a:ea typeface="Calibri"/>
              <a:cs typeface="Calibri"/>
              <a:sym typeface="Calibri"/>
            </a:endParaRPr>
          </a:p>
        </p:txBody>
      </p:sp>
      <p:pic>
        <p:nvPicPr>
          <p:cNvPr id="231" name="Google Shape;231;p16"/>
          <p:cNvPicPr preferRelativeResize="0"/>
          <p:nvPr/>
        </p:nvPicPr>
        <p:blipFill rotWithShape="1">
          <a:blip r:embed="rId3">
            <a:alphaModFix/>
          </a:blip>
          <a:srcRect b="0" l="0" r="0" t="0"/>
          <a:stretch/>
        </p:blipFill>
        <p:spPr>
          <a:xfrm>
            <a:off x="6994114" y="2643235"/>
            <a:ext cx="4588286" cy="3058857"/>
          </a:xfrm>
          <a:prstGeom prst="rect">
            <a:avLst/>
          </a:prstGeom>
          <a:noFill/>
          <a:ln>
            <a:noFill/>
          </a:ln>
        </p:spPr>
      </p:pic>
      <p:sp>
        <p:nvSpPr>
          <p:cNvPr id="232" name="Google Shape;232;p16"/>
          <p:cNvSpPr/>
          <p:nvPr/>
        </p:nvSpPr>
        <p:spPr>
          <a:xfrm rot="5400000">
            <a:off x="1897150" y="6688616"/>
            <a:ext cx="441900" cy="3357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3" name="Google Shape;233;p16"/>
          <p:cNvSpPr/>
          <p:nvPr/>
        </p:nvSpPr>
        <p:spPr>
          <a:xfrm rot="5400000">
            <a:off x="12412706" y="2529591"/>
            <a:ext cx="441984" cy="335803"/>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4" name="Google Shape;234;p16"/>
          <p:cNvSpPr/>
          <p:nvPr/>
        </p:nvSpPr>
        <p:spPr>
          <a:xfrm rot="5400000">
            <a:off x="12412750" y="7011701"/>
            <a:ext cx="441900" cy="3357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5" name="Google Shape;235;p16"/>
          <p:cNvSpPr/>
          <p:nvPr/>
        </p:nvSpPr>
        <p:spPr>
          <a:xfrm>
            <a:off x="12723325" y="6794125"/>
            <a:ext cx="4011600" cy="2342400"/>
          </a:xfrm>
          <a:prstGeom prst="rect">
            <a:avLst/>
          </a:prstGeom>
          <a:noFill/>
          <a:ln cap="flat" cmpd="sng" w="9525">
            <a:solidFill>
              <a:srgbClr val="CC66FF"/>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lang="en-US" sz="2400">
                <a:latin typeface="Calibri"/>
                <a:ea typeface="Calibri"/>
                <a:cs typeface="Calibri"/>
                <a:sym typeface="Calibri"/>
              </a:rPr>
              <a:t>L'</a:t>
            </a:r>
            <a:r>
              <a:rPr b="1" lang="en-US" sz="2400">
                <a:latin typeface="Calibri"/>
                <a:ea typeface="Calibri"/>
                <a:cs typeface="Calibri"/>
                <a:sym typeface="Calibri"/>
              </a:rPr>
              <a:t>équilibre entre vie professionnelle et vie privée</a:t>
            </a:r>
            <a:r>
              <a:rPr lang="en-US" sz="2400">
                <a:latin typeface="Calibri"/>
                <a:ea typeface="Calibri"/>
                <a:cs typeface="Calibri"/>
                <a:sym typeface="Calibri"/>
              </a:rPr>
              <a:t> et le bien-être des employés ne doivent jamais être sous-estimés, en particulier dans une équipe numérique.</a:t>
            </a:r>
            <a:endParaRPr i="0" sz="2400" u="none" cap="none" strike="noStrike">
              <a:solidFill>
                <a:srgbClr val="000000"/>
              </a:solidFill>
              <a:latin typeface="Calibri"/>
              <a:ea typeface="Calibri"/>
              <a:cs typeface="Calibri"/>
              <a:sym typeface="Calibri"/>
            </a:endParaRPr>
          </a:p>
        </p:txBody>
      </p:sp>
      <p:sp>
        <p:nvSpPr>
          <p:cNvPr id="236" name="Google Shape;236;p16"/>
          <p:cNvSpPr/>
          <p:nvPr/>
        </p:nvSpPr>
        <p:spPr>
          <a:xfrm rot="10800000">
            <a:off x="9265338" y="5978312"/>
            <a:ext cx="472800" cy="3810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7" name="Google Shape;237;p16"/>
          <p:cNvSpPr/>
          <p:nvPr/>
        </p:nvSpPr>
        <p:spPr>
          <a:xfrm rot="5400000">
            <a:off x="1897106" y="2773406"/>
            <a:ext cx="441984" cy="335803"/>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pic>
        <p:nvPicPr>
          <p:cNvPr id="242" name="Google Shape;242;p17"/>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243" name="Google Shape;243;p17"/>
          <p:cNvSpPr txBox="1"/>
          <p:nvPr/>
        </p:nvSpPr>
        <p:spPr>
          <a:xfrm>
            <a:off x="4343400" y="4457700"/>
            <a:ext cx="9144000" cy="1323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660066"/>
              </a:buClr>
              <a:buSzPts val="8000"/>
              <a:buFont typeface="Calibri"/>
              <a:buNone/>
            </a:pPr>
            <a:r>
              <a:rPr b="1" lang="en-US" sz="8000">
                <a:solidFill>
                  <a:srgbClr val="660066"/>
                </a:solidFill>
                <a:latin typeface="Calibri"/>
                <a:ea typeface="Calibri"/>
                <a:cs typeface="Calibri"/>
                <a:sym typeface="Calibri"/>
              </a:rPr>
              <a:t>Merci</a:t>
            </a:r>
            <a:endParaRPr b="1" i="0" sz="8000" u="none" cap="none" strike="noStrike">
              <a:solidFill>
                <a:srgbClr val="660066"/>
              </a:solidFill>
              <a:latin typeface="Calibri"/>
              <a:ea typeface="Calibri"/>
              <a:cs typeface="Calibri"/>
              <a:sym typeface="Calibri"/>
            </a:endParaRPr>
          </a:p>
        </p:txBody>
      </p:sp>
      <p:sp>
        <p:nvSpPr>
          <p:cNvPr id="244" name="Google Shape;244;p17"/>
          <p:cNvSpPr txBox="1"/>
          <p:nvPr/>
        </p:nvSpPr>
        <p:spPr>
          <a:xfrm>
            <a:off x="8153400" y="5981700"/>
            <a:ext cx="1981200" cy="381515"/>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dewproject.eu</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pic>
        <p:nvPicPr>
          <p:cNvPr id="34" name="Google Shape;34;p2"/>
          <p:cNvPicPr preferRelativeResize="0"/>
          <p:nvPr/>
        </p:nvPicPr>
        <p:blipFill rotWithShape="1">
          <a:blip r:embed="rId3">
            <a:alphaModFix/>
          </a:blip>
          <a:srcRect b="0" l="0" r="0" t="0"/>
          <a:stretch/>
        </p:blipFill>
        <p:spPr>
          <a:xfrm>
            <a:off x="1028700" y="9258300"/>
            <a:ext cx="3198719" cy="702057"/>
          </a:xfrm>
          <a:prstGeom prst="rect">
            <a:avLst/>
          </a:prstGeom>
          <a:noFill/>
          <a:ln>
            <a:noFill/>
          </a:ln>
        </p:spPr>
      </p:pic>
      <p:sp>
        <p:nvSpPr>
          <p:cNvPr id="35" name="Google Shape;35;p2"/>
          <p:cNvSpPr/>
          <p:nvPr/>
        </p:nvSpPr>
        <p:spPr>
          <a:xfrm rot="5400000">
            <a:off x="1758003" y="3228976"/>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6" name="Google Shape;36;p2"/>
          <p:cNvSpPr txBox="1"/>
          <p:nvPr/>
        </p:nvSpPr>
        <p:spPr>
          <a:xfrm>
            <a:off x="1524000" y="1503549"/>
            <a:ext cx="9462656"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lang="en-US" sz="4000">
                <a:solidFill>
                  <a:srgbClr val="660066"/>
                </a:solidFill>
                <a:latin typeface="Calibri"/>
                <a:ea typeface="Calibri"/>
                <a:cs typeface="Calibri"/>
                <a:sym typeface="Calibri"/>
              </a:rPr>
              <a:t>Objectifs et buts </a:t>
            </a:r>
            <a:endParaRPr b="0" i="0" sz="1400" u="none" cap="none" strike="noStrike">
              <a:solidFill>
                <a:srgbClr val="000000"/>
              </a:solidFill>
              <a:latin typeface="Arial"/>
              <a:ea typeface="Arial"/>
              <a:cs typeface="Arial"/>
              <a:sym typeface="Arial"/>
            </a:endParaRPr>
          </a:p>
        </p:txBody>
      </p:sp>
      <p:sp>
        <p:nvSpPr>
          <p:cNvPr id="37" name="Google Shape;37;p2"/>
          <p:cNvSpPr txBox="1"/>
          <p:nvPr/>
        </p:nvSpPr>
        <p:spPr>
          <a:xfrm>
            <a:off x="1524000" y="2262365"/>
            <a:ext cx="10040100" cy="1385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2800">
                <a:solidFill>
                  <a:schemeClr val="dk1"/>
                </a:solidFill>
                <a:latin typeface="Calibri"/>
                <a:ea typeface="Calibri"/>
                <a:cs typeface="Calibri"/>
                <a:sym typeface="Calibri"/>
              </a:rPr>
              <a:t>À la fin de ce module, vous serez en mesure de :</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800"/>
              <a:buFont typeface="Arial"/>
              <a:buNone/>
            </a:pPr>
            <a:r>
              <a:t/>
            </a:r>
            <a:endParaRPr sz="2800">
              <a:solidFill>
                <a:schemeClr val="dk1"/>
              </a:solidFill>
              <a:latin typeface="Calibri"/>
              <a:ea typeface="Calibri"/>
              <a:cs typeface="Calibri"/>
              <a:sym typeface="Calibri"/>
            </a:endParaRPr>
          </a:p>
        </p:txBody>
      </p:sp>
      <p:sp>
        <p:nvSpPr>
          <p:cNvPr id="38" name="Google Shape;38;p2"/>
          <p:cNvSpPr txBox="1"/>
          <p:nvPr/>
        </p:nvSpPr>
        <p:spPr>
          <a:xfrm>
            <a:off x="2304143" y="3162300"/>
            <a:ext cx="11734800" cy="7268400"/>
          </a:xfrm>
          <a:prstGeom prst="rect">
            <a:avLst/>
          </a:prstGeom>
          <a:noFill/>
          <a:ln>
            <a:noFill/>
          </a:ln>
        </p:spPr>
        <p:txBody>
          <a:bodyPr anchorCtr="0" anchor="t" bIns="45700" lIns="108000" spcFirstLastPara="1" rIns="108000" wrap="square" tIns="45700">
            <a:spAutoFit/>
          </a:bodyPr>
          <a:lstStyle/>
          <a:p>
            <a:pPr indent="0" lvl="0" marL="0" marR="0" rtl="0" algn="l">
              <a:lnSpc>
                <a:spcPct val="115000"/>
              </a:lnSpc>
              <a:spcBef>
                <a:spcPts val="0"/>
              </a:spcBef>
              <a:spcAft>
                <a:spcPts val="0"/>
              </a:spcAft>
              <a:buClr>
                <a:schemeClr val="dk1"/>
              </a:buClr>
              <a:buSzPts val="1100"/>
              <a:buFont typeface="Arial"/>
              <a:buNone/>
            </a:pPr>
            <a:r>
              <a:rPr lang="en-US" sz="2800">
                <a:latin typeface="Calibri"/>
                <a:ea typeface="Calibri"/>
                <a:cs typeface="Calibri"/>
                <a:sym typeface="Calibri"/>
              </a:rPr>
              <a:t>Communiquer de manière claire et efficace avec votre équipe numérique</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2800">
                <a:latin typeface="Calibri"/>
                <a:ea typeface="Calibri"/>
                <a:cs typeface="Calibri"/>
                <a:sym typeface="Calibri"/>
              </a:rPr>
              <a:t>Reconnaître les outils numériques les plus efficaces pour la gestion d'équipe</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2800">
                <a:latin typeface="Calibri"/>
                <a:ea typeface="Calibri"/>
                <a:cs typeface="Calibri"/>
                <a:sym typeface="Calibri"/>
              </a:rPr>
              <a:t>Adopter une méthodologie OKR au sein de votre entreprise et de votre équipe</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2800">
                <a:latin typeface="Calibri"/>
                <a:ea typeface="Calibri"/>
                <a:cs typeface="Calibri"/>
                <a:sym typeface="Calibri"/>
              </a:rPr>
              <a:t>Garantir l'équilibre entre vie professionnelle et vie privée de vos employés</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2800">
                <a:latin typeface="Calibri"/>
                <a:ea typeface="Calibri"/>
                <a:cs typeface="Calibri"/>
                <a:sym typeface="Calibri"/>
              </a:rPr>
              <a:t>Compenser les faiblesses en faisant équipe avec d'autres</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800">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lang="en-US" sz="2800">
                <a:latin typeface="Calibri"/>
                <a:ea typeface="Calibri"/>
                <a:cs typeface="Calibri"/>
                <a:sym typeface="Calibri"/>
              </a:rPr>
              <a:t>Inspirer les autres et les faire participer à des activités créatrices de valeur</a:t>
            </a:r>
            <a:endParaRPr sz="2800">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8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sz="2800">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0" i="0" sz="2800" u="sng"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0" i="0" sz="2800" u="sng" cap="none" strike="noStrike">
              <a:solidFill>
                <a:srgbClr val="000000"/>
              </a:solidFill>
              <a:latin typeface="Calibri"/>
              <a:ea typeface="Calibri"/>
              <a:cs typeface="Calibri"/>
              <a:sym typeface="Calibri"/>
            </a:endParaRPr>
          </a:p>
        </p:txBody>
      </p:sp>
      <p:sp>
        <p:nvSpPr>
          <p:cNvPr id="39" name="Google Shape;39;p2"/>
          <p:cNvSpPr/>
          <p:nvPr/>
        </p:nvSpPr>
        <p:spPr>
          <a:xfrm>
            <a:off x="12725388" y="7349034"/>
            <a:ext cx="5021100" cy="7695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lang="en-US" sz="2000">
                <a:latin typeface="Calibri"/>
                <a:ea typeface="Calibri"/>
                <a:cs typeface="Calibri"/>
                <a:sym typeface="Calibri"/>
              </a:rPr>
              <a:t>Niveau avancé de la compétence EntreComp</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1" lang="en-US" sz="2400">
                <a:solidFill>
                  <a:srgbClr val="9900CC"/>
                </a:solidFill>
                <a:latin typeface="Calibri"/>
                <a:ea typeface="Calibri"/>
                <a:cs typeface="Calibri"/>
                <a:sym typeface="Calibri"/>
              </a:rPr>
              <a:t>MOBILISER LES AUTRES</a:t>
            </a:r>
            <a:endParaRPr b="1" i="0" sz="2400" u="none" cap="none" strike="noStrike">
              <a:solidFill>
                <a:srgbClr val="000000"/>
              </a:solidFill>
              <a:latin typeface="Calibri"/>
              <a:ea typeface="Calibri"/>
              <a:cs typeface="Calibri"/>
              <a:sym typeface="Calibri"/>
            </a:endParaRPr>
          </a:p>
        </p:txBody>
      </p:sp>
      <p:sp>
        <p:nvSpPr>
          <p:cNvPr id="40" name="Google Shape;40;p2"/>
          <p:cNvSpPr/>
          <p:nvPr/>
        </p:nvSpPr>
        <p:spPr>
          <a:xfrm>
            <a:off x="12645150" y="5565200"/>
            <a:ext cx="5021100" cy="7695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lang="en-US" sz="2000">
                <a:latin typeface="Calibri"/>
                <a:ea typeface="Calibri"/>
                <a:cs typeface="Calibri"/>
                <a:sym typeface="Calibri"/>
              </a:rPr>
              <a:t>Niveau avancé de la compétence EntreComp</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1" lang="en-US" sz="1800">
                <a:solidFill>
                  <a:srgbClr val="9900CC"/>
                </a:solidFill>
                <a:latin typeface="Calibri"/>
                <a:ea typeface="Calibri"/>
                <a:cs typeface="Calibri"/>
                <a:sym typeface="Calibri"/>
              </a:rPr>
              <a:t>CONSCIENCE DE SOI ET EFFICACITÉ PERSONNELLE</a:t>
            </a:r>
            <a:endParaRPr b="1" i="0" sz="1800" u="none" cap="none" strike="noStrike">
              <a:solidFill>
                <a:srgbClr val="9900CC"/>
              </a:solidFill>
              <a:latin typeface="Calibri"/>
              <a:ea typeface="Calibri"/>
              <a:cs typeface="Calibri"/>
              <a:sym typeface="Calibri"/>
            </a:endParaRPr>
          </a:p>
        </p:txBody>
      </p:sp>
      <p:cxnSp>
        <p:nvCxnSpPr>
          <p:cNvPr id="41" name="Google Shape;41;p2"/>
          <p:cNvCxnSpPr/>
          <p:nvPr/>
        </p:nvCxnSpPr>
        <p:spPr>
          <a:xfrm flipH="1" rot="10800000">
            <a:off x="11810999" y="6438816"/>
            <a:ext cx="1747800" cy="910200"/>
          </a:xfrm>
          <a:prstGeom prst="straightConnector1">
            <a:avLst/>
          </a:prstGeom>
          <a:noFill/>
          <a:ln cap="flat" cmpd="sng" w="38100">
            <a:solidFill>
              <a:schemeClr val="dk1"/>
            </a:solidFill>
            <a:prstDash val="solid"/>
            <a:round/>
            <a:headEnd len="sm" w="sm" type="none"/>
            <a:tailEnd len="med" w="med" type="triangle"/>
          </a:ln>
          <a:effectLst>
            <a:outerShdw blurRad="40000" rotWithShape="0" dir="5400000" dist="23000">
              <a:srgbClr val="000000">
                <a:alpha val="34509"/>
              </a:srgbClr>
            </a:outerShdw>
          </a:effectLst>
        </p:spPr>
      </p:cxnSp>
      <p:cxnSp>
        <p:nvCxnSpPr>
          <p:cNvPr id="42" name="Google Shape;42;p2"/>
          <p:cNvCxnSpPr/>
          <p:nvPr/>
        </p:nvCxnSpPr>
        <p:spPr>
          <a:xfrm flipH="1" rot="10800000">
            <a:off x="11811000" y="7725731"/>
            <a:ext cx="914400" cy="506462"/>
          </a:xfrm>
          <a:prstGeom prst="straightConnector1">
            <a:avLst/>
          </a:prstGeom>
          <a:noFill/>
          <a:ln cap="flat" cmpd="sng" w="38100">
            <a:solidFill>
              <a:schemeClr val="dk1"/>
            </a:solidFill>
            <a:prstDash val="solid"/>
            <a:round/>
            <a:headEnd len="sm" w="sm" type="none"/>
            <a:tailEnd len="med" w="med" type="triangle"/>
          </a:ln>
          <a:effectLst>
            <a:outerShdw blurRad="40000" rotWithShape="0" dir="5400000" dist="23000">
              <a:srgbClr val="000000">
                <a:alpha val="34509"/>
              </a:srgbClr>
            </a:outerShdw>
          </a:effectLst>
        </p:spPr>
      </p:cxnSp>
      <p:sp>
        <p:nvSpPr>
          <p:cNvPr id="43" name="Google Shape;43;p2"/>
          <p:cNvSpPr/>
          <p:nvPr/>
        </p:nvSpPr>
        <p:spPr>
          <a:xfrm rot="5400000">
            <a:off x="1758003" y="4202264"/>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4" name="Google Shape;44;p2"/>
          <p:cNvSpPr/>
          <p:nvPr/>
        </p:nvSpPr>
        <p:spPr>
          <a:xfrm rot="5400000">
            <a:off x="1758002" y="5175552"/>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5" name="Google Shape;45;p2"/>
          <p:cNvSpPr/>
          <p:nvPr/>
        </p:nvSpPr>
        <p:spPr>
          <a:xfrm rot="5400000">
            <a:off x="1758002" y="6144176"/>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6" name="Google Shape;46;p2"/>
          <p:cNvSpPr/>
          <p:nvPr/>
        </p:nvSpPr>
        <p:spPr>
          <a:xfrm rot="5400000">
            <a:off x="1758314" y="7116044"/>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7" name="Google Shape;47;p2"/>
          <p:cNvSpPr/>
          <p:nvPr/>
        </p:nvSpPr>
        <p:spPr>
          <a:xfrm rot="5400000">
            <a:off x="1758002" y="8030934"/>
            <a:ext cx="430062" cy="349249"/>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pic>
        <p:nvPicPr>
          <p:cNvPr id="52" name="Google Shape;52;p4"/>
          <p:cNvPicPr preferRelativeResize="0"/>
          <p:nvPr/>
        </p:nvPicPr>
        <p:blipFill rotWithShape="1">
          <a:blip r:embed="rId3">
            <a:alphaModFix/>
          </a:blip>
          <a:srcRect b="6869" l="2852" r="3199" t="6499"/>
          <a:stretch/>
        </p:blipFill>
        <p:spPr>
          <a:xfrm>
            <a:off x="11887200" y="5905500"/>
            <a:ext cx="5410200" cy="3325918"/>
          </a:xfrm>
          <a:prstGeom prst="rect">
            <a:avLst/>
          </a:prstGeom>
          <a:noFill/>
          <a:ln>
            <a:noFill/>
          </a:ln>
        </p:spPr>
      </p:pic>
      <p:sp>
        <p:nvSpPr>
          <p:cNvPr id="53" name="Google Shape;53;p4"/>
          <p:cNvSpPr txBox="1"/>
          <p:nvPr/>
        </p:nvSpPr>
        <p:spPr>
          <a:xfrm>
            <a:off x="1524000" y="1503549"/>
            <a:ext cx="9462600" cy="1369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rgbClr val="660066"/>
                </a:solidFill>
                <a:latin typeface="Calibri"/>
                <a:ea typeface="Calibri"/>
                <a:cs typeface="Calibri"/>
                <a:sym typeface="Calibri"/>
              </a:rPr>
              <a:t>Index</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1" lang="en-US" sz="3200">
                <a:solidFill>
                  <a:srgbClr val="660066"/>
                </a:solidFill>
                <a:latin typeface="Calibri"/>
                <a:ea typeface="Calibri"/>
                <a:cs typeface="Calibri"/>
                <a:sym typeface="Calibri"/>
              </a:rPr>
              <a:t>Gestion de l'équipe numérique</a:t>
            </a:r>
            <a:endParaRPr b="1" i="0" sz="3200" u="none" cap="none" strike="noStrike">
              <a:solidFill>
                <a:srgbClr val="660066"/>
              </a:solidFill>
              <a:latin typeface="Calibri"/>
              <a:ea typeface="Calibri"/>
              <a:cs typeface="Calibri"/>
              <a:sym typeface="Calibri"/>
            </a:endParaRPr>
          </a:p>
        </p:txBody>
      </p:sp>
      <p:grpSp>
        <p:nvGrpSpPr>
          <p:cNvPr id="54" name="Google Shape;54;p4"/>
          <p:cNvGrpSpPr/>
          <p:nvPr/>
        </p:nvGrpSpPr>
        <p:grpSpPr>
          <a:xfrm>
            <a:off x="2144473" y="3467100"/>
            <a:ext cx="6248416" cy="1671274"/>
            <a:chOff x="6420978" y="1321255"/>
            <a:chExt cx="6248416" cy="1671274"/>
          </a:xfrm>
        </p:grpSpPr>
        <p:sp>
          <p:nvSpPr>
            <p:cNvPr id="55" name="Google Shape;55;p4"/>
            <p:cNvSpPr txBox="1"/>
            <p:nvPr/>
          </p:nvSpPr>
          <p:spPr>
            <a:xfrm>
              <a:off x="6420994" y="1791929"/>
              <a:ext cx="6248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1 : Définition</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2 : Règles d'or</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3 : Outils TIC pour la gestion</a:t>
              </a:r>
              <a:endParaRPr sz="2400">
                <a:solidFill>
                  <a:schemeClr val="dk1"/>
                </a:solidFill>
                <a:latin typeface="Calibri"/>
                <a:ea typeface="Calibri"/>
                <a:cs typeface="Calibri"/>
                <a:sym typeface="Calibri"/>
              </a:endParaRPr>
            </a:p>
          </p:txBody>
        </p:sp>
        <p:sp>
          <p:nvSpPr>
            <p:cNvPr id="56" name="Google Shape;56;p4"/>
            <p:cNvSpPr txBox="1"/>
            <p:nvPr/>
          </p:nvSpPr>
          <p:spPr>
            <a:xfrm>
              <a:off x="6420978" y="1321255"/>
              <a:ext cx="6158700" cy="13854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Unité 1 : Travailler intelligemment</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grpSp>
      <p:grpSp>
        <p:nvGrpSpPr>
          <p:cNvPr id="57" name="Google Shape;57;p4"/>
          <p:cNvGrpSpPr/>
          <p:nvPr/>
        </p:nvGrpSpPr>
        <p:grpSpPr>
          <a:xfrm>
            <a:off x="2243141" y="6130750"/>
            <a:ext cx="7167461" cy="3190267"/>
            <a:chOff x="6420993" y="1336374"/>
            <a:chExt cx="6584701" cy="3190267"/>
          </a:xfrm>
        </p:grpSpPr>
        <p:sp>
          <p:nvSpPr>
            <p:cNvPr id="58" name="Google Shape;58;p4"/>
            <p:cNvSpPr txBox="1"/>
            <p:nvPr/>
          </p:nvSpPr>
          <p:spPr>
            <a:xfrm>
              <a:off x="6420994" y="1848541"/>
              <a:ext cx="6584700" cy="2678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1 : Méthodologie OKR</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2 : Répartition des tâches</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3 : Outils numériques pour la communication</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4 : Équilibre entre vie professionnelle et vie privée dans une équipe numérique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sp>
          <p:nvSpPr>
            <p:cNvPr id="59" name="Google Shape;59;p4"/>
            <p:cNvSpPr txBox="1"/>
            <p:nvPr/>
          </p:nvSpPr>
          <p:spPr>
            <a:xfrm>
              <a:off x="6420993" y="1336374"/>
              <a:ext cx="5124900" cy="13854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Unité 2 : Gestion d'équipe</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grpSp>
      <p:grpSp>
        <p:nvGrpSpPr>
          <p:cNvPr id="60" name="Google Shape;60;p4"/>
          <p:cNvGrpSpPr/>
          <p:nvPr/>
        </p:nvGrpSpPr>
        <p:grpSpPr>
          <a:xfrm>
            <a:off x="9219699" y="3467097"/>
            <a:ext cx="7167174" cy="2756468"/>
            <a:chOff x="6420993" y="1302812"/>
            <a:chExt cx="5124901" cy="2756468"/>
          </a:xfrm>
        </p:grpSpPr>
        <p:sp>
          <p:nvSpPr>
            <p:cNvPr id="61" name="Google Shape;61;p4"/>
            <p:cNvSpPr txBox="1"/>
            <p:nvPr/>
          </p:nvSpPr>
          <p:spPr>
            <a:xfrm>
              <a:off x="6420994" y="1750480"/>
              <a:ext cx="5124900" cy="230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1 : Leadership intelligent et numérique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2 : Les défis</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3 : Comment motiver une équipe numérique</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Section 4 : Stratégies d'amélioration de la productivité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sp>
          <p:nvSpPr>
            <p:cNvPr id="62" name="Google Shape;62;p4"/>
            <p:cNvSpPr txBox="1"/>
            <p:nvPr/>
          </p:nvSpPr>
          <p:spPr>
            <a:xfrm>
              <a:off x="6420993" y="1302812"/>
              <a:ext cx="5124900" cy="138540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2800">
                  <a:solidFill>
                    <a:schemeClr val="dk1"/>
                  </a:solidFill>
                  <a:latin typeface="Calibri"/>
                  <a:ea typeface="Calibri"/>
                  <a:cs typeface="Calibri"/>
                  <a:sym typeface="Calibri"/>
                </a:rPr>
                <a:t>Unité 3 : Leadership</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2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800"/>
                <a:buFont typeface="Arial"/>
                <a:buNone/>
              </a:pPr>
              <a:r>
                <a:t/>
              </a:r>
              <a:endParaRPr b="1" sz="2800">
                <a:solidFill>
                  <a:schemeClr val="dk1"/>
                </a:solidFill>
                <a:latin typeface="Calibri"/>
                <a:ea typeface="Calibri"/>
                <a:cs typeface="Calibri"/>
                <a:sym typeface="Calibri"/>
              </a:endParaRPr>
            </a:p>
          </p:txBody>
        </p:sp>
      </p:grpSp>
      <p:sp>
        <p:nvSpPr>
          <p:cNvPr id="63" name="Google Shape;63;p4"/>
          <p:cNvSpPr/>
          <p:nvPr/>
        </p:nvSpPr>
        <p:spPr>
          <a:xfrm rot="5400000">
            <a:off x="1345330" y="3399028"/>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4" name="Google Shape;64;p4"/>
          <p:cNvSpPr/>
          <p:nvPr/>
        </p:nvSpPr>
        <p:spPr>
          <a:xfrm rot="5400000">
            <a:off x="1348958" y="6104739"/>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5" name="Google Shape;65;p4"/>
          <p:cNvSpPr/>
          <p:nvPr/>
        </p:nvSpPr>
        <p:spPr>
          <a:xfrm rot="5400000">
            <a:off x="8450072" y="3475228"/>
            <a:ext cx="702056" cy="533400"/>
          </a:xfrm>
          <a:prstGeom prst="triangle">
            <a:avLst>
              <a:gd fmla="val 50000" name="adj"/>
            </a:avLst>
          </a:prstGeom>
          <a:solidFill>
            <a:srgbClr val="CC66FF"/>
          </a:solidFill>
          <a:ln cap="flat" cmpd="sng" w="25400">
            <a:solidFill>
              <a:srgbClr val="CC66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5"/>
          <p:cNvSpPr txBox="1"/>
          <p:nvPr/>
        </p:nvSpPr>
        <p:spPr>
          <a:xfrm>
            <a:off x="1447800" y="1573291"/>
            <a:ext cx="116586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1. Travail intelligent - Définition</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71" name="Google Shape;71;p5"/>
          <p:cNvSpPr txBox="1"/>
          <p:nvPr/>
        </p:nvSpPr>
        <p:spPr>
          <a:xfrm>
            <a:off x="1295400" y="2562880"/>
            <a:ext cx="15621000" cy="3417000"/>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100000"/>
              </a:lnSpc>
              <a:spcBef>
                <a:spcPts val="0"/>
              </a:spcBef>
              <a:spcAft>
                <a:spcPts val="0"/>
              </a:spcAft>
              <a:buSzPts val="2400"/>
              <a:buFont typeface="Calibri"/>
              <a:buChar char="-"/>
            </a:pPr>
            <a:r>
              <a:rPr lang="en-US" sz="2400">
                <a:solidFill>
                  <a:schemeClr val="dk1"/>
                </a:solidFill>
                <a:latin typeface="Calibri"/>
                <a:ea typeface="Calibri"/>
                <a:cs typeface="Calibri"/>
                <a:sym typeface="Calibri"/>
              </a:rPr>
              <a:t>Le travail intelligent a été défini comme suit :</a:t>
            </a:r>
            <a:endParaRPr sz="2400">
              <a:solidFill>
                <a:schemeClr val="dk1"/>
              </a:solidFill>
              <a:latin typeface="Calibri"/>
              <a:ea typeface="Calibri"/>
              <a:cs typeface="Calibri"/>
              <a:sym typeface="Calibri"/>
            </a:endParaRPr>
          </a:p>
          <a:p>
            <a:pPr indent="-285750" lvl="0" marL="285750" marR="0" rtl="0" algn="just">
              <a:lnSpc>
                <a:spcPct val="100000"/>
              </a:lnSpc>
              <a:spcBef>
                <a:spcPts val="0"/>
              </a:spcBef>
              <a:spcAft>
                <a:spcPts val="0"/>
              </a:spcAft>
              <a:buSzPts val="2400"/>
              <a:buFont typeface="Calibri"/>
              <a:buChar char="-"/>
            </a:pPr>
            <a:r>
              <a:t/>
            </a:r>
            <a:endParaRPr sz="2400">
              <a:solidFill>
                <a:schemeClr val="dk1"/>
              </a:solidFill>
              <a:latin typeface="Calibri"/>
              <a:ea typeface="Calibri"/>
              <a:cs typeface="Calibri"/>
              <a:sym typeface="Calibri"/>
            </a:endParaRPr>
          </a:p>
          <a:p>
            <a:pPr indent="-285750" lvl="0" marL="285750" marR="0" rtl="0" algn="just">
              <a:lnSpc>
                <a:spcPct val="100000"/>
              </a:lnSpc>
              <a:spcBef>
                <a:spcPts val="0"/>
              </a:spcBef>
              <a:spcAft>
                <a:spcPts val="0"/>
              </a:spcAft>
              <a:buSzPts val="2400"/>
              <a:buFont typeface="Calibri"/>
              <a:buChar char="-"/>
            </a:pPr>
            <a:r>
              <a:rPr lang="en-US" sz="2400">
                <a:solidFill>
                  <a:schemeClr val="dk1"/>
                </a:solidFill>
                <a:latin typeface="Calibri"/>
                <a:ea typeface="Calibri"/>
                <a:cs typeface="Calibri"/>
                <a:sym typeface="Calibri"/>
              </a:rPr>
              <a:t>Une nouvelle façon de travailler basée sur des modalités de travail flexibles et une utilisation étendue des technologies de l'information qui permettent aux employés de travailler potentiellement à tout moment et en tout lieu.</a:t>
            </a:r>
            <a:endParaRPr sz="2400">
              <a:solidFill>
                <a:schemeClr val="dk1"/>
              </a:solidFill>
              <a:latin typeface="Calibri"/>
              <a:ea typeface="Calibri"/>
              <a:cs typeface="Calibri"/>
              <a:sym typeface="Calibri"/>
            </a:endParaRPr>
          </a:p>
          <a:p>
            <a:pPr indent="-285750" lvl="0" marL="285750" marR="0" rtl="0" algn="just">
              <a:lnSpc>
                <a:spcPct val="100000"/>
              </a:lnSpc>
              <a:spcBef>
                <a:spcPts val="0"/>
              </a:spcBef>
              <a:spcAft>
                <a:spcPts val="0"/>
              </a:spcAft>
              <a:buSzPts val="2400"/>
              <a:buFont typeface="Calibri"/>
              <a:buChar char="-"/>
            </a:pPr>
            <a:r>
              <a:t/>
            </a:r>
            <a:endParaRPr sz="2400">
              <a:solidFill>
                <a:schemeClr val="dk1"/>
              </a:solidFill>
              <a:latin typeface="Calibri"/>
              <a:ea typeface="Calibri"/>
              <a:cs typeface="Calibri"/>
              <a:sym typeface="Calibri"/>
            </a:endParaRPr>
          </a:p>
          <a:p>
            <a:pPr indent="-285750" lvl="0" marL="285750" marR="0" rtl="0" algn="just">
              <a:lnSpc>
                <a:spcPct val="100000"/>
              </a:lnSpc>
              <a:spcBef>
                <a:spcPts val="0"/>
              </a:spcBef>
              <a:spcAft>
                <a:spcPts val="0"/>
              </a:spcAft>
              <a:buSzPts val="2400"/>
              <a:buFont typeface="Calibri"/>
              <a:buChar char="-"/>
            </a:pPr>
            <a:r>
              <a:rPr lang="en-US" sz="2400">
                <a:solidFill>
                  <a:schemeClr val="dk1"/>
                </a:solidFill>
                <a:latin typeface="Calibri"/>
                <a:ea typeface="Calibri"/>
                <a:cs typeface="Calibri"/>
                <a:sym typeface="Calibri"/>
              </a:rPr>
              <a:t>Un mode de travail agile et dynamique qui conduit à des performances élevées, à une productivité accrue et à une meilleure satisfaction au travail, ce qui se traduit par une configuration "triple gagnant" pour les clients, les employés et les organisations.</a:t>
            </a:r>
            <a:endParaRPr sz="2400">
              <a:solidFill>
                <a:schemeClr val="dk1"/>
              </a:solidFill>
              <a:latin typeface="Calibri"/>
              <a:ea typeface="Calibri"/>
              <a:cs typeface="Calibri"/>
              <a:sym typeface="Calibri"/>
            </a:endParaRPr>
          </a:p>
          <a:p>
            <a:pPr indent="-285750" lvl="0" marL="285750" marR="0" rtl="0" algn="just">
              <a:lnSpc>
                <a:spcPct val="100000"/>
              </a:lnSpc>
              <a:spcBef>
                <a:spcPts val="0"/>
              </a:spcBef>
              <a:spcAft>
                <a:spcPts val="0"/>
              </a:spcAft>
              <a:buClr>
                <a:schemeClr val="dk1"/>
              </a:buClr>
              <a:buSzPts val="2400"/>
              <a:buFont typeface="Calibri"/>
              <a:buChar char="-"/>
            </a:pPr>
            <a:r>
              <a:t/>
            </a:r>
            <a:endParaRPr sz="2400">
              <a:solidFill>
                <a:schemeClr val="dk1"/>
              </a:solidFill>
              <a:latin typeface="Calibri"/>
              <a:ea typeface="Calibri"/>
              <a:cs typeface="Calibri"/>
              <a:sym typeface="Calibri"/>
            </a:endParaRPr>
          </a:p>
        </p:txBody>
      </p:sp>
      <p:sp>
        <p:nvSpPr>
          <p:cNvPr id="72" name="Google Shape;72;p5"/>
          <p:cNvSpPr txBox="1"/>
          <p:nvPr/>
        </p:nvSpPr>
        <p:spPr>
          <a:xfrm>
            <a:off x="1295400" y="5672575"/>
            <a:ext cx="156210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L'utilisation des technologies numériques pour améliorer l'efficacité organisationnelle nécessite une intervention plus large dans les capacités de gestion et de leadership. Gardez à l'esprit que les éléments essentiels d'un travail intelligent efficace et efficient sont les suivants :</a:t>
            </a:r>
            <a:endParaRPr b="0" i="0" sz="2400" u="none" cap="none" strike="noStrike">
              <a:solidFill>
                <a:schemeClr val="dk1"/>
              </a:solidFill>
              <a:latin typeface="Calibri"/>
              <a:ea typeface="Calibri"/>
              <a:cs typeface="Calibri"/>
              <a:sym typeface="Calibri"/>
            </a:endParaRPr>
          </a:p>
        </p:txBody>
      </p:sp>
      <p:sp>
        <p:nvSpPr>
          <p:cNvPr id="73" name="Google Shape;73;p5"/>
          <p:cNvSpPr/>
          <p:nvPr/>
        </p:nvSpPr>
        <p:spPr>
          <a:xfrm>
            <a:off x="1447800" y="7077121"/>
            <a:ext cx="5397600" cy="764400"/>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lang="en-US" sz="2400">
                <a:solidFill>
                  <a:schemeClr val="lt1"/>
                </a:solidFill>
                <a:latin typeface="Calibri"/>
                <a:ea typeface="Calibri"/>
                <a:cs typeface="Calibri"/>
                <a:sym typeface="Calibri"/>
              </a:rPr>
              <a:t>APPROCHE AGILE DU TRAVAIL</a:t>
            </a:r>
            <a:endParaRPr b="1" i="0" sz="2400" u="none" cap="none" strike="noStrike">
              <a:solidFill>
                <a:schemeClr val="lt1"/>
              </a:solidFill>
              <a:latin typeface="Calibri"/>
              <a:ea typeface="Calibri"/>
              <a:cs typeface="Calibri"/>
              <a:sym typeface="Calibri"/>
            </a:endParaRPr>
          </a:p>
        </p:txBody>
      </p:sp>
      <p:sp>
        <p:nvSpPr>
          <p:cNvPr id="74" name="Google Shape;74;p5"/>
          <p:cNvSpPr/>
          <p:nvPr/>
        </p:nvSpPr>
        <p:spPr>
          <a:xfrm>
            <a:off x="2819400" y="8267699"/>
            <a:ext cx="5397600" cy="764400"/>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INNOVATION</a:t>
            </a:r>
            <a:endParaRPr b="1" i="0" sz="2400" u="none" cap="none" strike="noStrike">
              <a:solidFill>
                <a:schemeClr val="lt1"/>
              </a:solidFill>
              <a:latin typeface="Calibri"/>
              <a:ea typeface="Calibri"/>
              <a:cs typeface="Calibri"/>
              <a:sym typeface="Calibri"/>
            </a:endParaRPr>
          </a:p>
        </p:txBody>
      </p:sp>
      <p:sp>
        <p:nvSpPr>
          <p:cNvPr id="75" name="Google Shape;75;p5"/>
          <p:cNvSpPr/>
          <p:nvPr/>
        </p:nvSpPr>
        <p:spPr>
          <a:xfrm>
            <a:off x="9105900" y="7077122"/>
            <a:ext cx="7124700" cy="764400"/>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Arial"/>
              <a:buNone/>
            </a:pPr>
            <a:r>
              <a:rPr b="1" lang="en-US" sz="2400">
                <a:solidFill>
                  <a:schemeClr val="lt1"/>
                </a:solidFill>
                <a:latin typeface="Calibri"/>
                <a:ea typeface="Calibri"/>
                <a:cs typeface="Calibri"/>
                <a:sym typeface="Calibri"/>
              </a:rPr>
              <a:t>CENTRALITÉ DES EMPLOYÉS</a:t>
            </a:r>
            <a:endParaRPr b="1" sz="2400">
              <a:solidFill>
                <a:schemeClr val="lt1"/>
              </a:solidFill>
              <a:latin typeface="Calibri"/>
              <a:ea typeface="Calibri"/>
              <a:cs typeface="Calibri"/>
              <a:sym typeface="Calibri"/>
            </a:endParaRPr>
          </a:p>
        </p:txBody>
      </p:sp>
      <p:sp>
        <p:nvSpPr>
          <p:cNvPr id="76" name="Google Shape;76;p5"/>
          <p:cNvSpPr/>
          <p:nvPr/>
        </p:nvSpPr>
        <p:spPr>
          <a:xfrm>
            <a:off x="10668000" y="8267700"/>
            <a:ext cx="6068700" cy="764400"/>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100"/>
              <a:buFont typeface="Arial"/>
              <a:buNone/>
            </a:pPr>
            <a:r>
              <a:rPr b="1" lang="en-US" sz="2400">
                <a:solidFill>
                  <a:schemeClr val="lt1"/>
                </a:solidFill>
                <a:latin typeface="Calibri"/>
                <a:ea typeface="Calibri"/>
                <a:cs typeface="Calibri"/>
                <a:sym typeface="Calibri"/>
              </a:rPr>
              <a:t>ÉCOSYSTÈME COLLABORATIF</a:t>
            </a:r>
            <a:endParaRPr b="1" sz="24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6"/>
          <p:cNvSpPr txBox="1"/>
          <p:nvPr/>
        </p:nvSpPr>
        <p:spPr>
          <a:xfrm>
            <a:off x="1447800" y="1573300"/>
            <a:ext cx="101850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1. Travailler intelligemment - Règles d'or</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82" name="Google Shape;82;p6"/>
          <p:cNvSpPr txBox="1"/>
          <p:nvPr/>
        </p:nvSpPr>
        <p:spPr>
          <a:xfrm>
            <a:off x="1524000" y="2562880"/>
            <a:ext cx="15544800" cy="6708600"/>
          </a:xfrm>
          <a:prstGeom prst="rect">
            <a:avLst/>
          </a:prstGeom>
          <a:noFill/>
          <a:ln>
            <a:noFill/>
          </a:ln>
        </p:spPr>
        <p:txBody>
          <a:bodyPr anchorCtr="0" anchor="t" bIns="45700" lIns="91425" spcFirstLastPara="1" rIns="91425" wrap="square" tIns="45700">
            <a:spAutoFit/>
          </a:bodyPr>
          <a:lstStyle/>
          <a:p>
            <a:pPr indent="-457200" lvl="0" marL="457200" marR="0" rtl="0" algn="just">
              <a:lnSpc>
                <a:spcPct val="100000"/>
              </a:lnSpc>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Disposer des plateformes, des applications et des ressources nécessaires. Évaluer les besoins de l'équipe et engager ou installer les services nécessaires à la bonne exécution des tâches ;</a:t>
            </a:r>
            <a:endParaRPr sz="2400">
              <a:solidFill>
                <a:schemeClr val="dk1"/>
              </a:solidFill>
              <a:latin typeface="Calibri"/>
              <a:ea typeface="Calibri"/>
              <a:cs typeface="Calibri"/>
              <a:sym typeface="Calibri"/>
            </a:endParaRPr>
          </a:p>
          <a:p>
            <a:pPr indent="0" lvl="0" marL="457200" marR="0" rtl="0" algn="just">
              <a:lnSpc>
                <a:spcPct val="100000"/>
              </a:lnSpc>
              <a:spcBef>
                <a:spcPts val="500"/>
              </a:spcBef>
              <a:spcAft>
                <a:spcPts val="0"/>
              </a:spcAft>
              <a:buNone/>
            </a:pPr>
            <a:r>
              <a:t/>
            </a:r>
            <a:endParaRPr sz="2400">
              <a:solidFill>
                <a:schemeClr val="dk1"/>
              </a:solidFill>
              <a:latin typeface="Calibri"/>
              <a:ea typeface="Calibri"/>
              <a:cs typeface="Calibri"/>
              <a:sym typeface="Calibri"/>
            </a:endParaRPr>
          </a:p>
          <a:p>
            <a:pPr indent="-457200" lvl="0" marL="457200" marR="0" rtl="0" algn="just">
              <a:lnSpc>
                <a:spcPct val="100000"/>
              </a:lnSpc>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Assurer une répartition équitable de la charge de travail et veiller à ce que chaque membre de l'équipe sache quelles sont les tâches qui lui reviennent ;</a:t>
            </a:r>
            <a:endParaRPr sz="2400">
              <a:solidFill>
                <a:schemeClr val="dk1"/>
              </a:solidFill>
              <a:latin typeface="Calibri"/>
              <a:ea typeface="Calibri"/>
              <a:cs typeface="Calibri"/>
              <a:sym typeface="Calibri"/>
            </a:endParaRPr>
          </a:p>
          <a:p>
            <a:pPr indent="0" lvl="0" marL="457200" marR="0" rtl="0" algn="just">
              <a:lnSpc>
                <a:spcPct val="100000"/>
              </a:lnSpc>
              <a:spcBef>
                <a:spcPts val="500"/>
              </a:spcBef>
              <a:spcAft>
                <a:spcPts val="0"/>
              </a:spcAft>
              <a:buNone/>
            </a:pPr>
            <a:r>
              <a:t/>
            </a:r>
            <a:endParaRPr sz="2400">
              <a:solidFill>
                <a:schemeClr val="dk1"/>
              </a:solidFill>
              <a:latin typeface="Calibri"/>
              <a:ea typeface="Calibri"/>
              <a:cs typeface="Calibri"/>
              <a:sym typeface="Calibri"/>
            </a:endParaRPr>
          </a:p>
          <a:p>
            <a:pPr indent="-457200" lvl="0" marL="457200" marR="0" rtl="0" algn="just">
              <a:lnSpc>
                <a:spcPct val="100000"/>
              </a:lnSpc>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Utiliser périodiquement des plates-formes de vidéoconférence pour clarifier les tâches et les informations, tout en favorisant une atmosphère de travail saine et dynamique au sein de l'équipe ;</a:t>
            </a:r>
            <a:endParaRPr sz="2400">
              <a:solidFill>
                <a:schemeClr val="dk1"/>
              </a:solidFill>
              <a:latin typeface="Calibri"/>
              <a:ea typeface="Calibri"/>
              <a:cs typeface="Calibri"/>
              <a:sym typeface="Calibri"/>
            </a:endParaRPr>
          </a:p>
          <a:p>
            <a:pPr indent="0" lvl="0" marL="0" marR="0" rtl="0" algn="just">
              <a:lnSpc>
                <a:spcPct val="100000"/>
              </a:lnSpc>
              <a:spcBef>
                <a:spcPts val="500"/>
              </a:spcBef>
              <a:spcAft>
                <a:spcPts val="0"/>
              </a:spcAft>
              <a:buNone/>
            </a:pPr>
            <a:r>
              <a:t/>
            </a:r>
            <a:endParaRPr sz="2400">
              <a:solidFill>
                <a:schemeClr val="dk1"/>
              </a:solidFill>
              <a:latin typeface="Calibri"/>
              <a:ea typeface="Calibri"/>
              <a:cs typeface="Calibri"/>
              <a:sym typeface="Calibri"/>
            </a:endParaRPr>
          </a:p>
          <a:p>
            <a:pPr indent="-457200" lvl="0" marL="457200" marR="0" rtl="0" algn="just">
              <a:lnSpc>
                <a:spcPct val="100000"/>
              </a:lnSpc>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Maintenir une communication ouverte, assertive et efficace. Quelques conseils :</a:t>
            </a:r>
            <a:endParaRPr sz="2400">
              <a:solidFill>
                <a:schemeClr val="dk1"/>
              </a:solidFill>
              <a:latin typeface="Calibri"/>
              <a:ea typeface="Calibri"/>
              <a:cs typeface="Calibri"/>
              <a:sym typeface="Calibri"/>
            </a:endParaRPr>
          </a:p>
          <a:p>
            <a:pPr indent="0" lvl="0" marL="457200" marR="0" rtl="0" algn="just">
              <a:lnSpc>
                <a:spcPct val="100000"/>
              </a:lnSpc>
              <a:spcBef>
                <a:spcPts val="500"/>
              </a:spcBef>
              <a:spcAft>
                <a:spcPts val="0"/>
              </a:spcAft>
              <a:buNone/>
            </a:pPr>
            <a:r>
              <a:rPr lang="en-US" sz="2400">
                <a:solidFill>
                  <a:schemeClr val="dk1"/>
                </a:solidFill>
                <a:latin typeface="Calibri"/>
                <a:ea typeface="Calibri"/>
                <a:cs typeface="Calibri"/>
                <a:sym typeface="Calibri"/>
              </a:rPr>
              <a:t>- Répondez toujours aux courriels et aux messages pour confirmer que vous les avez reçus.</a:t>
            </a:r>
            <a:endParaRPr sz="2400">
              <a:solidFill>
                <a:schemeClr val="dk1"/>
              </a:solidFill>
              <a:latin typeface="Calibri"/>
              <a:ea typeface="Calibri"/>
              <a:cs typeface="Calibri"/>
              <a:sym typeface="Calibri"/>
            </a:endParaRPr>
          </a:p>
          <a:p>
            <a:pPr indent="0" lvl="0" marL="457200" marR="0" rtl="0" algn="just">
              <a:lnSpc>
                <a:spcPct val="100000"/>
              </a:lnSpc>
              <a:spcBef>
                <a:spcPts val="500"/>
              </a:spcBef>
              <a:spcAft>
                <a:spcPts val="0"/>
              </a:spcAft>
              <a:buNone/>
            </a:pPr>
            <a:r>
              <a:rPr lang="en-US" sz="2400">
                <a:solidFill>
                  <a:schemeClr val="dk1"/>
                </a:solidFill>
                <a:latin typeface="Calibri"/>
                <a:ea typeface="Calibri"/>
                <a:cs typeface="Calibri"/>
                <a:sym typeface="Calibri"/>
              </a:rPr>
              <a:t>- Inclure l'objet dans chaque courriel pour accélérer leur classement et leur gestion.</a:t>
            </a:r>
            <a:endParaRPr sz="2400">
              <a:solidFill>
                <a:schemeClr val="dk1"/>
              </a:solidFill>
              <a:latin typeface="Calibri"/>
              <a:ea typeface="Calibri"/>
              <a:cs typeface="Calibri"/>
              <a:sym typeface="Calibri"/>
            </a:endParaRPr>
          </a:p>
          <a:p>
            <a:pPr indent="0" lvl="0" marL="457200" marR="0" rtl="0" algn="just">
              <a:lnSpc>
                <a:spcPct val="100000"/>
              </a:lnSpc>
              <a:spcBef>
                <a:spcPts val="500"/>
              </a:spcBef>
              <a:spcAft>
                <a:spcPts val="0"/>
              </a:spcAft>
              <a:buNone/>
            </a:pPr>
            <a:r>
              <a:rPr lang="en-US" sz="2400">
                <a:solidFill>
                  <a:schemeClr val="dk1"/>
                </a:solidFill>
                <a:latin typeface="Calibri"/>
                <a:ea typeface="Calibri"/>
                <a:cs typeface="Calibri"/>
                <a:sym typeface="Calibri"/>
              </a:rPr>
              <a:t>- Tenir ses collègues au courant et clarifier tout malentendu si nécessaire</a:t>
            </a:r>
            <a:endParaRPr sz="2400">
              <a:solidFill>
                <a:schemeClr val="dk1"/>
              </a:solidFill>
              <a:latin typeface="Calibri"/>
              <a:ea typeface="Calibri"/>
              <a:cs typeface="Calibri"/>
              <a:sym typeface="Calibri"/>
            </a:endParaRPr>
          </a:p>
          <a:p>
            <a:pPr indent="0" lvl="0" marL="0" marR="0" rtl="0" algn="just">
              <a:lnSpc>
                <a:spcPct val="100000"/>
              </a:lnSpc>
              <a:spcBef>
                <a:spcPts val="500"/>
              </a:spcBef>
              <a:spcAft>
                <a:spcPts val="0"/>
              </a:spcAft>
              <a:buNone/>
            </a:pPr>
            <a:r>
              <a:t/>
            </a:r>
            <a:endParaRPr sz="2400">
              <a:solidFill>
                <a:schemeClr val="dk1"/>
              </a:solidFill>
              <a:latin typeface="Calibri"/>
              <a:ea typeface="Calibri"/>
              <a:cs typeface="Calibri"/>
              <a:sym typeface="Calibri"/>
            </a:endParaRPr>
          </a:p>
          <a:p>
            <a:pPr indent="-457200" lvl="0" marL="457200" marR="0" rtl="0" algn="just">
              <a:lnSpc>
                <a:spcPct val="100000"/>
              </a:lnSpc>
              <a:spcBef>
                <a:spcPts val="500"/>
              </a:spcBef>
              <a:spcAft>
                <a:spcPts val="0"/>
              </a:spcAft>
              <a:buClr>
                <a:srgbClr val="660066"/>
              </a:buClr>
              <a:buSzPts val="2400"/>
              <a:buFont typeface="Noto Sans Symbols"/>
              <a:buChar char="✔"/>
            </a:pPr>
            <a:r>
              <a:rPr lang="en-US" sz="2400">
                <a:solidFill>
                  <a:schemeClr val="dk1"/>
                </a:solidFill>
                <a:latin typeface="Calibri"/>
                <a:ea typeface="Calibri"/>
                <a:cs typeface="Calibri"/>
                <a:sym typeface="Calibri"/>
              </a:rPr>
              <a:t>Planifiez les réunions à l'avance afin de garantir une meilleure efficacité et organisation et d'éviter les incompatibilités de temps.</a:t>
            </a:r>
            <a:endParaRPr sz="2400">
              <a:solidFill>
                <a:schemeClr val="dk1"/>
              </a:solidFill>
              <a:latin typeface="Calibri"/>
              <a:ea typeface="Calibri"/>
              <a:cs typeface="Calibri"/>
              <a:sym typeface="Calibri"/>
            </a:endParaRPr>
          </a:p>
        </p:txBody>
      </p:sp>
      <p:pic>
        <p:nvPicPr>
          <p:cNvPr descr="Visualizza immagine di origine" id="83" name="Google Shape;83;p6"/>
          <p:cNvPicPr preferRelativeResize="0"/>
          <p:nvPr/>
        </p:nvPicPr>
        <p:blipFill rotWithShape="1">
          <a:blip r:embed="rId3">
            <a:alphaModFix/>
          </a:blip>
          <a:srcRect b="0" l="0" r="0" t="0"/>
          <a:stretch/>
        </p:blipFill>
        <p:spPr>
          <a:xfrm>
            <a:off x="13548650" y="5620525"/>
            <a:ext cx="3008312" cy="30083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pSp>
        <p:nvGrpSpPr>
          <p:cNvPr id="89" name="Google Shape;89;p7"/>
          <p:cNvGrpSpPr/>
          <p:nvPr/>
        </p:nvGrpSpPr>
        <p:grpSpPr>
          <a:xfrm>
            <a:off x="9497897" y="6675162"/>
            <a:ext cx="7266119" cy="1790181"/>
            <a:chOff x="102119" y="760732"/>
            <a:chExt cx="7266119" cy="1790181"/>
          </a:xfrm>
        </p:grpSpPr>
        <p:sp>
          <p:nvSpPr>
            <p:cNvPr id="90" name="Google Shape;90;p7"/>
            <p:cNvSpPr/>
            <p:nvPr/>
          </p:nvSpPr>
          <p:spPr>
            <a:xfrm>
              <a:off x="581753" y="797007"/>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7"/>
            <p:cNvSpPr txBox="1"/>
            <p:nvPr/>
          </p:nvSpPr>
          <p:spPr>
            <a:xfrm>
              <a:off x="581753" y="797007"/>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ClickUp</a:t>
              </a:r>
              <a:endParaRPr b="0" i="0" sz="1400" u="none" cap="none" strike="noStrike">
                <a:solidFill>
                  <a:srgbClr val="000000"/>
                </a:solidFill>
                <a:latin typeface="Arial"/>
                <a:ea typeface="Arial"/>
                <a:cs typeface="Arial"/>
                <a:sym typeface="Arial"/>
              </a:endParaRPr>
            </a:p>
          </p:txBody>
        </p:sp>
        <p:sp>
          <p:nvSpPr>
            <p:cNvPr id="92" name="Google Shape;92;p7"/>
            <p:cNvSpPr/>
            <p:nvPr/>
          </p:nvSpPr>
          <p:spPr>
            <a:xfrm>
              <a:off x="102119" y="760732"/>
              <a:ext cx="1700669" cy="1790181"/>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3" name="Google Shape;93;p7"/>
          <p:cNvSpPr txBox="1"/>
          <p:nvPr/>
        </p:nvSpPr>
        <p:spPr>
          <a:xfrm>
            <a:off x="1447800" y="1573300"/>
            <a:ext cx="163602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1. Smart Working - Outils TIC pour la gestion</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94" name="Google Shape;94;p7"/>
          <p:cNvSpPr/>
          <p:nvPr/>
        </p:nvSpPr>
        <p:spPr>
          <a:xfrm>
            <a:off x="10210800" y="95963"/>
            <a:ext cx="9144000"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95" name="Google Shape;95;p7"/>
          <p:cNvSpPr/>
          <p:nvPr/>
        </p:nvSpPr>
        <p:spPr>
          <a:xfrm>
            <a:off x="9349422" y="2705099"/>
            <a:ext cx="7315200"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Même s'il est préférable de disposer d'une plate-forme spécifique pour chaque tâche, les plates-formes qui englobent toutes les fonctions restent une excellente option :</a:t>
            </a:r>
            <a:endParaRPr b="0" i="0" sz="2400" u="none" cap="none" strike="noStrike">
              <a:solidFill>
                <a:schemeClr val="dk1"/>
              </a:solidFill>
              <a:latin typeface="Calibri"/>
              <a:ea typeface="Calibri"/>
              <a:cs typeface="Calibri"/>
              <a:sym typeface="Calibri"/>
            </a:endParaRPr>
          </a:p>
        </p:txBody>
      </p:sp>
      <p:pic>
        <p:nvPicPr>
          <p:cNvPr id="96" name="Google Shape;96;p7"/>
          <p:cNvPicPr preferRelativeResize="0"/>
          <p:nvPr/>
        </p:nvPicPr>
        <p:blipFill rotWithShape="1">
          <a:blip r:embed="rId3">
            <a:alphaModFix/>
          </a:blip>
          <a:srcRect b="27334" l="0" r="5650" t="32664"/>
          <a:stretch/>
        </p:blipFill>
        <p:spPr>
          <a:xfrm rot="-1498889">
            <a:off x="9545381" y="7429969"/>
            <a:ext cx="1592259" cy="449239"/>
          </a:xfrm>
          <a:prstGeom prst="rect">
            <a:avLst/>
          </a:prstGeom>
          <a:noFill/>
          <a:ln>
            <a:noFill/>
          </a:ln>
        </p:spPr>
      </p:pic>
      <p:grpSp>
        <p:nvGrpSpPr>
          <p:cNvPr id="97" name="Google Shape;97;p7"/>
          <p:cNvGrpSpPr/>
          <p:nvPr/>
        </p:nvGrpSpPr>
        <p:grpSpPr>
          <a:xfrm>
            <a:off x="1592690" y="6646595"/>
            <a:ext cx="7091147" cy="1524655"/>
            <a:chOff x="200022" y="893495"/>
            <a:chExt cx="7091147" cy="1524655"/>
          </a:xfrm>
        </p:grpSpPr>
        <p:sp>
          <p:nvSpPr>
            <p:cNvPr id="98" name="Google Shape;98;p7"/>
            <p:cNvSpPr/>
            <p:nvPr/>
          </p:nvSpPr>
          <p:spPr>
            <a:xfrm>
              <a:off x="504684" y="903738"/>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7"/>
            <p:cNvSpPr txBox="1"/>
            <p:nvPr/>
          </p:nvSpPr>
          <p:spPr>
            <a:xfrm>
              <a:off x="504684" y="903738"/>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Team Viewer</a:t>
              </a:r>
              <a:endParaRPr b="0" i="0" sz="1400" u="none" cap="none" strike="noStrike">
                <a:solidFill>
                  <a:srgbClr val="000000"/>
                </a:solidFill>
                <a:latin typeface="Arial"/>
                <a:ea typeface="Arial"/>
                <a:cs typeface="Arial"/>
                <a:sym typeface="Arial"/>
              </a:endParaRPr>
            </a:p>
          </p:txBody>
        </p:sp>
        <p:sp>
          <p:nvSpPr>
            <p:cNvPr id="100" name="Google Shape;100;p7"/>
            <p:cNvSpPr/>
            <p:nvPr/>
          </p:nvSpPr>
          <p:spPr>
            <a:xfrm>
              <a:off x="200022" y="893495"/>
              <a:ext cx="1499549" cy="1524655"/>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101" name="Google Shape;101;p7"/>
          <p:cNvPicPr preferRelativeResize="0"/>
          <p:nvPr/>
        </p:nvPicPr>
        <p:blipFill rotWithShape="1">
          <a:blip r:embed="rId4">
            <a:alphaModFix/>
          </a:blip>
          <a:srcRect b="0" l="0" r="0" t="0"/>
          <a:stretch/>
        </p:blipFill>
        <p:spPr>
          <a:xfrm>
            <a:off x="1752600" y="6780282"/>
            <a:ext cx="1182618" cy="1182618"/>
          </a:xfrm>
          <a:prstGeom prst="rect">
            <a:avLst/>
          </a:prstGeom>
          <a:noFill/>
          <a:ln>
            <a:noFill/>
          </a:ln>
        </p:spPr>
      </p:pic>
      <p:sp>
        <p:nvSpPr>
          <p:cNvPr id="102" name="Google Shape;102;p7"/>
          <p:cNvSpPr/>
          <p:nvPr/>
        </p:nvSpPr>
        <p:spPr>
          <a:xfrm>
            <a:off x="3120571" y="7124700"/>
            <a:ext cx="5615622" cy="92333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lang="en-US" sz="1800">
                <a:solidFill>
                  <a:schemeClr val="dk1"/>
                </a:solidFill>
                <a:latin typeface="Calibri"/>
                <a:ea typeface="Calibri"/>
                <a:cs typeface="Calibri"/>
                <a:sym typeface="Calibri"/>
              </a:rPr>
              <a:t>Il permet l'accès à distance à d'autres appareils. Il permet aux utilisateurs de partager et de contrôler leur bureau, d'organiser des réunions en ligne, des vidéoconférences et de transférer des fichiers. </a:t>
            </a:r>
            <a:endParaRPr b="0" i="0" sz="1400" u="none" cap="none" strike="noStrike">
              <a:solidFill>
                <a:srgbClr val="000000"/>
              </a:solidFill>
              <a:latin typeface="Arial"/>
              <a:ea typeface="Arial"/>
              <a:cs typeface="Arial"/>
              <a:sym typeface="Arial"/>
            </a:endParaRPr>
          </a:p>
        </p:txBody>
      </p:sp>
      <p:grpSp>
        <p:nvGrpSpPr>
          <p:cNvPr id="103" name="Google Shape;103;p7"/>
          <p:cNvGrpSpPr/>
          <p:nvPr/>
        </p:nvGrpSpPr>
        <p:grpSpPr>
          <a:xfrm>
            <a:off x="1592690" y="4376507"/>
            <a:ext cx="7091147" cy="1524655"/>
            <a:chOff x="200022" y="893495"/>
            <a:chExt cx="7091147" cy="1524655"/>
          </a:xfrm>
        </p:grpSpPr>
        <p:sp>
          <p:nvSpPr>
            <p:cNvPr id="104" name="Google Shape;104;p7"/>
            <p:cNvSpPr/>
            <p:nvPr/>
          </p:nvSpPr>
          <p:spPr>
            <a:xfrm>
              <a:off x="504684" y="903738"/>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7"/>
            <p:cNvSpPr txBox="1"/>
            <p:nvPr/>
          </p:nvSpPr>
          <p:spPr>
            <a:xfrm>
              <a:off x="504684" y="903738"/>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Dropbox</a:t>
              </a:r>
              <a:endParaRPr b="0" i="0" sz="1400" u="none" cap="none" strike="noStrike">
                <a:solidFill>
                  <a:srgbClr val="000000"/>
                </a:solidFill>
                <a:latin typeface="Arial"/>
                <a:ea typeface="Arial"/>
                <a:cs typeface="Arial"/>
                <a:sym typeface="Arial"/>
              </a:endParaRPr>
            </a:p>
          </p:txBody>
        </p:sp>
        <p:sp>
          <p:nvSpPr>
            <p:cNvPr id="106" name="Google Shape;106;p7"/>
            <p:cNvSpPr/>
            <p:nvPr/>
          </p:nvSpPr>
          <p:spPr>
            <a:xfrm>
              <a:off x="200022" y="893495"/>
              <a:ext cx="1499549" cy="1524655"/>
            </a:xfrm>
            <a:prstGeom prst="rect">
              <a:avLst/>
            </a:prstGeom>
            <a:blipFill rotWithShape="1">
              <a:blip r:embed="rId5">
                <a:alphaModFix/>
              </a:blip>
              <a:stretch>
                <a:fillRect b="0" l="0" r="0" t="0"/>
              </a:stretch>
            </a:blip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07" name="Google Shape;107;p7"/>
          <p:cNvSpPr/>
          <p:nvPr/>
        </p:nvSpPr>
        <p:spPr>
          <a:xfrm>
            <a:off x="3124200" y="4838700"/>
            <a:ext cx="5615622"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lang="en-US" sz="1800">
                <a:solidFill>
                  <a:schemeClr val="dk1"/>
                </a:solidFill>
                <a:latin typeface="Calibri"/>
                <a:ea typeface="Calibri"/>
                <a:cs typeface="Calibri"/>
                <a:sym typeface="Calibri"/>
              </a:rPr>
              <a:t>Il s'agit de l'une des applications de stockage en nuage les plus connues. Elle permet aux utilisateurs d'enregistrer et de partager des fichiers à partir de leurs propres disques durs virtuels, de sorte que les fichiers sont sécurisés et accessibles à partir de n'importe quel appareil compatible. </a:t>
            </a:r>
            <a:endParaRPr b="0" i="0" sz="1400" u="none" cap="none" strike="noStrike">
              <a:solidFill>
                <a:srgbClr val="000000"/>
              </a:solidFill>
              <a:latin typeface="Arial"/>
              <a:ea typeface="Arial"/>
              <a:cs typeface="Arial"/>
              <a:sym typeface="Arial"/>
            </a:endParaRPr>
          </a:p>
        </p:txBody>
      </p:sp>
      <p:grpSp>
        <p:nvGrpSpPr>
          <p:cNvPr id="108" name="Google Shape;108;p7"/>
          <p:cNvGrpSpPr/>
          <p:nvPr/>
        </p:nvGrpSpPr>
        <p:grpSpPr>
          <a:xfrm>
            <a:off x="9474719" y="4324948"/>
            <a:ext cx="7258826" cy="1790181"/>
            <a:chOff x="102119" y="760732"/>
            <a:chExt cx="7258826" cy="1790181"/>
          </a:xfrm>
        </p:grpSpPr>
        <p:sp>
          <p:nvSpPr>
            <p:cNvPr id="109" name="Google Shape;109;p7"/>
            <p:cNvSpPr/>
            <p:nvPr/>
          </p:nvSpPr>
          <p:spPr>
            <a:xfrm>
              <a:off x="574460" y="791479"/>
              <a:ext cx="6786485" cy="446936"/>
            </a:xfrm>
            <a:prstGeom prst="rect">
              <a:avLst/>
            </a:prstGeom>
            <a:solidFill>
              <a:srgbClr val="CC66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7"/>
            <p:cNvSpPr txBox="1"/>
            <p:nvPr/>
          </p:nvSpPr>
          <p:spPr>
            <a:xfrm>
              <a:off x="574460" y="791479"/>
              <a:ext cx="6786485" cy="446936"/>
            </a:xfrm>
            <a:prstGeom prst="rect">
              <a:avLst/>
            </a:prstGeom>
            <a:noFill/>
            <a:ln>
              <a:noFill/>
            </a:ln>
          </p:spPr>
          <p:txBody>
            <a:bodyPr anchorCtr="0" anchor="ctr" bIns="91425" lIns="1528350" spcFirstLastPara="1" rIns="91425" wrap="square" tIns="91425">
              <a:noAutofit/>
            </a:bodyPr>
            <a:lstStyle/>
            <a:p>
              <a:pPr indent="0" lvl="0" marL="0" marR="0" rtl="0" algn="l">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Monday.com</a:t>
              </a:r>
              <a:endParaRPr b="0" i="0" sz="1400" u="none" cap="none" strike="noStrike">
                <a:solidFill>
                  <a:srgbClr val="000000"/>
                </a:solidFill>
                <a:latin typeface="Arial"/>
                <a:ea typeface="Arial"/>
                <a:cs typeface="Arial"/>
                <a:sym typeface="Arial"/>
              </a:endParaRPr>
            </a:p>
          </p:txBody>
        </p:sp>
        <p:sp>
          <p:nvSpPr>
            <p:cNvPr id="111" name="Google Shape;111;p7"/>
            <p:cNvSpPr/>
            <p:nvPr/>
          </p:nvSpPr>
          <p:spPr>
            <a:xfrm>
              <a:off x="102119" y="760732"/>
              <a:ext cx="1700669" cy="1790181"/>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12" name="Google Shape;112;p7"/>
          <p:cNvSpPr/>
          <p:nvPr/>
        </p:nvSpPr>
        <p:spPr>
          <a:xfrm>
            <a:off x="11216640" y="4838699"/>
            <a:ext cx="5562600"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lang="en-US" sz="1800">
                <a:solidFill>
                  <a:schemeClr val="dk1"/>
                </a:solidFill>
                <a:latin typeface="Calibri"/>
                <a:ea typeface="Calibri"/>
                <a:cs typeface="Calibri"/>
                <a:sym typeface="Calibri"/>
              </a:rPr>
              <a:t>Il permet de planifier et de gérer facilement la plupart des tâches d'une entreprise au sein d'un même espace de travail. Cela comprend la gestion des projets et des tâches, la gestion de la relation client, le marketing, la conception, les ressources humaines, etc.</a:t>
            </a:r>
            <a:endParaRPr b="0" i="0" sz="1800" u="none" cap="none" strike="noStrike">
              <a:solidFill>
                <a:schemeClr val="dk1"/>
              </a:solidFill>
              <a:latin typeface="Calibri"/>
              <a:ea typeface="Calibri"/>
              <a:cs typeface="Calibri"/>
              <a:sym typeface="Calibri"/>
            </a:endParaRPr>
          </a:p>
        </p:txBody>
      </p:sp>
      <p:pic>
        <p:nvPicPr>
          <p:cNvPr id="113" name="Google Shape;113;p7"/>
          <p:cNvPicPr preferRelativeResize="0"/>
          <p:nvPr/>
        </p:nvPicPr>
        <p:blipFill rotWithShape="1">
          <a:blip r:embed="rId6">
            <a:alphaModFix/>
          </a:blip>
          <a:srcRect b="36771" l="9161" r="10536" t="16690"/>
          <a:stretch/>
        </p:blipFill>
        <p:spPr>
          <a:xfrm rot="-1315968">
            <a:off x="9532117" y="4966555"/>
            <a:ext cx="1568372" cy="406001"/>
          </a:xfrm>
          <a:prstGeom prst="rect">
            <a:avLst/>
          </a:prstGeom>
          <a:noFill/>
          <a:ln>
            <a:noFill/>
          </a:ln>
        </p:spPr>
      </p:pic>
      <p:sp>
        <p:nvSpPr>
          <p:cNvPr id="114" name="Google Shape;114;p7"/>
          <p:cNvSpPr/>
          <p:nvPr/>
        </p:nvSpPr>
        <p:spPr>
          <a:xfrm>
            <a:off x="11216958" y="7188996"/>
            <a:ext cx="5501322"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lang="en-US" sz="1800">
                <a:solidFill>
                  <a:schemeClr val="dk1"/>
                </a:solidFill>
                <a:latin typeface="Calibri"/>
                <a:ea typeface="Calibri"/>
                <a:cs typeface="Calibri"/>
                <a:sym typeface="Calibri"/>
              </a:rPr>
              <a:t>Un tout-en-un qui offre la gestion de projets et de fichiers, des listes de tâches, le courrier électronique, la messagerie, le suivi, etc. Il est entièrement personnalisable et permet aux utilisateurs d'importer des informations provenant d'autres projets et gestionnaires.</a:t>
            </a:r>
            <a:endParaRPr b="0" i="0" sz="1800" u="none" cap="none" strike="noStrike">
              <a:solidFill>
                <a:schemeClr val="dk1"/>
              </a:solidFill>
              <a:latin typeface="Calibri"/>
              <a:ea typeface="Calibri"/>
              <a:cs typeface="Calibri"/>
              <a:sym typeface="Calibri"/>
            </a:endParaRPr>
          </a:p>
        </p:txBody>
      </p:sp>
      <p:sp>
        <p:nvSpPr>
          <p:cNvPr id="115" name="Google Shape;115;p7"/>
          <p:cNvSpPr/>
          <p:nvPr/>
        </p:nvSpPr>
        <p:spPr>
          <a:xfrm>
            <a:off x="1524000" y="2705099"/>
            <a:ext cx="7315200" cy="1200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Il existe toute une série d'outils TIC qui peuvent améliorer la gestion des entreprises et des équipes dans le cadre du travail intelligent. Voici quelques-uns des plus utiles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8"/>
          <p:cNvSpPr txBox="1"/>
          <p:nvPr/>
        </p:nvSpPr>
        <p:spPr>
          <a:xfrm>
            <a:off x="1447800" y="1573300"/>
            <a:ext cx="128016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2. Gestion d'équipe - Méthodologie OKR</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121" name="Google Shape;121;p8"/>
          <p:cNvSpPr txBox="1"/>
          <p:nvPr/>
        </p:nvSpPr>
        <p:spPr>
          <a:xfrm>
            <a:off x="1447800" y="2642592"/>
            <a:ext cx="15621000" cy="3444900"/>
          </a:xfrm>
          <a:prstGeom prst="rect">
            <a:avLst/>
          </a:prstGeom>
          <a:noFill/>
          <a:ln>
            <a:noFill/>
          </a:ln>
        </p:spPr>
        <p:txBody>
          <a:bodyPr anchorCtr="0" anchor="t" bIns="45700" lIns="91425" spcFirstLastPara="1" rIns="91425" wrap="square" tIns="45700">
            <a:spAutoFit/>
          </a:bodyPr>
          <a:lstStyle/>
          <a:p>
            <a:pPr indent="0" lvl="0" marL="0" marR="0" rtl="0" algn="just">
              <a:lnSpc>
                <a:spcPct val="90000"/>
              </a:lnSpc>
              <a:spcBef>
                <a:spcPts val="0"/>
              </a:spcBef>
              <a:spcAft>
                <a:spcPts val="0"/>
              </a:spcAft>
              <a:buClr>
                <a:schemeClr val="dk1"/>
              </a:buClr>
              <a:buSzPts val="1100"/>
              <a:buFont typeface="Arial"/>
              <a:buNone/>
            </a:pPr>
            <a:r>
              <a:rPr lang="en-US" sz="2200">
                <a:solidFill>
                  <a:srgbClr val="3F3F3F"/>
                </a:solidFill>
                <a:latin typeface="Calibri"/>
                <a:ea typeface="Calibri"/>
                <a:cs typeface="Calibri"/>
                <a:sym typeface="Calibri"/>
              </a:rPr>
              <a:t>Les objectifs et les résultats clés (OKR) sont une méthode moderne de gestion des objectifs et des personnes, qui convient particulièrement aux équipes et aux entreprises numériques, car elle repose sur l'idée que la motivation vient de l'appropriation et de l'auto-organisation :</a:t>
            </a:r>
            <a:endParaRPr sz="2200">
              <a:solidFill>
                <a:srgbClr val="3F3F3F"/>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1100"/>
              <a:buFont typeface="Arial"/>
              <a:buNone/>
            </a:pPr>
            <a:r>
              <a:t/>
            </a:r>
            <a:endParaRPr sz="2200">
              <a:solidFill>
                <a:srgbClr val="3F3F3F"/>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1100"/>
              <a:buFont typeface="Arial"/>
              <a:buNone/>
            </a:pPr>
            <a:r>
              <a:rPr lang="en-US" sz="2200">
                <a:solidFill>
                  <a:srgbClr val="3F3F3F"/>
                </a:solidFill>
                <a:latin typeface="Calibri"/>
                <a:ea typeface="Calibri"/>
                <a:cs typeface="Calibri"/>
                <a:sym typeface="Calibri"/>
              </a:rPr>
              <a:t>Elle repose sur l'idée que la motivation vient de l'appropriation et de l'auto-organisation</a:t>
            </a:r>
            <a:endParaRPr sz="2200">
              <a:solidFill>
                <a:srgbClr val="3F3F3F"/>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1100"/>
              <a:buFont typeface="Arial"/>
              <a:buNone/>
            </a:pPr>
            <a:r>
              <a:rPr lang="en-US" sz="2200">
                <a:solidFill>
                  <a:srgbClr val="3F3F3F"/>
                </a:solidFill>
                <a:latin typeface="Calibri"/>
                <a:ea typeface="Calibri"/>
                <a:cs typeface="Calibri"/>
                <a:sym typeface="Calibri"/>
              </a:rPr>
              <a:t>Elle permet aux équipes de réagir aux changements du marché de leur propre initiative, d'être auto-organisées et autonomes.</a:t>
            </a:r>
            <a:endParaRPr sz="2200">
              <a:solidFill>
                <a:srgbClr val="3F3F3F"/>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1100"/>
              <a:buFont typeface="Arial"/>
              <a:buNone/>
            </a:pPr>
            <a:r>
              <a:t/>
            </a:r>
            <a:endParaRPr sz="2200">
              <a:solidFill>
                <a:srgbClr val="3F3F3F"/>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1100"/>
              <a:buFont typeface="Arial"/>
              <a:buNone/>
            </a:pPr>
            <a:r>
              <a:rPr lang="en-US" sz="2200">
                <a:solidFill>
                  <a:srgbClr val="3F3F3F"/>
                </a:solidFill>
                <a:latin typeface="Calibri"/>
                <a:ea typeface="Calibri"/>
                <a:cs typeface="Calibri"/>
                <a:sym typeface="Calibri"/>
              </a:rPr>
              <a:t>Les OKR doivent être clairs pour tous les membres de l'équipe et sont généralement fixés tous les trimestres afin de pouvoir réagir rapidement aux changements.</a:t>
            </a:r>
            <a:endParaRPr sz="2200">
              <a:solidFill>
                <a:srgbClr val="3F3F3F"/>
              </a:solidFill>
              <a:latin typeface="Calibri"/>
              <a:ea typeface="Calibri"/>
              <a:cs typeface="Calibri"/>
              <a:sym typeface="Calibri"/>
            </a:endParaRPr>
          </a:p>
          <a:p>
            <a:pPr indent="0" lvl="0" marL="0" marR="0" rtl="0" algn="just">
              <a:lnSpc>
                <a:spcPct val="90000"/>
              </a:lnSpc>
              <a:spcBef>
                <a:spcPts val="0"/>
              </a:spcBef>
              <a:spcAft>
                <a:spcPts val="0"/>
              </a:spcAft>
              <a:buClr>
                <a:schemeClr val="dk1"/>
              </a:buClr>
              <a:buSzPts val="1100"/>
              <a:buFont typeface="Arial"/>
              <a:buNone/>
            </a:pPr>
            <a:r>
              <a:t/>
            </a:r>
            <a:endParaRPr sz="2200">
              <a:solidFill>
                <a:srgbClr val="3F3F3F"/>
              </a:solidFill>
              <a:latin typeface="Calibri"/>
              <a:ea typeface="Calibri"/>
              <a:cs typeface="Calibri"/>
              <a:sym typeface="Calibri"/>
            </a:endParaRPr>
          </a:p>
          <a:p>
            <a:pPr indent="0" lvl="0" marL="0" marR="0" rtl="0" algn="just">
              <a:lnSpc>
                <a:spcPct val="90000"/>
              </a:lnSpc>
              <a:spcBef>
                <a:spcPts val="0"/>
              </a:spcBef>
              <a:spcAft>
                <a:spcPts val="0"/>
              </a:spcAft>
              <a:buClr>
                <a:srgbClr val="000000"/>
              </a:buClr>
              <a:buSzPts val="2600"/>
              <a:buFont typeface="Arial"/>
              <a:buNone/>
            </a:pPr>
            <a:r>
              <a:t/>
            </a:r>
            <a:endParaRPr sz="2200">
              <a:solidFill>
                <a:srgbClr val="3F3F3F"/>
              </a:solidFill>
              <a:latin typeface="Calibri"/>
              <a:ea typeface="Calibri"/>
              <a:cs typeface="Calibri"/>
              <a:sym typeface="Calibri"/>
            </a:endParaRPr>
          </a:p>
        </p:txBody>
      </p:sp>
      <p:sp>
        <p:nvSpPr>
          <p:cNvPr id="122" name="Google Shape;122;p8"/>
          <p:cNvSpPr txBox="1"/>
          <p:nvPr/>
        </p:nvSpPr>
        <p:spPr>
          <a:xfrm>
            <a:off x="1614508" y="5947749"/>
            <a:ext cx="7377092"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lang="en-US" sz="2000">
                <a:solidFill>
                  <a:schemeClr val="dk1"/>
                </a:solidFill>
                <a:latin typeface="Calibri"/>
                <a:ea typeface="Calibri"/>
                <a:cs typeface="Calibri"/>
                <a:sym typeface="Calibri"/>
              </a:rPr>
              <a:t>Les objectifs sont déterminés par les dirigeants et représentent les buts qualitatifs globaux de l'entreprise.</a:t>
            </a:r>
            <a:endParaRPr b="1" i="0" sz="2000" u="none" cap="none" strike="noStrike">
              <a:solidFill>
                <a:schemeClr val="dk1"/>
              </a:solidFill>
              <a:latin typeface="Calibri"/>
              <a:ea typeface="Calibri"/>
              <a:cs typeface="Calibri"/>
              <a:sym typeface="Calibri"/>
            </a:endParaRPr>
          </a:p>
        </p:txBody>
      </p:sp>
      <p:sp>
        <p:nvSpPr>
          <p:cNvPr id="123" name="Google Shape;123;p8"/>
          <p:cNvSpPr txBox="1"/>
          <p:nvPr/>
        </p:nvSpPr>
        <p:spPr>
          <a:xfrm>
            <a:off x="1545928" y="7620211"/>
            <a:ext cx="7864772"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lang="en-US" sz="2000">
                <a:solidFill>
                  <a:schemeClr val="dk1"/>
                </a:solidFill>
                <a:latin typeface="Calibri"/>
                <a:ea typeface="Calibri"/>
                <a:cs typeface="Calibri"/>
                <a:sym typeface="Calibri"/>
              </a:rPr>
              <a:t>Les objectifs sont déterminés par les dirigeants et représentent les buts qualitatifs globaux de l'entreprise.</a:t>
            </a:r>
            <a:endParaRPr b="0" i="0" sz="2000" u="none" cap="none" strike="noStrike">
              <a:solidFill>
                <a:schemeClr val="dk1"/>
              </a:solidFill>
              <a:latin typeface="Calibri"/>
              <a:ea typeface="Calibri"/>
              <a:cs typeface="Calibri"/>
              <a:sym typeface="Calibri"/>
            </a:endParaRPr>
          </a:p>
        </p:txBody>
      </p:sp>
      <p:sp>
        <p:nvSpPr>
          <p:cNvPr id="124" name="Google Shape;124;p8"/>
          <p:cNvSpPr/>
          <p:nvPr/>
        </p:nvSpPr>
        <p:spPr>
          <a:xfrm>
            <a:off x="1530688" y="5450077"/>
            <a:ext cx="2651700" cy="497700"/>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lang="en-US" sz="2400">
                <a:solidFill>
                  <a:schemeClr val="lt1"/>
                </a:solidFill>
                <a:latin typeface="Calibri"/>
                <a:ea typeface="Calibri"/>
                <a:cs typeface="Calibri"/>
                <a:sym typeface="Calibri"/>
              </a:rPr>
              <a:t>OBJECTIFS</a:t>
            </a:r>
            <a:endParaRPr b="1" i="0" sz="2400" u="none" cap="none" strike="noStrike">
              <a:solidFill>
                <a:schemeClr val="lt1"/>
              </a:solidFill>
              <a:latin typeface="Calibri"/>
              <a:ea typeface="Calibri"/>
              <a:cs typeface="Calibri"/>
              <a:sym typeface="Calibri"/>
            </a:endParaRPr>
          </a:p>
        </p:txBody>
      </p:sp>
      <p:sp>
        <p:nvSpPr>
          <p:cNvPr id="125" name="Google Shape;125;p8"/>
          <p:cNvSpPr/>
          <p:nvPr/>
        </p:nvSpPr>
        <p:spPr>
          <a:xfrm>
            <a:off x="1530700" y="6959075"/>
            <a:ext cx="3209100" cy="555000"/>
          </a:xfrm>
          <a:prstGeom prst="ellipse">
            <a:avLst/>
          </a:prstGeom>
          <a:solidFill>
            <a:srgbClr val="660066"/>
          </a:solidFill>
          <a:ln>
            <a:noFill/>
          </a:ln>
          <a:effectLst>
            <a:outerShdw blurRad="50800" rotWithShape="0" algn="tr" dir="81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lang="en-US" sz="2400">
                <a:solidFill>
                  <a:schemeClr val="lt1"/>
                </a:solidFill>
                <a:latin typeface="Calibri"/>
                <a:ea typeface="Calibri"/>
                <a:cs typeface="Calibri"/>
                <a:sym typeface="Calibri"/>
              </a:rPr>
              <a:t>RESULTATS CLES</a:t>
            </a:r>
            <a:endParaRPr b="1" i="0" sz="2400" u="none" cap="none" strike="noStrike">
              <a:solidFill>
                <a:schemeClr val="lt1"/>
              </a:solidFill>
              <a:latin typeface="Calibri"/>
              <a:ea typeface="Calibri"/>
              <a:cs typeface="Calibri"/>
              <a:sym typeface="Calibri"/>
            </a:endParaRPr>
          </a:p>
        </p:txBody>
      </p:sp>
      <p:sp>
        <p:nvSpPr>
          <p:cNvPr id="126" name="Google Shape;126;p8"/>
          <p:cNvSpPr/>
          <p:nvPr/>
        </p:nvSpPr>
        <p:spPr>
          <a:xfrm>
            <a:off x="10531738" y="5328347"/>
            <a:ext cx="3120257" cy="27235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Source: </a:t>
            </a:r>
            <a:r>
              <a:rPr b="0" i="0" lang="en-US" sz="1100" u="sng" cap="none" strike="noStrike">
                <a:solidFill>
                  <a:schemeClr val="dk1"/>
                </a:solidFill>
                <a:latin typeface="Calibri"/>
                <a:ea typeface="Calibri"/>
                <a:cs typeface="Calibri"/>
                <a:sym typeface="Calibri"/>
                <a:hlinkClick r:id="rId3">
                  <a:extLst>
                    <a:ext uri="{A12FA001-AC4F-418D-AE19-62706E023703}">
                      <ahyp:hlinkClr val="tx"/>
                    </a:ext>
                  </a:extLst>
                </a:hlinkClick>
              </a:rPr>
              <a:t>https://mooncamp.com/blog/okr-mbo/</a:t>
            </a:r>
            <a:r>
              <a:rPr b="0" i="0" lang="en-US" sz="1100" u="none" cap="none" strike="noStrike">
                <a:solidFill>
                  <a:schemeClr val="dk1"/>
                </a:solidFill>
                <a:latin typeface="Calibri"/>
                <a:ea typeface="Calibri"/>
                <a:cs typeface="Calibri"/>
                <a:sym typeface="Calibri"/>
              </a:rPr>
              <a:t> </a:t>
            </a:r>
            <a:endParaRPr b="0" i="0" sz="1100" u="none" cap="none" strike="noStrike">
              <a:solidFill>
                <a:schemeClr val="dk1"/>
              </a:solidFill>
              <a:latin typeface="Calibri"/>
              <a:ea typeface="Calibri"/>
              <a:cs typeface="Calibri"/>
              <a:sym typeface="Calibri"/>
            </a:endParaRPr>
          </a:p>
        </p:txBody>
      </p:sp>
      <p:grpSp>
        <p:nvGrpSpPr>
          <p:cNvPr id="127" name="Google Shape;127;p8"/>
          <p:cNvGrpSpPr/>
          <p:nvPr/>
        </p:nvGrpSpPr>
        <p:grpSpPr>
          <a:xfrm>
            <a:off x="9410700" y="5248146"/>
            <a:ext cx="7772251" cy="3976879"/>
            <a:chOff x="9820585" y="4968984"/>
            <a:chExt cx="7339929" cy="3819882"/>
          </a:xfrm>
        </p:grpSpPr>
        <p:pic>
          <p:nvPicPr>
            <p:cNvPr id="128" name="Google Shape;128;p8"/>
            <p:cNvPicPr preferRelativeResize="0"/>
            <p:nvPr/>
          </p:nvPicPr>
          <p:blipFill rotWithShape="1">
            <a:blip r:embed="rId4">
              <a:alphaModFix/>
            </a:blip>
            <a:srcRect b="0" l="0" r="0" t="0"/>
            <a:stretch/>
          </p:blipFill>
          <p:spPr>
            <a:xfrm>
              <a:off x="9835825" y="5295900"/>
              <a:ext cx="7324689" cy="3492966"/>
            </a:xfrm>
            <a:prstGeom prst="rect">
              <a:avLst/>
            </a:prstGeom>
            <a:noFill/>
            <a:ln cap="flat" cmpd="sng" w="28575">
              <a:solidFill>
                <a:srgbClr val="660066"/>
              </a:solidFill>
              <a:prstDash val="solid"/>
              <a:round/>
              <a:headEnd len="sm" w="sm" type="none"/>
              <a:tailEnd len="sm" w="sm" type="none"/>
            </a:ln>
          </p:spPr>
        </p:pic>
        <p:sp>
          <p:nvSpPr>
            <p:cNvPr id="129" name="Google Shape;129;p8"/>
            <p:cNvSpPr txBox="1"/>
            <p:nvPr/>
          </p:nvSpPr>
          <p:spPr>
            <a:xfrm>
              <a:off x="9820585" y="4968984"/>
              <a:ext cx="791561" cy="295637"/>
            </a:xfrm>
            <a:prstGeom prst="rect">
              <a:avLst/>
            </a:prstGeom>
            <a:solidFill>
              <a:srgbClr val="660066"/>
            </a:solidFill>
            <a:ln cap="flat" cmpd="sng" w="9525">
              <a:solidFill>
                <a:srgbClr val="660066"/>
              </a:solidFill>
              <a:prstDash val="solid"/>
              <a:round/>
              <a:headEnd len="sm" w="sm" type="none"/>
              <a:tailEnd len="sm" w="sm" type="none"/>
            </a:ln>
            <a:effectLst>
              <a:outerShdw blurRad="50800" rotWithShape="0" algn="tl" dir="2700000" dist="38100">
                <a:srgbClr val="000000">
                  <a:alpha val="40000"/>
                </a:srgbClr>
              </a:outerShdw>
            </a:effectLst>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rPr b="1" i="0" lang="en-US" sz="1400" u="none" cap="none" strike="noStrike">
                  <a:solidFill>
                    <a:schemeClr val="lt1"/>
                  </a:solidFill>
                  <a:latin typeface="Calibri"/>
                  <a:ea typeface="Calibri"/>
                  <a:cs typeface="Calibri"/>
                  <a:sym typeface="Calibri"/>
                </a:rPr>
                <a:t>Example</a:t>
              </a:r>
              <a:endParaRPr b="1" i="0" sz="1400" u="none" cap="none" strike="noStrike">
                <a:solidFill>
                  <a:schemeClr val="lt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9"/>
          <p:cNvSpPr txBox="1"/>
          <p:nvPr/>
        </p:nvSpPr>
        <p:spPr>
          <a:xfrm>
            <a:off x="1447800" y="1573291"/>
            <a:ext cx="142494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2. Gestion de l'équipe - Répartition des tâches</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135" name="Google Shape;135;p9"/>
          <p:cNvSpPr/>
          <p:nvPr/>
        </p:nvSpPr>
        <p:spPr>
          <a:xfrm>
            <a:off x="10210800" y="95963"/>
            <a:ext cx="9144000"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Calibri"/>
              <a:ea typeface="Calibri"/>
              <a:cs typeface="Calibri"/>
              <a:sym typeface="Calibri"/>
            </a:endParaRPr>
          </a:p>
        </p:txBody>
      </p:sp>
      <p:sp>
        <p:nvSpPr>
          <p:cNvPr id="136" name="Google Shape;136;p9"/>
          <p:cNvSpPr txBox="1"/>
          <p:nvPr/>
        </p:nvSpPr>
        <p:spPr>
          <a:xfrm>
            <a:off x="1524000" y="2630924"/>
            <a:ext cx="15163800" cy="1293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600"/>
              <a:buFont typeface="Arial"/>
              <a:buNone/>
            </a:pPr>
            <a:r>
              <a:rPr lang="en-US" sz="2600">
                <a:latin typeface="Calibri"/>
                <a:ea typeface="Calibri"/>
                <a:cs typeface="Calibri"/>
                <a:sym typeface="Calibri"/>
              </a:rPr>
              <a:t>Une bonne répartition des tâches est essentielle pour garantir une bonne gestion de l'entreprise et améliorer les performances des travailleurs, en particulier dans les contextes de travail intelligents. Voici quelques-uns des outils TIC qui peuvent aider à la planification de projets et à la gestion d'équipes :</a:t>
            </a:r>
            <a:endParaRPr b="0" i="0" sz="2600" u="none" cap="none" strike="noStrike">
              <a:solidFill>
                <a:srgbClr val="000000"/>
              </a:solidFill>
              <a:latin typeface="Calibri"/>
              <a:ea typeface="Calibri"/>
              <a:cs typeface="Calibri"/>
              <a:sym typeface="Calibri"/>
            </a:endParaRPr>
          </a:p>
        </p:txBody>
      </p:sp>
      <p:grpSp>
        <p:nvGrpSpPr>
          <p:cNvPr id="137" name="Google Shape;137;p9"/>
          <p:cNvGrpSpPr/>
          <p:nvPr/>
        </p:nvGrpSpPr>
        <p:grpSpPr>
          <a:xfrm>
            <a:off x="1600341" y="4459637"/>
            <a:ext cx="7984236" cy="1974385"/>
            <a:chOff x="112627" y="1042601"/>
            <a:chExt cx="7984236" cy="1974385"/>
          </a:xfrm>
        </p:grpSpPr>
        <p:sp>
          <p:nvSpPr>
            <p:cNvPr id="138" name="Google Shape;138;p9"/>
            <p:cNvSpPr/>
            <p:nvPr/>
          </p:nvSpPr>
          <p:spPr>
            <a:xfrm>
              <a:off x="612068" y="1251152"/>
              <a:ext cx="7484795" cy="391264"/>
            </a:xfrm>
            <a:prstGeom prst="rect">
              <a:avLst/>
            </a:prstGeom>
            <a:solidFill>
              <a:srgbClr val="CC66FF"/>
            </a:solidFill>
            <a:ln cap="flat" cmpd="sng" w="9525">
              <a:solidFill>
                <a:srgbClr val="CC66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9"/>
            <p:cNvSpPr txBox="1"/>
            <p:nvPr/>
          </p:nvSpPr>
          <p:spPr>
            <a:xfrm>
              <a:off x="612068" y="1251152"/>
              <a:ext cx="7484795" cy="391264"/>
            </a:xfrm>
            <a:prstGeom prst="rect">
              <a:avLst/>
            </a:prstGeom>
            <a:noFill/>
            <a:ln>
              <a:noFill/>
            </a:ln>
          </p:spPr>
          <p:txBody>
            <a:bodyPr anchorCtr="0" anchor="ctr" bIns="91425" lIns="1685625" spcFirstLastPara="1" rIns="91425" wrap="square" tIns="91425">
              <a:noAutofit/>
            </a:bodyPr>
            <a:lstStyle/>
            <a:p>
              <a:pPr indent="0" lvl="0" marL="0" marR="0" rtl="0" algn="l">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Asana</a:t>
              </a:r>
              <a:endParaRPr b="0" i="0" sz="1400" u="none" cap="none" strike="noStrike">
                <a:solidFill>
                  <a:srgbClr val="000000"/>
                </a:solidFill>
                <a:latin typeface="Arial"/>
                <a:ea typeface="Arial"/>
                <a:cs typeface="Arial"/>
                <a:sym typeface="Arial"/>
              </a:endParaRPr>
            </a:p>
          </p:txBody>
        </p:sp>
        <p:sp>
          <p:nvSpPr>
            <p:cNvPr id="140" name="Google Shape;140;p9"/>
            <p:cNvSpPr/>
            <p:nvPr/>
          </p:nvSpPr>
          <p:spPr>
            <a:xfrm>
              <a:off x="112627" y="1042601"/>
              <a:ext cx="1875663" cy="1974385"/>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141" name="Google Shape;141;p9"/>
          <p:cNvPicPr preferRelativeResize="0"/>
          <p:nvPr/>
        </p:nvPicPr>
        <p:blipFill rotWithShape="1">
          <a:blip r:embed="rId3">
            <a:alphaModFix/>
          </a:blip>
          <a:srcRect b="32026" l="23305" r="20575" t="36601"/>
          <a:stretch/>
        </p:blipFill>
        <p:spPr>
          <a:xfrm rot="-1092017">
            <a:off x="1738054" y="5069366"/>
            <a:ext cx="1646135" cy="658455"/>
          </a:xfrm>
          <a:prstGeom prst="rect">
            <a:avLst/>
          </a:prstGeom>
          <a:noFill/>
          <a:ln>
            <a:noFill/>
          </a:ln>
        </p:spPr>
      </p:pic>
      <p:grpSp>
        <p:nvGrpSpPr>
          <p:cNvPr id="142" name="Google Shape;142;p9"/>
          <p:cNvGrpSpPr/>
          <p:nvPr/>
        </p:nvGrpSpPr>
        <p:grpSpPr>
          <a:xfrm>
            <a:off x="9410491" y="6432123"/>
            <a:ext cx="7096926" cy="1974385"/>
            <a:chOff x="304591" y="1042601"/>
            <a:chExt cx="7096926" cy="1974385"/>
          </a:xfrm>
        </p:grpSpPr>
        <p:sp>
          <p:nvSpPr>
            <p:cNvPr id="143" name="Google Shape;143;p9"/>
            <p:cNvSpPr/>
            <p:nvPr/>
          </p:nvSpPr>
          <p:spPr>
            <a:xfrm>
              <a:off x="684577" y="1256975"/>
              <a:ext cx="6716940" cy="406395"/>
            </a:xfrm>
            <a:prstGeom prst="rect">
              <a:avLst/>
            </a:prstGeom>
            <a:solidFill>
              <a:srgbClr val="CC66FF"/>
            </a:solidFill>
            <a:ln cap="flat" cmpd="sng" w="9525">
              <a:solidFill>
                <a:srgbClr val="CC66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9"/>
            <p:cNvSpPr txBox="1"/>
            <p:nvPr/>
          </p:nvSpPr>
          <p:spPr>
            <a:xfrm>
              <a:off x="684577" y="1256975"/>
              <a:ext cx="6716940" cy="406395"/>
            </a:xfrm>
            <a:prstGeom prst="rect">
              <a:avLst/>
            </a:prstGeom>
            <a:noFill/>
            <a:ln>
              <a:noFill/>
            </a:ln>
          </p:spPr>
          <p:txBody>
            <a:bodyPr anchorCtr="0" anchor="ctr" bIns="91425" lIns="1685625" spcFirstLastPara="1" rIns="91425" wrap="square" tIns="91425">
              <a:noAutofit/>
            </a:bodyPr>
            <a:lstStyle/>
            <a:p>
              <a:pPr indent="0" lvl="0" marL="0" marR="0" rtl="0" algn="l">
                <a:lnSpc>
                  <a:spcPct val="90000"/>
                </a:lnSpc>
                <a:spcBef>
                  <a:spcPts val="0"/>
                </a:spcBef>
                <a:spcAft>
                  <a:spcPts val="0"/>
                </a:spcAft>
                <a:buClr>
                  <a:srgbClr val="000000"/>
                </a:buClr>
                <a:buSzPts val="2400"/>
                <a:buFont typeface="Arial"/>
                <a:buNone/>
              </a:pPr>
              <a:r>
                <a:rPr b="1" i="0" lang="en-US" sz="2400" u="none" cap="none" strike="noStrike">
                  <a:solidFill>
                    <a:schemeClr val="lt1"/>
                  </a:solidFill>
                  <a:latin typeface="Calibri"/>
                  <a:ea typeface="Calibri"/>
                  <a:cs typeface="Calibri"/>
                  <a:sym typeface="Calibri"/>
                </a:rPr>
                <a:t>Trello</a:t>
              </a:r>
              <a:endParaRPr b="0" i="0" sz="1400" u="none" cap="none" strike="noStrike">
                <a:solidFill>
                  <a:srgbClr val="000000"/>
                </a:solidFill>
                <a:latin typeface="Arial"/>
                <a:ea typeface="Arial"/>
                <a:cs typeface="Arial"/>
                <a:sym typeface="Arial"/>
              </a:endParaRPr>
            </a:p>
          </p:txBody>
        </p:sp>
        <p:sp>
          <p:nvSpPr>
            <p:cNvPr id="145" name="Google Shape;145;p9"/>
            <p:cNvSpPr/>
            <p:nvPr/>
          </p:nvSpPr>
          <p:spPr>
            <a:xfrm>
              <a:off x="304591" y="1042601"/>
              <a:ext cx="1875663" cy="1974385"/>
            </a:xfrm>
            <a:prstGeom prst="rect">
              <a:avLst/>
            </a:prstGeom>
            <a:solidFill>
              <a:schemeClr val="lt1"/>
            </a:solidFill>
            <a:ln cap="flat" cmpd="sng" w="57150">
              <a:solidFill>
                <a:srgbClr val="9900CC"/>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146" name="Google Shape;146;p9"/>
          <p:cNvPicPr preferRelativeResize="0"/>
          <p:nvPr/>
        </p:nvPicPr>
        <p:blipFill rotWithShape="1">
          <a:blip r:embed="rId4">
            <a:alphaModFix/>
          </a:blip>
          <a:srcRect b="22688" l="418" r="-417" t="22226"/>
          <a:stretch/>
        </p:blipFill>
        <p:spPr>
          <a:xfrm rot="-1009941">
            <a:off x="9548961" y="7076228"/>
            <a:ext cx="1668955" cy="659150"/>
          </a:xfrm>
          <a:prstGeom prst="rect">
            <a:avLst/>
          </a:prstGeom>
          <a:noFill/>
          <a:ln>
            <a:noFill/>
          </a:ln>
        </p:spPr>
      </p:pic>
      <p:sp>
        <p:nvSpPr>
          <p:cNvPr id="147" name="Google Shape;147;p9"/>
          <p:cNvSpPr/>
          <p:nvPr/>
        </p:nvSpPr>
        <p:spPr>
          <a:xfrm>
            <a:off x="3505200" y="5162371"/>
            <a:ext cx="6096000"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Il fournit des détails sur les tâches et les projets et met en œuvre la communication, l'organisation et la planification afin d'assurer le succès de l'équipe.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400"/>
              <a:buFont typeface="Arial"/>
              <a:buNone/>
            </a:pPr>
            <a:r>
              <a:t/>
            </a:r>
            <a:endParaRPr sz="2400">
              <a:solidFill>
                <a:schemeClr val="dk1"/>
              </a:solidFill>
              <a:latin typeface="Calibri"/>
              <a:ea typeface="Calibri"/>
              <a:cs typeface="Calibri"/>
              <a:sym typeface="Calibri"/>
            </a:endParaRPr>
          </a:p>
        </p:txBody>
      </p:sp>
      <p:sp>
        <p:nvSpPr>
          <p:cNvPr id="148" name="Google Shape;148;p9"/>
          <p:cNvSpPr/>
          <p:nvPr/>
        </p:nvSpPr>
        <p:spPr>
          <a:xfrm>
            <a:off x="11430000" y="7134135"/>
            <a:ext cx="5105400"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lang="en-US" sz="2400">
                <a:solidFill>
                  <a:schemeClr val="dk1"/>
                </a:solidFill>
                <a:latin typeface="Calibri"/>
                <a:ea typeface="Calibri"/>
                <a:cs typeface="Calibri"/>
                <a:sym typeface="Calibri"/>
              </a:rPr>
              <a:t>Il organise les outils via des tableaux Kanban, ce qui permet une vision agréable de la gestion du travail en équipe.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0"/>
          <p:cNvSpPr txBox="1"/>
          <p:nvPr/>
        </p:nvSpPr>
        <p:spPr>
          <a:xfrm>
            <a:off x="1447800" y="1573300"/>
            <a:ext cx="13549200" cy="193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1" lang="en-US" sz="4000">
                <a:solidFill>
                  <a:srgbClr val="660066"/>
                </a:solidFill>
                <a:latin typeface="Calibri"/>
                <a:ea typeface="Calibri"/>
                <a:cs typeface="Calibri"/>
                <a:sym typeface="Calibri"/>
              </a:rPr>
              <a:t>2. Gestion d'équipe - Outils numériques de communication</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t/>
            </a:r>
            <a:endParaRPr b="1" sz="4000">
              <a:solidFill>
                <a:srgbClr val="660066"/>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4000"/>
              <a:buFont typeface="Arial"/>
              <a:buNone/>
            </a:pPr>
            <a:r>
              <a:t/>
            </a:r>
            <a:endParaRPr b="1" sz="4000">
              <a:solidFill>
                <a:srgbClr val="660066"/>
              </a:solidFill>
              <a:latin typeface="Calibri"/>
              <a:ea typeface="Calibri"/>
              <a:cs typeface="Calibri"/>
              <a:sym typeface="Calibri"/>
            </a:endParaRPr>
          </a:p>
        </p:txBody>
      </p:sp>
      <p:sp>
        <p:nvSpPr>
          <p:cNvPr id="154" name="Google Shape;154;p10"/>
          <p:cNvSpPr txBox="1"/>
          <p:nvPr/>
        </p:nvSpPr>
        <p:spPr>
          <a:xfrm>
            <a:off x="1524000" y="2562880"/>
            <a:ext cx="15392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lang="en-US" sz="2400">
                <a:latin typeface="Calibri"/>
                <a:ea typeface="Calibri"/>
                <a:cs typeface="Calibri"/>
                <a:sym typeface="Calibri"/>
              </a:rPr>
              <a:t>Dans une équipe numérique, il est essentiel d'être en communication constante pour effectuer toutes les tâches quotidiennes de manière efficace et synchronisée. Voici quelques outils qui peuvent aider à créer un lieu central de communication :</a:t>
            </a:r>
            <a:endParaRPr b="1" i="0" sz="2400" u="none" cap="none" strike="noStrike">
              <a:solidFill>
                <a:srgbClr val="000000"/>
              </a:solidFill>
              <a:latin typeface="Calibri"/>
              <a:ea typeface="Calibri"/>
              <a:cs typeface="Calibri"/>
              <a:sym typeface="Calibri"/>
            </a:endParaRPr>
          </a:p>
        </p:txBody>
      </p:sp>
      <p:sp>
        <p:nvSpPr>
          <p:cNvPr id="155" name="Google Shape;155;p10"/>
          <p:cNvSpPr txBox="1"/>
          <p:nvPr/>
        </p:nvSpPr>
        <p:spPr>
          <a:xfrm>
            <a:off x="2261744" y="7412007"/>
            <a:ext cx="5205900" cy="1077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en-US" sz="1600" u="sng" cap="none" strike="noStrike">
                <a:solidFill>
                  <a:schemeClr val="dk1"/>
                </a:solidFill>
                <a:latin typeface="Calibri"/>
                <a:ea typeface="Calibri"/>
                <a:cs typeface="Calibri"/>
                <a:sym typeface="Calibri"/>
                <a:hlinkClick r:id="rId3">
                  <a:extLst>
                    <a:ext uri="{A12FA001-AC4F-418D-AE19-62706E023703}">
                      <ahyp:hlinkClr val="tx"/>
                    </a:ext>
                  </a:extLst>
                </a:hlinkClick>
              </a:rPr>
              <a:t>Slack</a:t>
            </a:r>
            <a:r>
              <a:rPr b="0" i="0" lang="en-US" sz="1600" u="none" cap="none" strike="noStrike">
                <a:solidFill>
                  <a:schemeClr val="dk1"/>
                </a:solidFill>
                <a:latin typeface="Calibri"/>
                <a:ea typeface="Calibri"/>
                <a:cs typeface="Calibri"/>
                <a:sym typeface="Calibri"/>
              </a:rPr>
              <a:t> </a:t>
            </a:r>
            <a:r>
              <a:rPr lang="en-US" sz="1600">
                <a:solidFill>
                  <a:schemeClr val="dk1"/>
                </a:solidFill>
                <a:latin typeface="Calibri"/>
                <a:ea typeface="Calibri"/>
                <a:cs typeface="Calibri"/>
                <a:sym typeface="Calibri"/>
              </a:rPr>
              <a:t>est une application de messagerie pour les entreprises, qui permet de regrouper les conversations, de les trier en fils de discussion ou par sujet pour un accès plus facile à toutes les informations disponibles sur l'équipe.  </a:t>
            </a:r>
            <a:endParaRPr b="0" i="0" sz="1600" u="none" cap="none" strike="noStrike">
              <a:solidFill>
                <a:schemeClr val="dk1"/>
              </a:solidFill>
              <a:latin typeface="Calibri"/>
              <a:ea typeface="Calibri"/>
              <a:cs typeface="Calibri"/>
              <a:sym typeface="Calibri"/>
            </a:endParaRPr>
          </a:p>
        </p:txBody>
      </p:sp>
      <p:sp>
        <p:nvSpPr>
          <p:cNvPr id="156" name="Google Shape;156;p10"/>
          <p:cNvSpPr txBox="1"/>
          <p:nvPr/>
        </p:nvSpPr>
        <p:spPr>
          <a:xfrm>
            <a:off x="9718373" y="3714972"/>
            <a:ext cx="7010400" cy="338554"/>
          </a:xfrm>
          <a:prstGeom prst="rect">
            <a:avLst/>
          </a:prstGeom>
          <a:solidFill>
            <a:srgbClr val="660066"/>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chemeClr val="lt1"/>
                </a:solidFill>
                <a:latin typeface="Calibri"/>
                <a:ea typeface="Calibri"/>
                <a:cs typeface="Calibri"/>
                <a:sym typeface="Calibri"/>
              </a:rPr>
              <a:t>VIDEO CONFERENCE SERVICES</a:t>
            </a:r>
            <a:endParaRPr b="1" i="0" sz="1600" u="none" cap="none" strike="noStrike">
              <a:solidFill>
                <a:schemeClr val="lt1"/>
              </a:solidFill>
              <a:latin typeface="Calibri"/>
              <a:ea typeface="Calibri"/>
              <a:cs typeface="Calibri"/>
              <a:sym typeface="Calibri"/>
            </a:endParaRPr>
          </a:p>
        </p:txBody>
      </p:sp>
      <p:sp>
        <p:nvSpPr>
          <p:cNvPr id="157" name="Google Shape;157;p10"/>
          <p:cNvSpPr txBox="1"/>
          <p:nvPr/>
        </p:nvSpPr>
        <p:spPr>
          <a:xfrm>
            <a:off x="9649574" y="4229100"/>
            <a:ext cx="7038300" cy="831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lang="en-US" sz="1600">
                <a:solidFill>
                  <a:schemeClr val="dk1"/>
                </a:solidFill>
                <a:latin typeface="Calibri"/>
                <a:ea typeface="Calibri"/>
                <a:cs typeface="Calibri"/>
                <a:sym typeface="Calibri"/>
              </a:rPr>
              <a:t>Dans la version gratuite, </a:t>
            </a:r>
            <a:r>
              <a:rPr lang="en-US" sz="1600" u="sng">
                <a:solidFill>
                  <a:schemeClr val="dk1"/>
                </a:solidFill>
                <a:latin typeface="Calibri"/>
                <a:ea typeface="Calibri"/>
                <a:cs typeface="Calibri"/>
                <a:sym typeface="Calibri"/>
              </a:rPr>
              <a:t>Zoom</a:t>
            </a:r>
            <a:r>
              <a:rPr lang="en-US" sz="1600">
                <a:solidFill>
                  <a:schemeClr val="dk1"/>
                </a:solidFill>
                <a:latin typeface="Calibri"/>
                <a:ea typeface="Calibri"/>
                <a:cs typeface="Calibri"/>
                <a:sym typeface="Calibri"/>
              </a:rPr>
              <a:t> rassemble jusqu'à 100 participants mais la durée d'une session est limitée à 40 minutes. La version Pro coûte 13,99 euros par mois et par modérateur.</a:t>
            </a:r>
            <a:endParaRPr b="0" i="0" sz="1600" u="none" cap="none" strike="noStrike">
              <a:solidFill>
                <a:schemeClr val="dk1"/>
              </a:solidFill>
              <a:latin typeface="Calibri"/>
              <a:ea typeface="Calibri"/>
              <a:cs typeface="Calibri"/>
              <a:sym typeface="Calibri"/>
            </a:endParaRPr>
          </a:p>
        </p:txBody>
      </p:sp>
      <p:pic>
        <p:nvPicPr>
          <p:cNvPr id="158" name="Google Shape;158;p10"/>
          <p:cNvPicPr preferRelativeResize="0"/>
          <p:nvPr/>
        </p:nvPicPr>
        <p:blipFill rotWithShape="1">
          <a:blip r:embed="rId4">
            <a:alphaModFix/>
          </a:blip>
          <a:srcRect b="0" l="0" r="0" t="0"/>
          <a:stretch/>
        </p:blipFill>
        <p:spPr>
          <a:xfrm>
            <a:off x="8255345" y="5459631"/>
            <a:ext cx="1292933" cy="947053"/>
          </a:xfrm>
          <a:prstGeom prst="rect">
            <a:avLst/>
          </a:prstGeom>
          <a:noFill/>
          <a:ln>
            <a:noFill/>
          </a:ln>
        </p:spPr>
      </p:pic>
      <p:sp>
        <p:nvSpPr>
          <p:cNvPr id="159" name="Google Shape;159;p10"/>
          <p:cNvSpPr txBox="1"/>
          <p:nvPr/>
        </p:nvSpPr>
        <p:spPr>
          <a:xfrm>
            <a:off x="9649575" y="5448300"/>
            <a:ext cx="7380900" cy="1077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en-US" sz="1600" u="sng" cap="none" strike="noStrike">
                <a:solidFill>
                  <a:schemeClr val="dk1"/>
                </a:solidFill>
                <a:latin typeface="Calibri"/>
                <a:ea typeface="Calibri"/>
                <a:cs typeface="Calibri"/>
                <a:sym typeface="Calibri"/>
                <a:hlinkClick r:id="rId5">
                  <a:extLst>
                    <a:ext uri="{A12FA001-AC4F-418D-AE19-62706E023703}">
                      <ahyp:hlinkClr val="tx"/>
                    </a:ext>
                  </a:extLst>
                </a:hlinkClick>
              </a:rPr>
              <a:t>Cisco Webex </a:t>
            </a:r>
            <a:r>
              <a:rPr lang="en-US" sz="1600">
                <a:solidFill>
                  <a:schemeClr val="dk1"/>
                </a:solidFill>
                <a:latin typeface="Calibri"/>
                <a:ea typeface="Calibri"/>
                <a:cs typeface="Calibri"/>
                <a:sym typeface="Calibri"/>
              </a:rPr>
              <a:t>offre des fonctionnalités telles que les réunions en ligne, la messagerie d'équipe et le partage de fichiers. Les utilisateurs peuvent participer à des vidéoconférences à partir d'un ordinateur de bureau ou d'une application mobile. Une version web de Webex, avec moins de fonctionnalités, est également disponible. </a:t>
            </a:r>
            <a:endParaRPr b="0" i="0" sz="1600" u="none" cap="none" strike="noStrike">
              <a:solidFill>
                <a:schemeClr val="dk1"/>
              </a:solidFill>
              <a:latin typeface="Calibri"/>
              <a:ea typeface="Calibri"/>
              <a:cs typeface="Calibri"/>
              <a:sym typeface="Calibri"/>
            </a:endParaRPr>
          </a:p>
        </p:txBody>
      </p:sp>
      <p:pic>
        <p:nvPicPr>
          <p:cNvPr descr="Visualizza immagine di origine" id="160" name="Google Shape;160;p10"/>
          <p:cNvPicPr preferRelativeResize="0"/>
          <p:nvPr/>
        </p:nvPicPr>
        <p:blipFill rotWithShape="1">
          <a:blip r:embed="rId6">
            <a:alphaModFix/>
          </a:blip>
          <a:srcRect b="0" l="0" r="0" t="0"/>
          <a:stretch/>
        </p:blipFill>
        <p:spPr>
          <a:xfrm>
            <a:off x="8037015" y="6276162"/>
            <a:ext cx="1808481" cy="1809342"/>
          </a:xfrm>
          <a:prstGeom prst="rect">
            <a:avLst/>
          </a:prstGeom>
          <a:noFill/>
          <a:ln>
            <a:noFill/>
          </a:ln>
        </p:spPr>
      </p:pic>
      <p:sp>
        <p:nvSpPr>
          <p:cNvPr id="161" name="Google Shape;161;p10"/>
          <p:cNvSpPr txBox="1"/>
          <p:nvPr/>
        </p:nvSpPr>
        <p:spPr>
          <a:xfrm>
            <a:off x="9741206" y="6754975"/>
            <a:ext cx="6946500" cy="1077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en-US" sz="1600" u="sng" cap="none" strike="noStrike">
                <a:solidFill>
                  <a:schemeClr val="dk1"/>
                </a:solidFill>
                <a:latin typeface="Calibri"/>
                <a:ea typeface="Calibri"/>
                <a:cs typeface="Calibri"/>
                <a:sym typeface="Calibri"/>
                <a:hlinkClick r:id="rId7">
                  <a:extLst>
                    <a:ext uri="{A12FA001-AC4F-418D-AE19-62706E023703}">
                      <ahyp:hlinkClr val="tx"/>
                    </a:ext>
                  </a:extLst>
                </a:hlinkClick>
              </a:rPr>
              <a:t>MicrosoftTeams</a:t>
            </a:r>
            <a:r>
              <a:rPr lang="en-US" sz="1600">
                <a:solidFill>
                  <a:schemeClr val="dk1"/>
                </a:solidFill>
                <a:latin typeface="Calibri"/>
                <a:ea typeface="Calibri"/>
                <a:cs typeface="Calibri"/>
                <a:sym typeface="Calibri"/>
              </a:rPr>
              <a:t> réunit jusqu'à 250 participants et des événements en ligne pouvant rassembler jusqu'à 10 000 participants. Outre la vidéoconférence, Teams offre des fonctions de collaboration virtuelle étendues, notamment l'intégration d'Office 365.</a:t>
            </a:r>
            <a:endParaRPr b="0" i="0" sz="1400" u="none" cap="none" strike="noStrike">
              <a:solidFill>
                <a:srgbClr val="000000"/>
              </a:solidFill>
              <a:latin typeface="Arial"/>
              <a:ea typeface="Arial"/>
              <a:cs typeface="Arial"/>
              <a:sym typeface="Arial"/>
            </a:endParaRPr>
          </a:p>
        </p:txBody>
      </p:sp>
      <p:sp>
        <p:nvSpPr>
          <p:cNvPr id="162" name="Google Shape;162;p10"/>
          <p:cNvSpPr txBox="1"/>
          <p:nvPr/>
        </p:nvSpPr>
        <p:spPr>
          <a:xfrm>
            <a:off x="9753600" y="7970103"/>
            <a:ext cx="6928451" cy="83099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en-US" sz="1600" u="sng" cap="none" strike="noStrike">
                <a:solidFill>
                  <a:schemeClr val="dk1"/>
                </a:solidFill>
                <a:latin typeface="Calibri"/>
                <a:ea typeface="Calibri"/>
                <a:cs typeface="Calibri"/>
                <a:sym typeface="Calibri"/>
                <a:hlinkClick r:id="rId8">
                  <a:extLst>
                    <a:ext uri="{A12FA001-AC4F-418D-AE19-62706E023703}">
                      <ahyp:hlinkClr val="tx"/>
                    </a:ext>
                  </a:extLst>
                </a:hlinkClick>
              </a:rPr>
              <a:t>GoToMeeting</a:t>
            </a:r>
            <a:r>
              <a:rPr b="0" i="0" lang="en-US" sz="1600" u="none" cap="none" strike="noStrike">
                <a:solidFill>
                  <a:schemeClr val="dk1"/>
                </a:solidFill>
                <a:latin typeface="Calibri"/>
                <a:ea typeface="Calibri"/>
                <a:cs typeface="Calibri"/>
                <a:sym typeface="Calibri"/>
              </a:rPr>
              <a:t> </a:t>
            </a:r>
            <a:r>
              <a:rPr lang="en-US" sz="1600">
                <a:solidFill>
                  <a:schemeClr val="dk1"/>
                </a:solidFill>
                <a:latin typeface="Calibri"/>
                <a:ea typeface="Calibri"/>
                <a:cs typeface="Calibri"/>
                <a:sym typeface="Calibri"/>
              </a:rPr>
              <a:t>est un logiciel de réunion en ligne, de partage de bureau et de vidéoconférence. Il est disponible sur ordinateur, mais aussi sous forme d'application pour smartphones et tablettes. </a:t>
            </a:r>
            <a:endParaRPr b="0" i="0" sz="1600" u="none" cap="none" strike="noStrike">
              <a:solidFill>
                <a:schemeClr val="dk1"/>
              </a:solidFill>
              <a:latin typeface="Calibri"/>
              <a:ea typeface="Calibri"/>
              <a:cs typeface="Calibri"/>
              <a:sym typeface="Calibri"/>
            </a:endParaRPr>
          </a:p>
        </p:txBody>
      </p:sp>
      <p:sp>
        <p:nvSpPr>
          <p:cNvPr id="163" name="Google Shape;163;p10"/>
          <p:cNvSpPr/>
          <p:nvPr/>
        </p:nvSpPr>
        <p:spPr>
          <a:xfrm>
            <a:off x="2186001" y="4293710"/>
            <a:ext cx="5281599" cy="83099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lang="en-US" sz="1600" u="sng">
                <a:latin typeface="Calibri"/>
                <a:ea typeface="Calibri"/>
                <a:cs typeface="Calibri"/>
                <a:sym typeface="Calibri"/>
              </a:rPr>
              <a:t>Skype</a:t>
            </a:r>
            <a:r>
              <a:rPr lang="en-US" sz="1600">
                <a:latin typeface="Calibri"/>
                <a:ea typeface="Calibri"/>
                <a:cs typeface="Calibri"/>
                <a:sym typeface="Calibri"/>
              </a:rPr>
              <a:t> est un choix optimal pour toute entreprise. Les utilisateurs peuvent passer des appels vidéo et discuter via des PC, des tablettes et des smartphones. Il permet de réunir jusqu'à 50 personnes.</a:t>
            </a:r>
            <a:endParaRPr b="0" i="0" sz="1400" u="none" cap="none" strike="noStrike">
              <a:solidFill>
                <a:srgbClr val="000000"/>
              </a:solidFill>
              <a:latin typeface="Arial"/>
              <a:ea typeface="Arial"/>
              <a:cs typeface="Arial"/>
              <a:sym typeface="Arial"/>
            </a:endParaRPr>
          </a:p>
        </p:txBody>
      </p:sp>
      <p:sp>
        <p:nvSpPr>
          <p:cNvPr id="164" name="Google Shape;164;p10"/>
          <p:cNvSpPr/>
          <p:nvPr/>
        </p:nvSpPr>
        <p:spPr>
          <a:xfrm>
            <a:off x="2114867" y="5880272"/>
            <a:ext cx="5352734" cy="83099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600"/>
              <a:buFont typeface="Arial"/>
              <a:buNone/>
            </a:pPr>
            <a:r>
              <a:rPr b="0" i="0" lang="en-US" sz="1600" u="sng" cap="none" strike="noStrike">
                <a:solidFill>
                  <a:schemeClr val="dk1"/>
                </a:solidFill>
                <a:latin typeface="Calibri"/>
                <a:ea typeface="Calibri"/>
                <a:cs typeface="Calibri"/>
                <a:sym typeface="Calibri"/>
                <a:hlinkClick r:id="rId9">
                  <a:extLst>
                    <a:ext uri="{A12FA001-AC4F-418D-AE19-62706E023703}">
                      <ahyp:hlinkClr val="tx"/>
                    </a:ext>
                  </a:extLst>
                </a:hlinkClick>
              </a:rPr>
              <a:t>Jitsi </a:t>
            </a:r>
            <a:r>
              <a:rPr lang="en-US" sz="1600">
                <a:solidFill>
                  <a:schemeClr val="dk1"/>
                </a:solidFill>
                <a:latin typeface="Calibri"/>
                <a:ea typeface="Calibri"/>
                <a:cs typeface="Calibri"/>
                <a:sym typeface="Calibri"/>
              </a:rPr>
              <a:t>est un outil open source gratuit. Les utilisateurs peuvent créer une réunion sans avoir besoin d'un compte et inviter des participants en partageant une URL.</a:t>
            </a:r>
            <a:endParaRPr b="0" i="0" sz="1600" u="none" cap="none" strike="noStrike">
              <a:solidFill>
                <a:schemeClr val="dk1"/>
              </a:solidFill>
              <a:latin typeface="Calibri"/>
              <a:ea typeface="Calibri"/>
              <a:cs typeface="Calibri"/>
              <a:sym typeface="Calibri"/>
            </a:endParaRPr>
          </a:p>
        </p:txBody>
      </p:sp>
      <p:pic>
        <p:nvPicPr>
          <p:cNvPr descr="GoToMeeting - Sales CRM App - Pipeliner CRM" id="165" name="Google Shape;165;p10"/>
          <p:cNvPicPr preferRelativeResize="0"/>
          <p:nvPr/>
        </p:nvPicPr>
        <p:blipFill rotWithShape="1">
          <a:blip r:embed="rId10">
            <a:alphaModFix/>
          </a:blip>
          <a:srcRect b="0" l="0" r="0" t="0"/>
          <a:stretch/>
        </p:blipFill>
        <p:spPr>
          <a:xfrm>
            <a:off x="8227753" y="7688978"/>
            <a:ext cx="1359002" cy="1359002"/>
          </a:xfrm>
          <a:prstGeom prst="rect">
            <a:avLst/>
          </a:prstGeom>
          <a:noFill/>
          <a:ln>
            <a:noFill/>
          </a:ln>
        </p:spPr>
      </p:pic>
      <p:pic>
        <p:nvPicPr>
          <p:cNvPr id="166" name="Google Shape;166;p10"/>
          <p:cNvPicPr preferRelativeResize="0"/>
          <p:nvPr/>
        </p:nvPicPr>
        <p:blipFill rotWithShape="1">
          <a:blip r:embed="rId11">
            <a:alphaModFix/>
          </a:blip>
          <a:srcRect b="0" l="0" r="0" t="0"/>
          <a:stretch/>
        </p:blipFill>
        <p:spPr>
          <a:xfrm>
            <a:off x="8156838" y="4152900"/>
            <a:ext cx="1498715" cy="843026"/>
          </a:xfrm>
          <a:prstGeom prst="rect">
            <a:avLst/>
          </a:prstGeom>
          <a:noFill/>
          <a:ln>
            <a:noFill/>
          </a:ln>
        </p:spPr>
      </p:pic>
      <p:cxnSp>
        <p:nvCxnSpPr>
          <p:cNvPr id="167" name="Google Shape;167;p10"/>
          <p:cNvCxnSpPr/>
          <p:nvPr/>
        </p:nvCxnSpPr>
        <p:spPr>
          <a:xfrm>
            <a:off x="8255345" y="5262200"/>
            <a:ext cx="8432454" cy="0"/>
          </a:xfrm>
          <a:prstGeom prst="straightConnector1">
            <a:avLst/>
          </a:prstGeom>
          <a:noFill/>
          <a:ln cap="flat" cmpd="sng" w="9525">
            <a:solidFill>
              <a:srgbClr val="660066"/>
            </a:solidFill>
            <a:prstDash val="solid"/>
            <a:round/>
            <a:headEnd len="sm" w="sm" type="none"/>
            <a:tailEnd len="sm" w="sm" type="none"/>
          </a:ln>
        </p:spPr>
      </p:cxnSp>
      <p:cxnSp>
        <p:nvCxnSpPr>
          <p:cNvPr id="168" name="Google Shape;168;p10"/>
          <p:cNvCxnSpPr/>
          <p:nvPr/>
        </p:nvCxnSpPr>
        <p:spPr>
          <a:xfrm>
            <a:off x="8255345" y="6566686"/>
            <a:ext cx="8432454" cy="0"/>
          </a:xfrm>
          <a:prstGeom prst="straightConnector1">
            <a:avLst/>
          </a:prstGeom>
          <a:noFill/>
          <a:ln cap="flat" cmpd="sng" w="9525">
            <a:solidFill>
              <a:srgbClr val="660066"/>
            </a:solidFill>
            <a:prstDash val="solid"/>
            <a:round/>
            <a:headEnd len="sm" w="sm" type="none"/>
            <a:tailEnd len="sm" w="sm" type="none"/>
          </a:ln>
        </p:spPr>
      </p:cxnSp>
      <p:cxnSp>
        <p:nvCxnSpPr>
          <p:cNvPr id="169" name="Google Shape;169;p10"/>
          <p:cNvCxnSpPr/>
          <p:nvPr/>
        </p:nvCxnSpPr>
        <p:spPr>
          <a:xfrm>
            <a:off x="8227753" y="7810500"/>
            <a:ext cx="8432454" cy="0"/>
          </a:xfrm>
          <a:prstGeom prst="straightConnector1">
            <a:avLst/>
          </a:prstGeom>
          <a:noFill/>
          <a:ln cap="flat" cmpd="sng" w="9525">
            <a:solidFill>
              <a:srgbClr val="660066"/>
            </a:solidFill>
            <a:prstDash val="solid"/>
            <a:round/>
            <a:headEnd len="sm" w="sm" type="none"/>
            <a:tailEnd len="sm" w="sm" type="none"/>
          </a:ln>
        </p:spPr>
      </p:cxnSp>
      <p:pic>
        <p:nvPicPr>
          <p:cNvPr descr="Visualizza immagine di origine" id="170" name="Google Shape;170;p10"/>
          <p:cNvPicPr preferRelativeResize="0"/>
          <p:nvPr/>
        </p:nvPicPr>
        <p:blipFill rotWithShape="1">
          <a:blip r:embed="rId12">
            <a:alphaModFix/>
          </a:blip>
          <a:srcRect b="0" l="0" r="0" t="0"/>
          <a:stretch/>
        </p:blipFill>
        <p:spPr>
          <a:xfrm>
            <a:off x="1423439" y="5299627"/>
            <a:ext cx="710161" cy="1107057"/>
          </a:xfrm>
          <a:prstGeom prst="rect">
            <a:avLst/>
          </a:prstGeom>
          <a:noFill/>
          <a:ln>
            <a:noFill/>
          </a:ln>
        </p:spPr>
      </p:pic>
      <p:pic>
        <p:nvPicPr>
          <p:cNvPr descr="Visualizza immagine di origine" id="171" name="Google Shape;171;p10"/>
          <p:cNvPicPr preferRelativeResize="0"/>
          <p:nvPr/>
        </p:nvPicPr>
        <p:blipFill rotWithShape="1">
          <a:blip r:embed="rId13">
            <a:alphaModFix/>
          </a:blip>
          <a:srcRect b="0" l="0" r="0" t="0"/>
          <a:stretch/>
        </p:blipFill>
        <p:spPr>
          <a:xfrm>
            <a:off x="1559638" y="3865729"/>
            <a:ext cx="573962" cy="582161"/>
          </a:xfrm>
          <a:prstGeom prst="rect">
            <a:avLst/>
          </a:prstGeom>
          <a:noFill/>
          <a:ln>
            <a:noFill/>
          </a:ln>
        </p:spPr>
      </p:pic>
      <p:pic>
        <p:nvPicPr>
          <p:cNvPr descr="Visualizza immagine di origine" id="172" name="Google Shape;172;p10"/>
          <p:cNvPicPr preferRelativeResize="0"/>
          <p:nvPr/>
        </p:nvPicPr>
        <p:blipFill rotWithShape="1">
          <a:blip r:embed="rId14">
            <a:alphaModFix/>
          </a:blip>
          <a:srcRect b="0" l="0" r="0" t="0"/>
          <a:stretch/>
        </p:blipFill>
        <p:spPr>
          <a:xfrm>
            <a:off x="1384143" y="7258421"/>
            <a:ext cx="749457" cy="74945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2022-01-04T10:29:56Z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