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71" r:id="rId6"/>
    <p:sldId id="261" r:id="rId7"/>
    <p:sldId id="274" r:id="rId8"/>
    <p:sldId id="275" r:id="rId9"/>
    <p:sldId id="264" r:id="rId10"/>
    <p:sldId id="276" r:id="rId11"/>
    <p:sldId id="266" r:id="rId12"/>
    <p:sldId id="277" r:id="rId13"/>
    <p:sldId id="265" r:id="rId14"/>
    <p:sldId id="267" r:id="rId15"/>
    <p:sldId id="278" r:id="rId16"/>
    <p:sldId id="279" r:id="rId17"/>
    <p:sldId id="268" r:id="rId18"/>
    <p:sldId id="280" r:id="rId19"/>
    <p:sldId id="269" r:id="rId20"/>
    <p:sldId id="281" r:id="rId21"/>
    <p:sldId id="270" r:id="rId22"/>
    <p:sldId id="262" r:id="rId23"/>
    <p:sldId id="260" r:id="rId24"/>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CF9ECC"/>
    <a:srgbClr val="93268F"/>
    <a:srgbClr val="616161"/>
    <a:srgbClr val="66006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59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F9174AB9-E5A9-489D-A7D3-9AD57A496DEB}" type="datetimeFigureOut">
              <a:rPr lang="es-ES" smtClean="0"/>
              <a:t>20/12/2022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E7DEAD95-B074-477B-B995-9C9035F84D97}" type="slidenum">
              <a:rPr lang="es-ES" smtClean="0"/>
              <a:t>‹Nº›</a:t>
            </a:fld>
            <a:endParaRPr lang="es-ES"/>
          </a:p>
        </p:txBody>
      </p:sp>
    </p:spTree>
    <p:extLst>
      <p:ext uri="{BB962C8B-B14F-4D97-AF65-F5344CB8AC3E}">
        <p14:creationId xmlns:p14="http://schemas.microsoft.com/office/powerpoint/2010/main" val="115850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2</a:t>
            </a:fld>
            <a:endParaRPr lang="es-ES"/>
          </a:p>
        </p:txBody>
      </p:sp>
    </p:spTree>
    <p:extLst>
      <p:ext uri="{BB962C8B-B14F-4D97-AF65-F5344CB8AC3E}">
        <p14:creationId xmlns:p14="http://schemas.microsoft.com/office/powerpoint/2010/main" val="3778573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19</a:t>
            </a:fld>
            <a:endParaRPr lang="es-ES"/>
          </a:p>
        </p:txBody>
      </p:sp>
    </p:spTree>
    <p:extLst>
      <p:ext uri="{BB962C8B-B14F-4D97-AF65-F5344CB8AC3E}">
        <p14:creationId xmlns:p14="http://schemas.microsoft.com/office/powerpoint/2010/main" val="3536308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20</a:t>
            </a:fld>
            <a:endParaRPr lang="es-ES"/>
          </a:p>
        </p:txBody>
      </p:sp>
    </p:spTree>
    <p:extLst>
      <p:ext uri="{BB962C8B-B14F-4D97-AF65-F5344CB8AC3E}">
        <p14:creationId xmlns:p14="http://schemas.microsoft.com/office/powerpoint/2010/main" val="1187454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21</a:t>
            </a:fld>
            <a:endParaRPr lang="es-ES"/>
          </a:p>
        </p:txBody>
      </p:sp>
    </p:spTree>
    <p:extLst>
      <p:ext uri="{BB962C8B-B14F-4D97-AF65-F5344CB8AC3E}">
        <p14:creationId xmlns:p14="http://schemas.microsoft.com/office/powerpoint/2010/main" val="1056946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11</a:t>
            </a:fld>
            <a:endParaRPr lang="es-ES"/>
          </a:p>
        </p:txBody>
      </p:sp>
    </p:spTree>
    <p:extLst>
      <p:ext uri="{BB962C8B-B14F-4D97-AF65-F5344CB8AC3E}">
        <p14:creationId xmlns:p14="http://schemas.microsoft.com/office/powerpoint/2010/main" val="360959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12</a:t>
            </a:fld>
            <a:endParaRPr lang="es-ES"/>
          </a:p>
        </p:txBody>
      </p:sp>
    </p:spTree>
    <p:extLst>
      <p:ext uri="{BB962C8B-B14F-4D97-AF65-F5344CB8AC3E}">
        <p14:creationId xmlns:p14="http://schemas.microsoft.com/office/powerpoint/2010/main" val="2916567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13</a:t>
            </a:fld>
            <a:endParaRPr lang="es-ES"/>
          </a:p>
        </p:txBody>
      </p:sp>
    </p:spTree>
    <p:extLst>
      <p:ext uri="{BB962C8B-B14F-4D97-AF65-F5344CB8AC3E}">
        <p14:creationId xmlns:p14="http://schemas.microsoft.com/office/powerpoint/2010/main" val="1569767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14</a:t>
            </a:fld>
            <a:endParaRPr lang="es-ES"/>
          </a:p>
        </p:txBody>
      </p:sp>
    </p:spTree>
    <p:extLst>
      <p:ext uri="{BB962C8B-B14F-4D97-AF65-F5344CB8AC3E}">
        <p14:creationId xmlns:p14="http://schemas.microsoft.com/office/powerpoint/2010/main" val="1607014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15</a:t>
            </a:fld>
            <a:endParaRPr lang="es-ES"/>
          </a:p>
        </p:txBody>
      </p:sp>
    </p:spTree>
    <p:extLst>
      <p:ext uri="{BB962C8B-B14F-4D97-AF65-F5344CB8AC3E}">
        <p14:creationId xmlns:p14="http://schemas.microsoft.com/office/powerpoint/2010/main" val="1302355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16</a:t>
            </a:fld>
            <a:endParaRPr lang="es-ES"/>
          </a:p>
        </p:txBody>
      </p:sp>
    </p:spTree>
    <p:extLst>
      <p:ext uri="{BB962C8B-B14F-4D97-AF65-F5344CB8AC3E}">
        <p14:creationId xmlns:p14="http://schemas.microsoft.com/office/powerpoint/2010/main" val="788211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17</a:t>
            </a:fld>
            <a:endParaRPr lang="es-ES"/>
          </a:p>
        </p:txBody>
      </p:sp>
    </p:spTree>
    <p:extLst>
      <p:ext uri="{BB962C8B-B14F-4D97-AF65-F5344CB8AC3E}">
        <p14:creationId xmlns:p14="http://schemas.microsoft.com/office/powerpoint/2010/main" val="3800753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18</a:t>
            </a:fld>
            <a:endParaRPr lang="es-ES"/>
          </a:p>
        </p:txBody>
      </p:sp>
    </p:spTree>
    <p:extLst>
      <p:ext uri="{BB962C8B-B14F-4D97-AF65-F5344CB8AC3E}">
        <p14:creationId xmlns:p14="http://schemas.microsoft.com/office/powerpoint/2010/main" val="1425217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0" y="1"/>
            <a:ext cx="9144635" cy="1812688"/>
          </a:xfrm>
          <a:custGeom>
            <a:avLst/>
            <a:gdLst/>
            <a:ahLst/>
            <a:cxnLst/>
            <a:rect l="l" t="t" r="r" b="b"/>
            <a:pathLst>
              <a:path w="9144635" h="3305175">
                <a:moveTo>
                  <a:pt x="0" y="3304911"/>
                </a:moveTo>
                <a:lnTo>
                  <a:pt x="0" y="0"/>
                </a:lnTo>
                <a:lnTo>
                  <a:pt x="7135660" y="0"/>
                </a:lnTo>
                <a:lnTo>
                  <a:pt x="9144210" y="595197"/>
                </a:lnTo>
                <a:lnTo>
                  <a:pt x="0" y="3304911"/>
                </a:lnTo>
                <a:close/>
              </a:path>
            </a:pathLst>
          </a:custGeom>
          <a:solidFill>
            <a:srgbClr val="93268F"/>
          </a:solidFill>
        </p:spPr>
        <p:txBody>
          <a:bodyPr wrap="square" lIns="0" tIns="0" rIns="0" bIns="0" rtlCol="0"/>
          <a:lstStyle/>
          <a:p>
            <a:endParaRPr/>
          </a:p>
        </p:txBody>
      </p:sp>
      <p:sp>
        <p:nvSpPr>
          <p:cNvPr id="17" name="bg object 17"/>
          <p:cNvSpPr/>
          <p:nvPr/>
        </p:nvSpPr>
        <p:spPr>
          <a:xfrm>
            <a:off x="9144210" y="1"/>
            <a:ext cx="9144000" cy="1812688"/>
          </a:xfrm>
          <a:custGeom>
            <a:avLst/>
            <a:gdLst/>
            <a:ahLst/>
            <a:cxnLst/>
            <a:rect l="l" t="t" r="r" b="b"/>
            <a:pathLst>
              <a:path w="9144000" h="3305175">
                <a:moveTo>
                  <a:pt x="9143788" y="3304786"/>
                </a:moveTo>
                <a:lnTo>
                  <a:pt x="0" y="595197"/>
                </a:lnTo>
                <a:lnTo>
                  <a:pt x="2008550" y="0"/>
                </a:lnTo>
                <a:lnTo>
                  <a:pt x="9143788" y="0"/>
                </a:lnTo>
                <a:lnTo>
                  <a:pt x="9143788" y="3304786"/>
                </a:lnTo>
                <a:close/>
              </a:path>
            </a:pathLst>
          </a:custGeom>
          <a:solidFill>
            <a:srgbClr val="CF9ECC"/>
          </a:solidFill>
        </p:spPr>
        <p:txBody>
          <a:bodyPr wrap="square" lIns="0" tIns="0" rIns="0" bIns="0" rtlCol="0"/>
          <a:lstStyle/>
          <a:p>
            <a:endParaRPr/>
          </a:p>
        </p:txBody>
      </p:sp>
      <p:sp>
        <p:nvSpPr>
          <p:cNvPr id="18" name="bg object 18"/>
          <p:cNvSpPr/>
          <p:nvPr/>
        </p:nvSpPr>
        <p:spPr>
          <a:xfrm>
            <a:off x="7135659" y="0"/>
            <a:ext cx="4017645" cy="326667"/>
          </a:xfrm>
          <a:custGeom>
            <a:avLst/>
            <a:gdLst/>
            <a:ahLst/>
            <a:cxnLst/>
            <a:rect l="l" t="t" r="r" b="b"/>
            <a:pathLst>
              <a:path w="4017645" h="595630">
                <a:moveTo>
                  <a:pt x="2008550" y="595197"/>
                </a:moveTo>
                <a:lnTo>
                  <a:pt x="0" y="0"/>
                </a:lnTo>
                <a:lnTo>
                  <a:pt x="4017101" y="0"/>
                </a:lnTo>
                <a:lnTo>
                  <a:pt x="2008550" y="595197"/>
                </a:lnTo>
                <a:close/>
              </a:path>
            </a:pathLst>
          </a:custGeom>
          <a:solidFill>
            <a:srgbClr val="640D61"/>
          </a:solidFill>
        </p:spPr>
        <p:txBody>
          <a:bodyPr wrap="square" lIns="0" tIns="0" rIns="0" bIns="0" rtlCol="0"/>
          <a:lstStyle/>
          <a:p>
            <a:endParaRPr/>
          </a:p>
        </p:txBody>
      </p:sp>
      <p:sp>
        <p:nvSpPr>
          <p:cNvPr id="19" name="bg object 19"/>
          <p:cNvSpPr/>
          <p:nvPr/>
        </p:nvSpPr>
        <p:spPr>
          <a:xfrm>
            <a:off x="1028700" y="1028712"/>
            <a:ext cx="16230600" cy="8229600"/>
          </a:xfrm>
          <a:custGeom>
            <a:avLst/>
            <a:gdLst/>
            <a:ahLst/>
            <a:cxnLst/>
            <a:rect l="l" t="t" r="r" b="b"/>
            <a:pathLst>
              <a:path w="16230600" h="8229600">
                <a:moveTo>
                  <a:pt x="16230588" y="83553"/>
                </a:moveTo>
                <a:lnTo>
                  <a:pt x="16146564" y="83553"/>
                </a:lnTo>
                <a:lnTo>
                  <a:pt x="16146564" y="0"/>
                </a:lnTo>
                <a:lnTo>
                  <a:pt x="16137128" y="0"/>
                </a:lnTo>
                <a:lnTo>
                  <a:pt x="16137128" y="83553"/>
                </a:lnTo>
                <a:lnTo>
                  <a:pt x="16137128" y="92989"/>
                </a:lnTo>
                <a:lnTo>
                  <a:pt x="16137128" y="8136128"/>
                </a:lnTo>
                <a:lnTo>
                  <a:pt x="93459" y="8136128"/>
                </a:lnTo>
                <a:lnTo>
                  <a:pt x="93459" y="92989"/>
                </a:lnTo>
                <a:lnTo>
                  <a:pt x="16137128" y="92989"/>
                </a:lnTo>
                <a:lnTo>
                  <a:pt x="16137128" y="83553"/>
                </a:lnTo>
                <a:lnTo>
                  <a:pt x="93459" y="83553"/>
                </a:lnTo>
                <a:lnTo>
                  <a:pt x="93459" y="0"/>
                </a:lnTo>
                <a:lnTo>
                  <a:pt x="84023" y="0"/>
                </a:lnTo>
                <a:lnTo>
                  <a:pt x="84023" y="83553"/>
                </a:lnTo>
                <a:lnTo>
                  <a:pt x="0" y="83553"/>
                </a:lnTo>
                <a:lnTo>
                  <a:pt x="0" y="92989"/>
                </a:lnTo>
                <a:lnTo>
                  <a:pt x="84023" y="92989"/>
                </a:lnTo>
                <a:lnTo>
                  <a:pt x="84023" y="8136128"/>
                </a:lnTo>
                <a:lnTo>
                  <a:pt x="0" y="8136128"/>
                </a:lnTo>
                <a:lnTo>
                  <a:pt x="0" y="8145564"/>
                </a:lnTo>
                <a:lnTo>
                  <a:pt x="84023" y="8145564"/>
                </a:lnTo>
                <a:lnTo>
                  <a:pt x="84023" y="8229600"/>
                </a:lnTo>
                <a:lnTo>
                  <a:pt x="93459" y="8229600"/>
                </a:lnTo>
                <a:lnTo>
                  <a:pt x="93459" y="8145564"/>
                </a:lnTo>
                <a:lnTo>
                  <a:pt x="16137128" y="8145564"/>
                </a:lnTo>
                <a:lnTo>
                  <a:pt x="16137128" y="8229600"/>
                </a:lnTo>
                <a:lnTo>
                  <a:pt x="16146564" y="8229600"/>
                </a:lnTo>
                <a:lnTo>
                  <a:pt x="16146564" y="8145564"/>
                </a:lnTo>
                <a:lnTo>
                  <a:pt x="16230588" y="8145564"/>
                </a:lnTo>
                <a:lnTo>
                  <a:pt x="16230588" y="8136128"/>
                </a:lnTo>
                <a:lnTo>
                  <a:pt x="16146564" y="8136128"/>
                </a:lnTo>
                <a:lnTo>
                  <a:pt x="16146564" y="92989"/>
                </a:lnTo>
                <a:lnTo>
                  <a:pt x="16230588" y="92989"/>
                </a:lnTo>
                <a:lnTo>
                  <a:pt x="16230588" y="83553"/>
                </a:lnTo>
                <a:close/>
              </a:path>
            </a:pathLst>
          </a:custGeom>
          <a:solidFill>
            <a:srgbClr val="CF9ECC"/>
          </a:solidFill>
        </p:spPr>
        <p:txBody>
          <a:bodyPr wrap="square" lIns="0" tIns="0" rIns="0" bIns="0" rtlCol="0"/>
          <a:lstStyle/>
          <a:p>
            <a:endParaRPr/>
          </a:p>
        </p:txBody>
      </p:sp>
      <p:pic>
        <p:nvPicPr>
          <p:cNvPr id="14" name="object 3">
            <a:extLst>
              <a:ext uri="{FF2B5EF4-FFF2-40B4-BE49-F238E27FC236}">
                <a16:creationId xmlns:a16="http://schemas.microsoft.com/office/drawing/2014/main" id="{98A62DA6-F2F2-4E53-9D8E-CA81D9C9F4A5}"/>
              </a:ext>
            </a:extLst>
          </p:cNvPr>
          <p:cNvPicPr/>
          <p:nvPr userDrawn="1"/>
        </p:nvPicPr>
        <p:blipFill>
          <a:blip r:embed="rId4" cstate="print"/>
          <a:stretch>
            <a:fillRect/>
          </a:stretch>
        </p:blipFill>
        <p:spPr>
          <a:xfrm>
            <a:off x="1028700" y="9258300"/>
            <a:ext cx="3198719" cy="702057"/>
          </a:xfrm>
          <a:prstGeom prst="rect">
            <a:avLst/>
          </a:prstGeom>
        </p:spPr>
      </p:pic>
      <p:sp>
        <p:nvSpPr>
          <p:cNvPr id="20" name="CuadroTexto 19">
            <a:extLst>
              <a:ext uri="{FF2B5EF4-FFF2-40B4-BE49-F238E27FC236}">
                <a16:creationId xmlns:a16="http://schemas.microsoft.com/office/drawing/2014/main" id="{F566177E-5613-44D6-B20B-82BBE06F7CDC}"/>
              </a:ext>
            </a:extLst>
          </p:cNvPr>
          <p:cNvSpPr txBox="1"/>
          <p:nvPr userDrawn="1"/>
        </p:nvSpPr>
        <p:spPr>
          <a:xfrm>
            <a:off x="4648200" y="9412402"/>
            <a:ext cx="12611100" cy="477054"/>
          </a:xfrm>
          <a:prstGeom prst="rect">
            <a:avLst/>
          </a:prstGeom>
          <a:noFill/>
        </p:spPr>
        <p:txBody>
          <a:bodyPr wrap="square">
            <a:spAutoFit/>
          </a:bodyPr>
          <a:lstStyle/>
          <a:p>
            <a:pPr marL="12700" algn="just">
              <a:lnSpc>
                <a:spcPts val="1495"/>
              </a:lnSpc>
            </a:pPr>
            <a:r>
              <a:rPr lang="en-US" sz="1400" spc="-75" dirty="0">
                <a:latin typeface="Arial" panose="020B0604020202020204" pitchFamily="34" charset="0"/>
                <a:cs typeface="Arial" panose="020B0604020202020204" pitchFamily="34" charset="0"/>
              </a:rPr>
              <a:t>"The</a:t>
            </a:r>
            <a:r>
              <a:rPr lang="en-US" sz="1400" spc="120" dirty="0">
                <a:latin typeface="Arial" panose="020B0604020202020204" pitchFamily="34" charset="0"/>
                <a:cs typeface="Arial" panose="020B0604020202020204" pitchFamily="34" charset="0"/>
              </a:rPr>
              <a:t> </a:t>
            </a:r>
            <a:r>
              <a:rPr lang="en-US" sz="1400" spc="-35" dirty="0">
                <a:latin typeface="Arial" panose="020B0604020202020204" pitchFamily="34" charset="0"/>
                <a:cs typeface="Arial" panose="020B0604020202020204" pitchFamily="34" charset="0"/>
              </a:rPr>
              <a:t>European</a:t>
            </a:r>
            <a:r>
              <a:rPr lang="en-US" sz="1400" spc="120" dirty="0">
                <a:latin typeface="Arial" panose="020B0604020202020204" pitchFamily="34" charset="0"/>
                <a:cs typeface="Arial" panose="020B0604020202020204" pitchFamily="34" charset="0"/>
              </a:rPr>
              <a:t> </a:t>
            </a:r>
            <a:r>
              <a:rPr lang="en-US" sz="1400" spc="-50" dirty="0">
                <a:latin typeface="Arial" panose="020B0604020202020204" pitchFamily="34" charset="0"/>
                <a:cs typeface="Arial" panose="020B0604020202020204" pitchFamily="34" charset="0"/>
              </a:rPr>
              <a:t>Commission</a:t>
            </a:r>
            <a:r>
              <a:rPr lang="en-US" sz="1400" spc="120" dirty="0">
                <a:latin typeface="Arial" panose="020B0604020202020204" pitchFamily="34" charset="0"/>
                <a:cs typeface="Arial" panose="020B0604020202020204" pitchFamily="34" charset="0"/>
              </a:rPr>
              <a:t> </a:t>
            </a:r>
            <a:r>
              <a:rPr lang="en-US" sz="1400" spc="-15" dirty="0">
                <a:latin typeface="Arial" panose="020B0604020202020204" pitchFamily="34" charset="0"/>
                <a:cs typeface="Arial" panose="020B0604020202020204" pitchFamily="34" charset="0"/>
              </a:rPr>
              <a:t>support</a:t>
            </a:r>
            <a:r>
              <a:rPr lang="en-US" sz="1400" spc="125" dirty="0">
                <a:latin typeface="Arial" panose="020B0604020202020204" pitchFamily="34" charset="0"/>
                <a:cs typeface="Arial" panose="020B0604020202020204" pitchFamily="34" charset="0"/>
              </a:rPr>
              <a:t> </a:t>
            </a:r>
            <a:r>
              <a:rPr lang="en-US" sz="1400" spc="20" dirty="0">
                <a:latin typeface="Arial" panose="020B0604020202020204" pitchFamily="34" charset="0"/>
                <a:cs typeface="Arial" panose="020B0604020202020204" pitchFamily="34" charset="0"/>
              </a:rPr>
              <a:t>for</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production</a:t>
            </a:r>
            <a:r>
              <a:rPr lang="en-US" sz="1400" spc="125" dirty="0">
                <a:latin typeface="Arial" panose="020B0604020202020204" pitchFamily="34" charset="0"/>
                <a:cs typeface="Arial" panose="020B0604020202020204" pitchFamily="34" charset="0"/>
              </a:rPr>
              <a:t> </a:t>
            </a:r>
            <a:r>
              <a:rPr lang="en-US" sz="1400" spc="45" dirty="0">
                <a:latin typeface="Arial" panose="020B0604020202020204" pitchFamily="34" charset="0"/>
                <a:cs typeface="Arial" panose="020B0604020202020204" pitchFamily="34" charset="0"/>
              </a:rPr>
              <a:t>of</a:t>
            </a:r>
            <a:r>
              <a:rPr lang="en-US" sz="1400" spc="120" dirty="0">
                <a:latin typeface="Arial" panose="020B0604020202020204" pitchFamily="34" charset="0"/>
                <a:cs typeface="Arial" panose="020B0604020202020204" pitchFamily="34" charset="0"/>
              </a:rPr>
              <a:t> </a:t>
            </a:r>
            <a:r>
              <a:rPr lang="en-US" sz="1400" spc="-30" dirty="0">
                <a:latin typeface="Arial" panose="020B0604020202020204" pitchFamily="34" charset="0"/>
                <a:cs typeface="Arial" panose="020B0604020202020204" pitchFamily="34" charset="0"/>
              </a:rPr>
              <a:t>this</a:t>
            </a:r>
            <a:r>
              <a:rPr lang="en-US" sz="1400" spc="1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120" dirty="0">
                <a:latin typeface="Arial" panose="020B0604020202020204" pitchFamily="34" charset="0"/>
                <a:cs typeface="Arial" panose="020B0604020202020204" pitchFamily="34" charset="0"/>
              </a:rPr>
              <a:t> </a:t>
            </a:r>
            <a:r>
              <a:rPr lang="en-US" sz="1400" spc="-30" dirty="0">
                <a:latin typeface="Arial" panose="020B0604020202020204" pitchFamily="34" charset="0"/>
                <a:cs typeface="Arial" panose="020B0604020202020204" pitchFamily="34" charset="0"/>
              </a:rPr>
              <a:t>does</a:t>
            </a:r>
            <a:r>
              <a:rPr lang="en-US" sz="1400" spc="1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constitute</a:t>
            </a:r>
            <a:r>
              <a:rPr lang="en-US" sz="1400" spc="120" dirty="0">
                <a:latin typeface="Arial" panose="020B0604020202020204" pitchFamily="34" charset="0"/>
                <a:cs typeface="Arial" panose="020B0604020202020204" pitchFamily="34" charset="0"/>
              </a:rPr>
              <a:t> </a:t>
            </a:r>
            <a:r>
              <a:rPr lang="en-US" sz="1400" spc="-30" dirty="0">
                <a:latin typeface="Arial" panose="020B0604020202020204" pitchFamily="34" charset="0"/>
                <a:cs typeface="Arial" panose="020B0604020202020204" pitchFamily="34" charset="0"/>
              </a:rPr>
              <a:t>endorsement</a:t>
            </a:r>
            <a:r>
              <a:rPr lang="en-US" sz="1400" spc="125" dirty="0">
                <a:latin typeface="Arial" panose="020B0604020202020204" pitchFamily="34" charset="0"/>
                <a:cs typeface="Arial" panose="020B0604020202020204" pitchFamily="34" charset="0"/>
              </a:rPr>
              <a:t> </a:t>
            </a:r>
            <a:r>
              <a:rPr lang="en-US" sz="1400" spc="45" dirty="0">
                <a:latin typeface="Arial" panose="020B0604020202020204" pitchFamily="34" charset="0"/>
                <a:cs typeface="Arial" panose="020B0604020202020204" pitchFamily="34" charset="0"/>
              </a:rPr>
              <a:t>of</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a:t>
            </a:r>
            <a:r>
              <a:rPr lang="en-US" sz="1400" spc="120"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contents</a:t>
            </a:r>
            <a:r>
              <a:rPr lang="en-US" sz="1400" spc="125" dirty="0">
                <a:latin typeface="Arial" panose="020B0604020202020204" pitchFamily="34" charset="0"/>
                <a:cs typeface="Arial" panose="020B0604020202020204" pitchFamily="34" charset="0"/>
              </a:rPr>
              <a:t> </a:t>
            </a:r>
            <a:r>
              <a:rPr lang="en-US" sz="1400" spc="-15" dirty="0">
                <a:latin typeface="Arial" panose="020B0604020202020204" pitchFamily="34" charset="0"/>
                <a:cs typeface="Arial" panose="020B0604020202020204" pitchFamily="34" charset="0"/>
              </a:rPr>
              <a:t>which</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reflects</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a:t>
            </a:r>
            <a:r>
              <a:rPr lang="en-US" sz="1400" spc="120" dirty="0">
                <a:latin typeface="Arial" panose="020B0604020202020204" pitchFamily="34" charset="0"/>
                <a:cs typeface="Arial" panose="020B0604020202020204" pitchFamily="34" charset="0"/>
              </a:rPr>
              <a:t> </a:t>
            </a:r>
            <a:r>
              <a:rPr lang="en-US" sz="1400" spc="-50" dirty="0">
                <a:latin typeface="Arial" panose="020B0604020202020204" pitchFamily="34" charset="0"/>
                <a:cs typeface="Arial" panose="020B0604020202020204" pitchFamily="34" charset="0"/>
              </a:rPr>
              <a:t>views</a:t>
            </a:r>
            <a:r>
              <a:rPr lang="en-US" sz="1400" spc="125" dirty="0">
                <a:latin typeface="Arial" panose="020B0604020202020204" pitchFamily="34" charset="0"/>
                <a:cs typeface="Arial" panose="020B0604020202020204" pitchFamily="34" charset="0"/>
              </a:rPr>
              <a:t> </a:t>
            </a:r>
            <a:r>
              <a:rPr lang="en-US" sz="1400" spc="-45" dirty="0">
                <a:latin typeface="Arial" panose="020B0604020202020204" pitchFamily="34" charset="0"/>
                <a:cs typeface="Arial" panose="020B0604020202020204" pitchFamily="34" charset="0"/>
              </a:rPr>
              <a:t>only</a:t>
            </a:r>
            <a:r>
              <a:rPr lang="en-US" sz="1400" spc="120" dirty="0">
                <a:latin typeface="Arial" panose="020B0604020202020204" pitchFamily="34" charset="0"/>
                <a:cs typeface="Arial" panose="020B0604020202020204" pitchFamily="34" charset="0"/>
              </a:rPr>
              <a:t> </a:t>
            </a:r>
            <a:r>
              <a:rPr lang="en-US" sz="1400" spc="45" dirty="0">
                <a:latin typeface="Arial" panose="020B0604020202020204" pitchFamily="34" charset="0"/>
                <a:cs typeface="Arial" panose="020B0604020202020204" pitchFamily="34" charset="0"/>
              </a:rPr>
              <a:t>of t</a:t>
            </a:r>
            <a:r>
              <a:rPr lang="en-US" sz="1400" dirty="0">
                <a:latin typeface="Arial" panose="020B0604020202020204" pitchFamily="34" charset="0"/>
                <a:cs typeface="Arial" panose="020B0604020202020204" pitchFamily="34" charset="0"/>
              </a:rPr>
              <a:t>he</a:t>
            </a:r>
            <a:r>
              <a:rPr lang="en-US" sz="1400" spc="15" dirty="0">
                <a:latin typeface="Arial" panose="020B0604020202020204" pitchFamily="34" charset="0"/>
                <a:cs typeface="Arial" panose="020B0604020202020204" pitchFamily="34" charset="0"/>
              </a:rPr>
              <a:t> </a:t>
            </a:r>
            <a:r>
              <a:rPr lang="en-US" sz="1400" spc="-35" dirty="0">
                <a:latin typeface="Arial" panose="020B0604020202020204" pitchFamily="34" charset="0"/>
                <a:cs typeface="Arial" panose="020B0604020202020204" pitchFamily="34" charset="0"/>
              </a:rPr>
              <a:t>authors,</a:t>
            </a:r>
            <a:r>
              <a:rPr lang="en-US" sz="1400" spc="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and</a:t>
            </a:r>
            <a:r>
              <a:rPr lang="en-US" sz="1400" spc="15"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0" dirty="0">
                <a:latin typeface="Arial" panose="020B0604020202020204" pitchFamily="34" charset="0"/>
                <a:cs typeface="Arial" panose="020B0604020202020204" pitchFamily="34" charset="0"/>
              </a:rPr>
              <a:t>Commission</a:t>
            </a:r>
            <a:r>
              <a:rPr lang="en-US" sz="1400" spc="15"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cannot</a:t>
            </a:r>
            <a:r>
              <a:rPr lang="en-US" sz="1400" spc="20"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a:t>
            </a:r>
            <a:r>
              <a:rPr lang="en-US" sz="1400" spc="15" dirty="0">
                <a:latin typeface="Arial" panose="020B0604020202020204" pitchFamily="34" charset="0"/>
                <a:cs typeface="Arial" panose="020B0604020202020204" pitchFamily="34" charset="0"/>
              </a:rPr>
              <a:t> </a:t>
            </a:r>
            <a:r>
              <a:rPr lang="en-US" sz="1400" spc="-15" dirty="0">
                <a:latin typeface="Arial" panose="020B0604020202020204" pitchFamily="34" charset="0"/>
                <a:cs typeface="Arial" panose="020B0604020202020204" pitchFamily="34" charset="0"/>
              </a:rPr>
              <a:t>held</a:t>
            </a:r>
            <a:r>
              <a:rPr lang="en-US" sz="1400" spc="20" dirty="0">
                <a:latin typeface="Arial" panose="020B0604020202020204" pitchFamily="34" charset="0"/>
                <a:cs typeface="Arial" panose="020B0604020202020204" pitchFamily="34" charset="0"/>
              </a:rPr>
              <a:t> </a:t>
            </a:r>
            <a:r>
              <a:rPr lang="en-US" sz="1400" spc="-30" dirty="0">
                <a:latin typeface="Arial" panose="020B0604020202020204" pitchFamily="34" charset="0"/>
                <a:cs typeface="Arial" panose="020B0604020202020204" pitchFamily="34" charset="0"/>
              </a:rPr>
              <a:t>responsible</a:t>
            </a:r>
            <a:r>
              <a:rPr lang="en-US" sz="1400" spc="15" dirty="0">
                <a:latin typeface="Arial" panose="020B0604020202020204" pitchFamily="34" charset="0"/>
                <a:cs typeface="Arial" panose="020B0604020202020204" pitchFamily="34" charset="0"/>
              </a:rPr>
              <a:t> </a:t>
            </a:r>
            <a:r>
              <a:rPr lang="en-US" sz="1400" spc="20" dirty="0">
                <a:latin typeface="Arial" panose="020B0604020202020204" pitchFamily="34" charset="0"/>
                <a:cs typeface="Arial" panose="020B0604020202020204" pitchFamily="34" charset="0"/>
              </a:rPr>
              <a:t>for </a:t>
            </a:r>
            <a:r>
              <a:rPr lang="en-US" sz="1400" spc="-45" dirty="0">
                <a:latin typeface="Arial" panose="020B0604020202020204" pitchFamily="34" charset="0"/>
                <a:cs typeface="Arial" panose="020B0604020202020204" pitchFamily="34" charset="0"/>
              </a:rPr>
              <a:t>any</a:t>
            </a:r>
            <a:r>
              <a:rPr lang="en-US" sz="1400" spc="20" dirty="0">
                <a:latin typeface="Arial" panose="020B0604020202020204" pitchFamily="34" charset="0"/>
                <a:cs typeface="Arial" panose="020B0604020202020204" pitchFamily="34" charset="0"/>
              </a:rPr>
              <a:t> </a:t>
            </a:r>
            <a:r>
              <a:rPr lang="en-US" sz="1400" spc="-70" dirty="0">
                <a:latin typeface="Arial" panose="020B0604020202020204" pitchFamily="34" charset="0"/>
                <a:cs typeface="Arial" panose="020B0604020202020204" pitchFamily="34" charset="0"/>
              </a:rPr>
              <a:t>use</a:t>
            </a:r>
            <a:r>
              <a:rPr lang="en-US" sz="1400" spc="15" dirty="0">
                <a:latin typeface="Arial" panose="020B0604020202020204" pitchFamily="34" charset="0"/>
                <a:cs typeface="Arial" panose="020B0604020202020204" pitchFamily="34" charset="0"/>
              </a:rPr>
              <a:t> </a:t>
            </a:r>
            <a:r>
              <a:rPr lang="en-US" sz="1400" spc="-15" dirty="0">
                <a:latin typeface="Arial" panose="020B0604020202020204" pitchFamily="34" charset="0"/>
                <a:cs typeface="Arial" panose="020B0604020202020204" pitchFamily="34" charset="0"/>
              </a:rPr>
              <a:t>which</a:t>
            </a:r>
            <a:r>
              <a:rPr lang="en-US" sz="1400" spc="20" dirty="0">
                <a:latin typeface="Arial" panose="020B0604020202020204" pitchFamily="34" charset="0"/>
                <a:cs typeface="Arial" panose="020B0604020202020204" pitchFamily="34" charset="0"/>
              </a:rPr>
              <a:t> </a:t>
            </a:r>
            <a:r>
              <a:rPr lang="en-US" sz="1400" spc="-55" dirty="0">
                <a:latin typeface="Arial" panose="020B0604020202020204" pitchFamily="34" charset="0"/>
                <a:cs typeface="Arial" panose="020B0604020202020204" pitchFamily="34" charset="0"/>
              </a:rPr>
              <a:t>may</a:t>
            </a:r>
            <a:r>
              <a:rPr lang="en-US" sz="1400" spc="1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a:t>
            </a:r>
            <a:r>
              <a:rPr lang="en-US" sz="1400" spc="20"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made</a:t>
            </a:r>
            <a:r>
              <a:rPr lang="en-US" sz="1400" spc="15" dirty="0">
                <a:latin typeface="Arial" panose="020B0604020202020204" pitchFamily="34" charset="0"/>
                <a:cs typeface="Arial" panose="020B0604020202020204" pitchFamily="34" charset="0"/>
              </a:rPr>
              <a:t> </a:t>
            </a:r>
            <a:r>
              <a:rPr lang="en-US" sz="1400" spc="4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a:t>
            </a:r>
            <a:r>
              <a:rPr lang="en-US" sz="1400" spc="1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20"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therein."</a:t>
            </a:r>
          </a:p>
        </p:txBody>
      </p:sp>
      <p:sp>
        <p:nvSpPr>
          <p:cNvPr id="9" name="bg object 17">
            <a:extLst>
              <a:ext uri="{FF2B5EF4-FFF2-40B4-BE49-F238E27FC236}">
                <a16:creationId xmlns:a16="http://schemas.microsoft.com/office/drawing/2014/main" id="{FC197942-6AC6-4F03-95FA-9ABAA5C58449}"/>
              </a:ext>
            </a:extLst>
          </p:cNvPr>
          <p:cNvSpPr/>
          <p:nvPr userDrawn="1"/>
        </p:nvSpPr>
        <p:spPr>
          <a:xfrm>
            <a:off x="9137374" y="1"/>
            <a:ext cx="9144000" cy="1812688"/>
          </a:xfrm>
          <a:custGeom>
            <a:avLst/>
            <a:gdLst/>
            <a:ahLst/>
            <a:cxnLst/>
            <a:rect l="l" t="t" r="r" b="b"/>
            <a:pathLst>
              <a:path w="9144000" h="3305175">
                <a:moveTo>
                  <a:pt x="9143788" y="3304786"/>
                </a:moveTo>
                <a:lnTo>
                  <a:pt x="0" y="595197"/>
                </a:lnTo>
                <a:lnTo>
                  <a:pt x="2008550" y="0"/>
                </a:lnTo>
                <a:lnTo>
                  <a:pt x="9143788" y="0"/>
                </a:lnTo>
                <a:lnTo>
                  <a:pt x="9143788" y="3304786"/>
                </a:lnTo>
                <a:close/>
              </a:path>
            </a:pathLst>
          </a:custGeom>
          <a:solidFill>
            <a:srgbClr val="CF9ECC"/>
          </a:solidFill>
        </p:spPr>
        <p:txBody>
          <a:bodyPr wrap="square" lIns="0" tIns="0" rIns="0" bIns="0" rtlCol="0"/>
          <a:lstStyle/>
          <a:p>
            <a:endParaRPr/>
          </a:p>
        </p:txBody>
      </p:sp>
      <p:sp>
        <p:nvSpPr>
          <p:cNvPr id="10" name="bg object 18">
            <a:extLst>
              <a:ext uri="{FF2B5EF4-FFF2-40B4-BE49-F238E27FC236}">
                <a16:creationId xmlns:a16="http://schemas.microsoft.com/office/drawing/2014/main" id="{42A7D881-9AEE-47C6-B303-504511CB82EF}"/>
              </a:ext>
            </a:extLst>
          </p:cNvPr>
          <p:cNvSpPr/>
          <p:nvPr userDrawn="1"/>
        </p:nvSpPr>
        <p:spPr>
          <a:xfrm>
            <a:off x="7128823" y="0"/>
            <a:ext cx="4017645" cy="326667"/>
          </a:xfrm>
          <a:custGeom>
            <a:avLst/>
            <a:gdLst/>
            <a:ahLst/>
            <a:cxnLst/>
            <a:rect l="l" t="t" r="r" b="b"/>
            <a:pathLst>
              <a:path w="4017645" h="595630">
                <a:moveTo>
                  <a:pt x="2008550" y="595197"/>
                </a:moveTo>
                <a:lnTo>
                  <a:pt x="0" y="0"/>
                </a:lnTo>
                <a:lnTo>
                  <a:pt x="4017101" y="0"/>
                </a:lnTo>
                <a:lnTo>
                  <a:pt x="2008550" y="595197"/>
                </a:lnTo>
                <a:close/>
              </a:path>
            </a:pathLst>
          </a:custGeom>
          <a:solidFill>
            <a:srgbClr val="640D61"/>
          </a:solidFill>
        </p:spPr>
        <p:txBody>
          <a:bodyPr wrap="square" lIns="0" tIns="0" rIns="0" bIns="0" rtlCol="0"/>
          <a:lstStyle/>
          <a:p>
            <a:endParaRPr/>
          </a:p>
        </p:txBody>
      </p:sp>
      <p:pic>
        <p:nvPicPr>
          <p:cNvPr id="15" name="object 2">
            <a:extLst>
              <a:ext uri="{FF2B5EF4-FFF2-40B4-BE49-F238E27FC236}">
                <a16:creationId xmlns:a16="http://schemas.microsoft.com/office/drawing/2014/main" id="{F5D5174B-1C49-46EE-8C4A-B609DADA1439}"/>
              </a:ext>
            </a:extLst>
          </p:cNvPr>
          <p:cNvPicPr/>
          <p:nvPr userDrawn="1"/>
        </p:nvPicPr>
        <p:blipFill>
          <a:blip r:embed="rId5" cstate="print"/>
          <a:stretch>
            <a:fillRect/>
          </a:stretch>
        </p:blipFill>
        <p:spPr>
          <a:xfrm>
            <a:off x="14325600" y="1465438"/>
            <a:ext cx="2749826" cy="69450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JXXHqM6RzZQ"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B4MXA_yj8oI&amp;ab_channel=CreateaProWebsite"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8isUiu4Bwx4&amp;ab_channel=WebsiteSoSimple" TargetMode="External"/><Relationship Id="rId2" Type="http://schemas.openxmlformats.org/officeDocument/2006/relationships/hyperlink" Target="https://www.youtube.com/watch?v=YxpjW-Mq96Q&amp;ab_channel=Tooltester" TargetMode="Externa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nbtb8Ax4Mpc&amp;t=17s&amp;ab_channel=TheSocialGuide" TargetMode="Externa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276850" y="3569329"/>
            <a:ext cx="7734299" cy="1943099"/>
          </a:xfrm>
          <a:prstGeom prst="rect">
            <a:avLst/>
          </a:prstGeom>
        </p:spPr>
      </p:pic>
      <p:pic>
        <p:nvPicPr>
          <p:cNvPr id="3" name="object 3"/>
          <p:cNvPicPr/>
          <p:nvPr/>
        </p:nvPicPr>
        <p:blipFill>
          <a:blip r:embed="rId3" cstate="print"/>
          <a:stretch>
            <a:fillRect/>
          </a:stretch>
        </p:blipFill>
        <p:spPr>
          <a:xfrm>
            <a:off x="1028700" y="9258300"/>
            <a:ext cx="3198719" cy="702057"/>
          </a:xfrm>
          <a:prstGeom prst="rect">
            <a:avLst/>
          </a:prstGeom>
        </p:spPr>
      </p:pic>
      <p:sp>
        <p:nvSpPr>
          <p:cNvPr id="7" name="object 5">
            <a:extLst>
              <a:ext uri="{FF2B5EF4-FFF2-40B4-BE49-F238E27FC236}">
                <a16:creationId xmlns:a16="http://schemas.microsoft.com/office/drawing/2014/main" id="{329F43CC-983C-4AE4-9AF5-526D0587C786}"/>
              </a:ext>
            </a:extLst>
          </p:cNvPr>
          <p:cNvSpPr txBox="1"/>
          <p:nvPr/>
        </p:nvSpPr>
        <p:spPr>
          <a:xfrm>
            <a:off x="8344699" y="6045518"/>
            <a:ext cx="1603071" cy="319959"/>
          </a:xfrm>
          <a:prstGeom prst="rect">
            <a:avLst/>
          </a:prstGeom>
        </p:spPr>
        <p:txBody>
          <a:bodyPr vert="horz" wrap="square" lIns="0" tIns="12065" rIns="0" bIns="0" rtlCol="0">
            <a:spAutoFit/>
          </a:bodyPr>
          <a:lstStyle/>
          <a:p>
            <a:pPr marL="12700">
              <a:lnSpc>
                <a:spcPct val="100000"/>
              </a:lnSpc>
              <a:spcBef>
                <a:spcPts val="95"/>
              </a:spcBef>
            </a:pPr>
            <a:r>
              <a:rPr sz="2000" spc="40" dirty="0">
                <a:latin typeface="Microsoft Sans Serif"/>
                <a:cs typeface="Microsoft Sans Serif"/>
              </a:rPr>
              <a:t>d</a:t>
            </a:r>
            <a:r>
              <a:rPr sz="2000" spc="-40" dirty="0">
                <a:latin typeface="Microsoft Sans Serif"/>
                <a:cs typeface="Microsoft Sans Serif"/>
              </a:rPr>
              <a:t>e</a:t>
            </a:r>
            <a:r>
              <a:rPr sz="2000" dirty="0">
                <a:latin typeface="Microsoft Sans Serif"/>
                <a:cs typeface="Microsoft Sans Serif"/>
              </a:rPr>
              <a:t>w</a:t>
            </a:r>
            <a:r>
              <a:rPr sz="2000" spc="40" dirty="0">
                <a:latin typeface="Microsoft Sans Serif"/>
                <a:cs typeface="Microsoft Sans Serif"/>
              </a:rPr>
              <a:t>p</a:t>
            </a:r>
            <a:r>
              <a:rPr sz="2000" spc="-75" dirty="0">
                <a:latin typeface="Microsoft Sans Serif"/>
                <a:cs typeface="Microsoft Sans Serif"/>
              </a:rPr>
              <a:t>r</a:t>
            </a:r>
            <a:r>
              <a:rPr sz="2000" spc="-25" dirty="0">
                <a:latin typeface="Microsoft Sans Serif"/>
                <a:cs typeface="Microsoft Sans Serif"/>
              </a:rPr>
              <a:t>o</a:t>
            </a:r>
            <a:r>
              <a:rPr sz="2000" spc="20" dirty="0">
                <a:latin typeface="Microsoft Sans Serif"/>
                <a:cs typeface="Microsoft Sans Serif"/>
              </a:rPr>
              <a:t>j</a:t>
            </a:r>
            <a:r>
              <a:rPr sz="2000" spc="-40" dirty="0">
                <a:latin typeface="Microsoft Sans Serif"/>
                <a:cs typeface="Microsoft Sans Serif"/>
              </a:rPr>
              <a:t>e</a:t>
            </a:r>
            <a:r>
              <a:rPr sz="2000" spc="65" dirty="0">
                <a:latin typeface="Microsoft Sans Serif"/>
                <a:cs typeface="Microsoft Sans Serif"/>
              </a:rPr>
              <a:t>c</a:t>
            </a:r>
            <a:r>
              <a:rPr sz="2000" spc="165" dirty="0">
                <a:latin typeface="Microsoft Sans Serif"/>
                <a:cs typeface="Microsoft Sans Serif"/>
              </a:rPr>
              <a:t>t</a:t>
            </a:r>
            <a:r>
              <a:rPr sz="2000" spc="-40" dirty="0">
                <a:latin typeface="Microsoft Sans Serif"/>
                <a:cs typeface="Microsoft Sans Serif"/>
              </a:rPr>
              <a:t>.e</a:t>
            </a:r>
            <a:r>
              <a:rPr sz="2000" spc="-155" dirty="0">
                <a:latin typeface="Microsoft Sans Serif"/>
                <a:cs typeface="Microsoft Sans Serif"/>
              </a:rPr>
              <a:t>u</a:t>
            </a:r>
            <a:endParaRPr sz="2000" dirty="0">
              <a:latin typeface="Microsoft Sans Serif"/>
              <a:cs typeface="Microsoft Sans Serif"/>
            </a:endParaRPr>
          </a:p>
        </p:txBody>
      </p:sp>
      <p:sp>
        <p:nvSpPr>
          <p:cNvPr id="6" name="CuadroTexto 5">
            <a:extLst>
              <a:ext uri="{FF2B5EF4-FFF2-40B4-BE49-F238E27FC236}">
                <a16:creationId xmlns:a16="http://schemas.microsoft.com/office/drawing/2014/main" id="{70A5CE10-3A58-5C79-C2D7-215993864E2A}"/>
              </a:ext>
            </a:extLst>
          </p:cNvPr>
          <p:cNvSpPr txBox="1"/>
          <p:nvPr/>
        </p:nvSpPr>
        <p:spPr>
          <a:xfrm>
            <a:off x="3238499" y="6667500"/>
            <a:ext cx="11811000" cy="2149306"/>
          </a:xfrm>
          <a:prstGeom prst="rect">
            <a:avLst/>
          </a:prstGeom>
          <a:noFill/>
        </p:spPr>
        <p:txBody>
          <a:bodyPr wrap="square">
            <a:spAutoFit/>
          </a:bodyPr>
          <a:lstStyle/>
          <a:p>
            <a:pPr marL="12700" algn="ctr">
              <a:lnSpc>
                <a:spcPct val="100000"/>
              </a:lnSpc>
              <a:spcBef>
                <a:spcPts val="100"/>
              </a:spcBef>
            </a:pPr>
            <a:r>
              <a:rPr lang="en-US" sz="4400" b="1" spc="-65" dirty="0">
                <a:solidFill>
                  <a:srgbClr val="660066"/>
                </a:solidFill>
                <a:latin typeface="+mj-lt"/>
                <a:ea typeface="Microsoft Sans Serif" panose="020B0604020202020204" pitchFamily="34" charset="0"/>
                <a:cs typeface="Microsoft Sans Serif" panose="020B0604020202020204" pitchFamily="34" charset="0"/>
              </a:rPr>
              <a:t>Digital skills for women entrepreneurship </a:t>
            </a:r>
            <a:endParaRPr lang="en-US" sz="4400" b="1" spc="-65" dirty="0">
              <a:latin typeface="+mj-lt"/>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en-US" sz="4400" spc="-65" dirty="0">
                <a:latin typeface="+mj-lt"/>
                <a:ea typeface="Microsoft Sans Serif" panose="020B0604020202020204" pitchFamily="34" charset="0"/>
                <a:cs typeface="Microsoft Sans Serif" panose="020B0604020202020204" pitchFamily="34" charset="0"/>
              </a:rPr>
              <a:t>Partner: Internet Web Solutions</a:t>
            </a:r>
          </a:p>
          <a:p>
            <a:pPr marL="12700">
              <a:lnSpc>
                <a:spcPct val="100000"/>
              </a:lnSpc>
              <a:spcBef>
                <a:spcPts val="100"/>
              </a:spcBef>
            </a:pPr>
            <a:endParaRPr lang="en-US" sz="4400" b="1" spc="-65" dirty="0">
              <a:latin typeface="+mj-lt"/>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Unidad 2: Boost your company’s digital presence on social networks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881617"/>
            <a:ext cx="15392400" cy="5262979"/>
          </a:xfrm>
          <a:prstGeom prst="rect">
            <a:avLst/>
          </a:prstGeom>
          <a:noFill/>
        </p:spPr>
        <p:txBody>
          <a:bodyPr wrap="square" rtlCol="0">
            <a:spAutoFit/>
          </a:bodyPr>
          <a:lstStyle/>
          <a:p>
            <a:pPr>
              <a:defRPr/>
            </a:pPr>
            <a:r>
              <a:rPr lang="en-US" altLang="es-ES" sz="2800" dirty="0">
                <a:latin typeface="+mj-lt"/>
                <a:ea typeface="Microsoft Sans Serif" panose="020B0604020202020204" pitchFamily="34" charset="0"/>
                <a:cs typeface="Microsoft Sans Serif" panose="020B0604020202020204" pitchFamily="34" charset="0"/>
              </a:rPr>
              <a:t>Social networks have several </a:t>
            </a:r>
            <a:r>
              <a:rPr lang="en-US" altLang="es-ES" sz="2800" b="1" dirty="0">
                <a:latin typeface="+mj-lt"/>
                <a:ea typeface="Microsoft Sans Serif" panose="020B0604020202020204" pitchFamily="34" charset="0"/>
                <a:cs typeface="Microsoft Sans Serif" panose="020B0604020202020204" pitchFamily="34" charset="0"/>
              </a:rPr>
              <a:t>advantages for our online business: </a:t>
            </a:r>
          </a:p>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Close and customizable interaction </a:t>
            </a:r>
            <a:r>
              <a:rPr lang="en-US" altLang="es-ES" sz="2800" dirty="0">
                <a:latin typeface="+mj-lt"/>
                <a:ea typeface="Microsoft Sans Serif" panose="020B0604020202020204" pitchFamily="34" charset="0"/>
                <a:cs typeface="Microsoft Sans Serif" panose="020B0604020202020204" pitchFamily="34" charset="0"/>
              </a:rPr>
              <a:t>with users. </a:t>
            </a: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Enhance our online reputation and image </a:t>
            </a:r>
            <a:r>
              <a:rPr lang="en-US" altLang="es-ES" sz="2800" dirty="0">
                <a:latin typeface="+mj-lt"/>
                <a:ea typeface="Microsoft Sans Serif" panose="020B0604020202020204" pitchFamily="34" charset="0"/>
                <a:cs typeface="Microsoft Sans Serif" panose="020B0604020202020204" pitchFamily="34" charset="0"/>
              </a:rPr>
              <a:t>in an organic and enjoyable way.</a:t>
            </a: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Immediacy and speed. </a:t>
            </a:r>
          </a:p>
          <a:p>
            <a:pPr marL="457200" indent="-457200">
              <a:buFont typeface="Arial" panose="020B0604020202020204" pitchFamily="34" charset="0"/>
              <a:buChar char="•"/>
              <a:defRPr/>
            </a:pPr>
            <a:r>
              <a:rPr lang="en-US" altLang="es-ES" sz="2800" dirty="0">
                <a:latin typeface="+mj-lt"/>
                <a:ea typeface="Microsoft Sans Serif" panose="020B0604020202020204" pitchFamily="34" charset="0"/>
                <a:cs typeface="Microsoft Sans Serif" panose="020B0604020202020204" pitchFamily="34" charset="0"/>
              </a:rPr>
              <a:t>Share </a:t>
            </a:r>
            <a:r>
              <a:rPr lang="en-US" altLang="es-ES" sz="2800" b="1" dirty="0">
                <a:latin typeface="+mj-lt"/>
                <a:ea typeface="Microsoft Sans Serif" panose="020B0604020202020204" pitchFamily="34" charset="0"/>
                <a:cs typeface="Microsoft Sans Serif" panose="020B0604020202020204" pitchFamily="34" charset="0"/>
              </a:rPr>
              <a:t>different types of files </a:t>
            </a:r>
            <a:r>
              <a:rPr lang="en-US" altLang="es-ES" sz="2800" dirty="0">
                <a:latin typeface="+mj-lt"/>
                <a:ea typeface="Microsoft Sans Serif" panose="020B0604020202020204" pitchFamily="34" charset="0"/>
                <a:cs typeface="Microsoft Sans Serif" panose="020B0604020202020204" pitchFamily="34" charset="0"/>
              </a:rPr>
              <a:t>with other users: images of our products, promotional videos, websites...</a:t>
            </a: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Metric analysis</a:t>
            </a:r>
            <a:r>
              <a:rPr lang="en-US" altLang="es-ES" sz="2800" dirty="0">
                <a:latin typeface="+mj-lt"/>
                <a:ea typeface="Microsoft Sans Serif" panose="020B0604020202020204" pitchFamily="34" charset="0"/>
                <a:cs typeface="Microsoft Sans Serif" panose="020B0604020202020204" pitchFamily="34" charset="0"/>
              </a:rPr>
              <a:t>, which allows us to know better the effectivity of our online strategy.</a:t>
            </a:r>
            <a:endParaRPr lang="en-US" altLang="es-ES" sz="2800" b="1"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Know users all over the world</a:t>
            </a:r>
            <a:r>
              <a:rPr lang="en-US" altLang="es-ES" sz="2800" dirty="0">
                <a:latin typeface="+mj-lt"/>
                <a:ea typeface="Microsoft Sans Serif" panose="020B0604020202020204" pitchFamily="34" charset="0"/>
                <a:cs typeface="Microsoft Sans Serif" panose="020B0604020202020204" pitchFamily="34" charset="0"/>
              </a:rPr>
              <a:t>, which allows us to access international markets.</a:t>
            </a:r>
          </a:p>
          <a:p>
            <a:pPr>
              <a:defRPr/>
            </a:pPr>
            <a:endParaRPr lang="en-US" altLang="es-ES" sz="2800" b="1" dirty="0">
              <a:latin typeface="+mj-lt"/>
              <a:ea typeface="Microsoft Sans Serif" panose="020B0604020202020204" pitchFamily="34" charset="0"/>
              <a:cs typeface="Microsoft Sans Serif" panose="020B0604020202020204" pitchFamily="34" charset="0"/>
            </a:endParaRPr>
          </a:p>
          <a:p>
            <a:pPr lvl="3">
              <a:defRPr/>
            </a:pPr>
            <a:r>
              <a:rPr lang="en-US" altLang="es-ES" sz="2800" b="1" dirty="0">
                <a:latin typeface="+mj-lt"/>
                <a:ea typeface="Microsoft Sans Serif" panose="020B0604020202020204" pitchFamily="34" charset="0"/>
                <a:cs typeface="Microsoft Sans Serif" panose="020B0604020202020204" pitchFamily="34" charset="0"/>
              </a:rPr>
              <a:t>If we implement a good social networking strategy, we can use all these advantages to enhance and advertise our online business.</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1: What are social networks and what are they for?</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3" name="Picture 2" descr="Visualizza immagine di origine">
            <a:extLst>
              <a:ext uri="{FF2B5EF4-FFF2-40B4-BE49-F238E27FC236}">
                <a16:creationId xmlns:a16="http://schemas.microsoft.com/office/drawing/2014/main" id="{EB520A87-FFA5-DCC3-5C32-B2A2B8C97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8039100"/>
            <a:ext cx="980948" cy="980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123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YouTube (canal) - Wikipedia, la enciclopedia libre">
            <a:extLst>
              <a:ext uri="{FF2B5EF4-FFF2-40B4-BE49-F238E27FC236}">
                <a16:creationId xmlns:a16="http://schemas.microsoft.com/office/drawing/2014/main" id="{C5AD394B-DB69-483A-2CFC-6611F5D1196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1751"/>
          <a:stretch/>
        </p:blipFill>
        <p:spPr bwMode="auto">
          <a:xfrm>
            <a:off x="1600200" y="7211822"/>
            <a:ext cx="1466850" cy="1662164"/>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Unidad 2: Boost your company’s digital presence on social networks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881618"/>
            <a:ext cx="15621000" cy="1815882"/>
          </a:xfrm>
          <a:prstGeom prst="rect">
            <a:avLst/>
          </a:prstGeom>
          <a:noFill/>
        </p:spPr>
        <p:txBody>
          <a:bodyPr wrap="square" rtlCol="0">
            <a:spAutoFit/>
          </a:bodyPr>
          <a:lstStyle/>
          <a:p>
            <a:pPr>
              <a:defRPr/>
            </a:pPr>
            <a:r>
              <a:rPr lang="en-US" altLang="es-ES" sz="2800" dirty="0">
                <a:latin typeface="+mj-lt"/>
                <a:ea typeface="Microsoft Sans Serif" panose="020B0604020202020204" pitchFamily="34" charset="0"/>
                <a:cs typeface="Microsoft Sans Serif" panose="020B0604020202020204" pitchFamily="34" charset="0"/>
              </a:rPr>
              <a:t>There are hundreds of </a:t>
            </a:r>
            <a:r>
              <a:rPr lang="en-US" altLang="es-ES" sz="2800" b="1" dirty="0">
                <a:latin typeface="+mj-lt"/>
                <a:ea typeface="Microsoft Sans Serif" panose="020B0604020202020204" pitchFamily="34" charset="0"/>
                <a:cs typeface="Microsoft Sans Serif" panose="020B0604020202020204" pitchFamily="34" charset="0"/>
              </a:rPr>
              <a:t>online social networks</a:t>
            </a:r>
            <a:r>
              <a:rPr lang="en-US" altLang="es-ES" sz="2800" dirty="0">
                <a:latin typeface="+mj-lt"/>
                <a:ea typeface="Microsoft Sans Serif" panose="020B0604020202020204" pitchFamily="34" charset="0"/>
                <a:cs typeface="Microsoft Sans Serif" panose="020B0604020202020204" pitchFamily="34" charset="0"/>
              </a:rPr>
              <a:t>; nevertheless, not all of them have the same features or target </a:t>
            </a:r>
            <a:r>
              <a:rPr lang="en-US" altLang="es-ES" sz="2800">
                <a:latin typeface="+mj-lt"/>
                <a:ea typeface="Microsoft Sans Serif" panose="020B0604020202020204" pitchFamily="34" charset="0"/>
                <a:cs typeface="Microsoft Sans Serif" panose="020B0604020202020204" pitchFamily="34" charset="0"/>
              </a:rPr>
              <a:t>group. In the following paragraphs, we explain the most popular social networks and their main users’ profile. </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2: Main social networks</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2050" name="Picture 2" descr="Facebook - Entrar o registrarse">
            <a:extLst>
              <a:ext uri="{FF2B5EF4-FFF2-40B4-BE49-F238E27FC236}">
                <a16:creationId xmlns:a16="http://schemas.microsoft.com/office/drawing/2014/main" id="{F6679F0C-27C1-45FD-12E5-8A65FCC7DF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4050" y="5697500"/>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0385DFD9-4138-A819-162A-EDE69570DA3F}"/>
              </a:ext>
            </a:extLst>
          </p:cNvPr>
          <p:cNvSpPr txBox="1"/>
          <p:nvPr/>
        </p:nvSpPr>
        <p:spPr>
          <a:xfrm>
            <a:off x="3442252" y="5272830"/>
            <a:ext cx="13335000" cy="1938992"/>
          </a:xfrm>
          <a:prstGeom prst="rect">
            <a:avLst/>
          </a:prstGeom>
          <a:noFill/>
        </p:spPr>
        <p:txBody>
          <a:bodyPr wrap="square" rtlCol="0">
            <a:spAutoFit/>
          </a:bodyPr>
          <a:lstStyle/>
          <a:p>
            <a:r>
              <a:rPr lang="en-GB" sz="2400" b="1">
                <a:effectLst/>
                <a:latin typeface="+mj-lt"/>
              </a:rPr>
              <a:t>Facebook</a:t>
            </a:r>
            <a:r>
              <a:rPr lang="en-GB" sz="2400">
                <a:effectLst/>
                <a:latin typeface="+mj-lt"/>
              </a:rPr>
              <a:t>: It is the </a:t>
            </a:r>
            <a:r>
              <a:rPr lang="en-GB" sz="2400" b="1">
                <a:effectLst/>
                <a:latin typeface="+mj-lt"/>
              </a:rPr>
              <a:t>most used social network worldwide</a:t>
            </a:r>
            <a:r>
              <a:rPr lang="en-GB" sz="2400">
                <a:effectLst/>
                <a:latin typeface="+mj-lt"/>
              </a:rPr>
              <a:t>, with almost 2.500 million users per month. Its average users are adults over 30 years old, with more activity on 50 years old users. You can share interesting news, videos, attractive images, create a community or group to engage in conversations, carry out online polls or live transmissions… On Facebook, immediate and appealing contents work, so make sure to catch the user’s attention using interesting images and titles. </a:t>
            </a:r>
          </a:p>
        </p:txBody>
      </p:sp>
      <p:sp>
        <p:nvSpPr>
          <p:cNvPr id="5" name="CuadroTexto 4">
            <a:extLst>
              <a:ext uri="{FF2B5EF4-FFF2-40B4-BE49-F238E27FC236}">
                <a16:creationId xmlns:a16="http://schemas.microsoft.com/office/drawing/2014/main" id="{9113B15A-5057-EA3B-87C4-B5A9E7487E36}"/>
              </a:ext>
            </a:extLst>
          </p:cNvPr>
          <p:cNvSpPr txBox="1"/>
          <p:nvPr/>
        </p:nvSpPr>
        <p:spPr>
          <a:xfrm>
            <a:off x="3442252" y="7342138"/>
            <a:ext cx="13182600" cy="1569660"/>
          </a:xfrm>
          <a:prstGeom prst="rect">
            <a:avLst/>
          </a:prstGeom>
          <a:noFill/>
        </p:spPr>
        <p:txBody>
          <a:bodyPr wrap="square" rtlCol="0">
            <a:spAutoFit/>
          </a:bodyPr>
          <a:lstStyle/>
          <a:p>
            <a:r>
              <a:rPr lang="en-GB" sz="2400" b="1">
                <a:effectLst/>
                <a:latin typeface="+mj-lt"/>
              </a:rPr>
              <a:t>YouTube</a:t>
            </a:r>
            <a:r>
              <a:rPr lang="en-GB" sz="2400">
                <a:effectLst/>
                <a:latin typeface="+mj-lt"/>
              </a:rPr>
              <a:t>: This social network has more than 2.000 million users per month. It belongs to Google and is used among a very diverse population sector (15-50 years old). Although YouTube possesses different content options, it is the ultimate audio-visual platform. Tutorials, reviews and instructive videos, as well as leisure and entertainment videos are especially relevant.</a:t>
            </a:r>
          </a:p>
        </p:txBody>
      </p:sp>
    </p:spTree>
    <p:extLst>
      <p:ext uri="{BB962C8B-B14F-4D97-AF65-F5344CB8AC3E}">
        <p14:creationId xmlns:p14="http://schemas.microsoft.com/office/powerpoint/2010/main" val="31500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Unidad 2: Boost your company’s digital presence on social networks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881618"/>
            <a:ext cx="15621000" cy="1815882"/>
          </a:xfrm>
          <a:prstGeom prst="rect">
            <a:avLst/>
          </a:prstGeom>
          <a:noFill/>
        </p:spPr>
        <p:txBody>
          <a:bodyPr wrap="square" rtlCol="0">
            <a:spAutoFit/>
          </a:bodyPr>
          <a:lstStyle/>
          <a:p>
            <a:pPr>
              <a:defRPr/>
            </a:pPr>
            <a:r>
              <a:rPr lang="en-US" altLang="es-ES" sz="2800" dirty="0">
                <a:latin typeface="+mj-lt"/>
                <a:ea typeface="Microsoft Sans Serif" panose="020B0604020202020204" pitchFamily="34" charset="0"/>
                <a:cs typeface="Microsoft Sans Serif" panose="020B0604020202020204" pitchFamily="34" charset="0"/>
              </a:rPr>
              <a:t>There are hundreds of </a:t>
            </a:r>
            <a:r>
              <a:rPr lang="en-US" altLang="es-ES" sz="2800" b="1" dirty="0">
                <a:latin typeface="+mj-lt"/>
                <a:ea typeface="Microsoft Sans Serif" panose="020B0604020202020204" pitchFamily="34" charset="0"/>
                <a:cs typeface="Microsoft Sans Serif" panose="020B0604020202020204" pitchFamily="34" charset="0"/>
              </a:rPr>
              <a:t>online social networks</a:t>
            </a:r>
            <a:r>
              <a:rPr lang="en-US" altLang="es-ES" sz="2800" dirty="0">
                <a:latin typeface="+mj-lt"/>
                <a:ea typeface="Microsoft Sans Serif" panose="020B0604020202020204" pitchFamily="34" charset="0"/>
                <a:cs typeface="Microsoft Sans Serif" panose="020B0604020202020204" pitchFamily="34" charset="0"/>
              </a:rPr>
              <a:t>; nevertheless, not all of them have the same features or target </a:t>
            </a:r>
            <a:r>
              <a:rPr lang="en-US" altLang="es-ES" sz="2800">
                <a:latin typeface="+mj-lt"/>
                <a:ea typeface="Microsoft Sans Serif" panose="020B0604020202020204" pitchFamily="34" charset="0"/>
                <a:cs typeface="Microsoft Sans Serif" panose="020B0604020202020204" pitchFamily="34" charset="0"/>
              </a:rPr>
              <a:t>group. In the following paragraphs, we explain the most popular social networks and their main users’ profile. </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2: Main social networks</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4439DFB6-6256-383C-A63E-6C59EA93BC33}"/>
              </a:ext>
            </a:extLst>
          </p:cNvPr>
          <p:cNvSpPr txBox="1"/>
          <p:nvPr/>
        </p:nvSpPr>
        <p:spPr>
          <a:xfrm>
            <a:off x="3505200" y="5413659"/>
            <a:ext cx="13335000" cy="1569660"/>
          </a:xfrm>
          <a:prstGeom prst="rect">
            <a:avLst/>
          </a:prstGeom>
          <a:noFill/>
        </p:spPr>
        <p:txBody>
          <a:bodyPr wrap="square" rtlCol="0">
            <a:spAutoFit/>
          </a:bodyPr>
          <a:lstStyle/>
          <a:p>
            <a:r>
              <a:rPr lang="en-GB" sz="2400" b="1">
                <a:effectLst/>
                <a:latin typeface="+mj-lt"/>
                <a:cs typeface="Arial" panose="020B0604020202020204" pitchFamily="34" charset="0"/>
              </a:rPr>
              <a:t>Instagram</a:t>
            </a:r>
            <a:r>
              <a:rPr lang="en-GB" sz="2400">
                <a:effectLst/>
                <a:latin typeface="+mj-lt"/>
                <a:cs typeface="Arial" panose="020B0604020202020204" pitchFamily="34" charset="0"/>
              </a:rPr>
              <a:t>: This platform is used </a:t>
            </a:r>
            <a:r>
              <a:rPr lang="en-GB" sz="2400" b="1">
                <a:effectLst/>
                <a:latin typeface="+mj-lt"/>
                <a:cs typeface="Arial" panose="020B0604020202020204" pitchFamily="34" charset="0"/>
              </a:rPr>
              <a:t>for image and short videos (reels)</a:t>
            </a:r>
            <a:r>
              <a:rPr lang="en-GB" sz="2400">
                <a:effectLst/>
                <a:latin typeface="+mj-lt"/>
                <a:cs typeface="Arial" panose="020B0604020202020204" pitchFamily="34" charset="0"/>
              </a:rPr>
              <a:t> sharing. It has more than 1.000 million active users per month. It uses is extended among teenagers and young adults (under 40 years old). You can use this platform for sharing your product’s photographs, images, videos and designs, as well as reviews and promotions.</a:t>
            </a:r>
          </a:p>
        </p:txBody>
      </p:sp>
      <p:pic>
        <p:nvPicPr>
          <p:cNvPr id="2056" name="Picture 8" descr="Instagram - Wikipedia, la enciclopedia libre">
            <a:extLst>
              <a:ext uri="{FF2B5EF4-FFF2-40B4-BE49-F238E27FC236}">
                <a16:creationId xmlns:a16="http://schemas.microsoft.com/office/drawing/2014/main" id="{C687AEAD-F087-97D0-EBF2-FC39B095FD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5697500"/>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8FEE9A86-CC60-64AE-1E52-168F48E2DE41}"/>
              </a:ext>
            </a:extLst>
          </p:cNvPr>
          <p:cNvSpPr txBox="1"/>
          <p:nvPr/>
        </p:nvSpPr>
        <p:spPr>
          <a:xfrm>
            <a:off x="3505200" y="7353300"/>
            <a:ext cx="13335000" cy="1200329"/>
          </a:xfrm>
          <a:prstGeom prst="rect">
            <a:avLst/>
          </a:prstGeom>
          <a:noFill/>
        </p:spPr>
        <p:txBody>
          <a:bodyPr wrap="square">
            <a:spAutoFit/>
          </a:bodyPr>
          <a:lstStyle/>
          <a:p>
            <a:r>
              <a:rPr lang="en-GB" sz="2400" b="1">
                <a:effectLst/>
                <a:latin typeface="+mj-lt"/>
              </a:rPr>
              <a:t>Pinterest</a:t>
            </a:r>
            <a:r>
              <a:rPr lang="en-GB" sz="2400">
                <a:effectLst/>
                <a:latin typeface="+mj-lt"/>
              </a:rPr>
              <a:t>: It is focused on </a:t>
            </a:r>
            <a:r>
              <a:rPr lang="en-GB" sz="2400" b="1">
                <a:effectLst/>
                <a:latin typeface="+mj-lt"/>
              </a:rPr>
              <a:t>sharing and saving images</a:t>
            </a:r>
            <a:r>
              <a:rPr lang="en-GB" sz="2400">
                <a:effectLst/>
                <a:latin typeface="+mj-lt"/>
              </a:rPr>
              <a:t> (pins) to find inspiration in several themes, especially </a:t>
            </a:r>
            <a:r>
              <a:rPr lang="en-GB" sz="2400" b="1">
                <a:effectLst/>
                <a:latin typeface="+mj-lt"/>
              </a:rPr>
              <a:t>in cooking, fashion, decoration and DIY</a:t>
            </a:r>
            <a:r>
              <a:rPr lang="en-GB" sz="2400">
                <a:effectLst/>
                <a:latin typeface="+mj-lt"/>
              </a:rPr>
              <a:t> (do-it-yourself) areas. It is very relevant among adult women, so we can use Pinterest to visually promote our business among our target group.</a:t>
            </a:r>
          </a:p>
        </p:txBody>
      </p:sp>
      <p:pic>
        <p:nvPicPr>
          <p:cNvPr id="10" name="Picture 10" descr="Pinterest - Apps en Google Play">
            <a:extLst>
              <a:ext uri="{FF2B5EF4-FFF2-40B4-BE49-F238E27FC236}">
                <a16:creationId xmlns:a16="http://schemas.microsoft.com/office/drawing/2014/main" id="{1844E8F7-523C-6B8F-0E4A-F78DE2D8FE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6419" y="7255848"/>
            <a:ext cx="1297781" cy="1297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76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4" name="Picture 16" descr="TikTok España (@tiktok_es) Official TikTok | Watch TikTok España's Newest  TikTok Videos">
            <a:extLst>
              <a:ext uri="{FF2B5EF4-FFF2-40B4-BE49-F238E27FC236}">
                <a16:creationId xmlns:a16="http://schemas.microsoft.com/office/drawing/2014/main" id="{5B082747-1869-01B0-3FCD-FED4B5352F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6837" y="5425407"/>
            <a:ext cx="1604962" cy="1604962"/>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Unidad 2: Boost your company’s digital presence on social networks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113B15A-5057-EA3B-87C4-B5A9E7487E36}"/>
              </a:ext>
            </a:extLst>
          </p:cNvPr>
          <p:cNvSpPr txBox="1"/>
          <p:nvPr/>
        </p:nvSpPr>
        <p:spPr>
          <a:xfrm>
            <a:off x="2991678" y="5709096"/>
            <a:ext cx="13868400" cy="1200329"/>
          </a:xfrm>
          <a:prstGeom prst="rect">
            <a:avLst/>
          </a:prstGeom>
          <a:noFill/>
        </p:spPr>
        <p:txBody>
          <a:bodyPr wrap="square" rtlCol="0">
            <a:spAutoFit/>
          </a:bodyPr>
          <a:lstStyle/>
          <a:p>
            <a:r>
              <a:rPr lang="en-GB" sz="2400" b="1">
                <a:effectLst/>
                <a:latin typeface="+mj-lt"/>
              </a:rPr>
              <a:t>TikTok</a:t>
            </a:r>
            <a:r>
              <a:rPr lang="en-GB" sz="2400">
                <a:effectLst/>
                <a:latin typeface="+mj-lt"/>
              </a:rPr>
              <a:t>: The most recent social media. Its main contents are</a:t>
            </a:r>
            <a:r>
              <a:rPr lang="en-GB" sz="2400" b="1">
                <a:effectLst/>
                <a:latin typeface="+mj-lt"/>
              </a:rPr>
              <a:t> short and concise videos</a:t>
            </a:r>
            <a:r>
              <a:rPr lang="en-GB" sz="2400">
                <a:effectLst/>
                <a:latin typeface="+mj-lt"/>
              </a:rPr>
              <a:t>. Its users are young adults and </a:t>
            </a:r>
            <a:r>
              <a:rPr lang="en-GB" sz="2400" b="1">
                <a:effectLst/>
                <a:latin typeface="+mj-lt"/>
              </a:rPr>
              <a:t>teenagers</a:t>
            </a:r>
            <a:r>
              <a:rPr lang="en-GB" sz="2400">
                <a:effectLst/>
                <a:latin typeface="+mj-lt"/>
              </a:rPr>
              <a:t>, so if your business has this target group, it is ideal to improve your presence. Share short and funny videos that catch your public attention with challenges, catchy music or attractive images.</a:t>
            </a:r>
          </a:p>
        </p:txBody>
      </p:sp>
      <p:sp>
        <p:nvSpPr>
          <p:cNvPr id="8" name="CuadroTexto 7">
            <a:extLst>
              <a:ext uri="{FF2B5EF4-FFF2-40B4-BE49-F238E27FC236}">
                <a16:creationId xmlns:a16="http://schemas.microsoft.com/office/drawing/2014/main" id="{4439DFB6-6256-383C-A63E-6C59EA93BC33}"/>
              </a:ext>
            </a:extLst>
          </p:cNvPr>
          <p:cNvSpPr txBox="1"/>
          <p:nvPr/>
        </p:nvSpPr>
        <p:spPr>
          <a:xfrm>
            <a:off x="2991678" y="7616397"/>
            <a:ext cx="13868400" cy="830997"/>
          </a:xfrm>
          <a:prstGeom prst="rect">
            <a:avLst/>
          </a:prstGeom>
          <a:noFill/>
        </p:spPr>
        <p:txBody>
          <a:bodyPr wrap="square" rtlCol="0">
            <a:spAutoFit/>
          </a:bodyPr>
          <a:lstStyle/>
          <a:p>
            <a:r>
              <a:rPr lang="en-GB" sz="2400" b="1">
                <a:effectLst/>
                <a:latin typeface="+mj-lt"/>
              </a:rPr>
              <a:t>LinkedIn</a:t>
            </a:r>
            <a:r>
              <a:rPr lang="en-GB" sz="2400">
                <a:effectLst/>
                <a:latin typeface="+mj-lt"/>
              </a:rPr>
              <a:t>: This social network is still relevant in the</a:t>
            </a:r>
            <a:r>
              <a:rPr lang="en-GB" sz="2400" b="1">
                <a:effectLst/>
                <a:latin typeface="+mj-lt"/>
              </a:rPr>
              <a:t> working sector</a:t>
            </a:r>
            <a:r>
              <a:rPr lang="en-GB" sz="2400">
                <a:effectLst/>
                <a:latin typeface="+mj-lt"/>
              </a:rPr>
              <a:t>. LinkedIn allows to share your </a:t>
            </a:r>
            <a:r>
              <a:rPr lang="en-GB" sz="2400" b="1">
                <a:effectLst/>
                <a:latin typeface="+mj-lt"/>
              </a:rPr>
              <a:t>business information, find a job or contact with similar businesses to collaborate</a:t>
            </a:r>
            <a:r>
              <a:rPr lang="en-GB" sz="2400">
                <a:effectLst/>
                <a:latin typeface="+mj-lt"/>
              </a:rPr>
              <a:t>.</a:t>
            </a:r>
          </a:p>
        </p:txBody>
      </p:sp>
      <p:pic>
        <p:nvPicPr>
          <p:cNvPr id="2066" name="Picture 18" descr="square-linkedin-512 – INDESO">
            <a:extLst>
              <a:ext uri="{FF2B5EF4-FFF2-40B4-BE49-F238E27FC236}">
                <a16:creationId xmlns:a16="http://schemas.microsoft.com/office/drawing/2014/main" id="{510BAA1E-0AAC-F0BA-6B16-4444726FB0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5354" y="7507932"/>
            <a:ext cx="1047929" cy="1047929"/>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238527C2-2336-89B8-21CB-D2C88D21E7B9}"/>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2: Main social networks</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7C8DC3C2-1AD0-3D42-B1E7-3CF61F621295}"/>
              </a:ext>
            </a:extLst>
          </p:cNvPr>
          <p:cNvSpPr txBox="1"/>
          <p:nvPr/>
        </p:nvSpPr>
        <p:spPr>
          <a:xfrm>
            <a:off x="1447800" y="3881618"/>
            <a:ext cx="15621000" cy="1815882"/>
          </a:xfrm>
          <a:prstGeom prst="rect">
            <a:avLst/>
          </a:prstGeom>
          <a:noFill/>
        </p:spPr>
        <p:txBody>
          <a:bodyPr wrap="square" rtlCol="0">
            <a:spAutoFit/>
          </a:bodyPr>
          <a:lstStyle/>
          <a:p>
            <a:pPr>
              <a:defRPr/>
            </a:pPr>
            <a:r>
              <a:rPr lang="en-US" altLang="es-ES" sz="2800" dirty="0">
                <a:latin typeface="+mj-lt"/>
                <a:ea typeface="Microsoft Sans Serif" panose="020B0604020202020204" pitchFamily="34" charset="0"/>
                <a:cs typeface="Microsoft Sans Serif" panose="020B0604020202020204" pitchFamily="34" charset="0"/>
              </a:rPr>
              <a:t>There are hundreds of </a:t>
            </a:r>
            <a:r>
              <a:rPr lang="en-US" altLang="es-ES" sz="2800" b="1" dirty="0">
                <a:latin typeface="+mj-lt"/>
                <a:ea typeface="Microsoft Sans Serif" panose="020B0604020202020204" pitchFamily="34" charset="0"/>
                <a:cs typeface="Microsoft Sans Serif" panose="020B0604020202020204" pitchFamily="34" charset="0"/>
              </a:rPr>
              <a:t>online social networks</a:t>
            </a:r>
            <a:r>
              <a:rPr lang="en-US" altLang="es-ES" sz="2800" dirty="0">
                <a:latin typeface="+mj-lt"/>
                <a:ea typeface="Microsoft Sans Serif" panose="020B0604020202020204" pitchFamily="34" charset="0"/>
                <a:cs typeface="Microsoft Sans Serif" panose="020B0604020202020204" pitchFamily="34" charset="0"/>
              </a:rPr>
              <a:t>; nevertheless, not all of them have the same features or target </a:t>
            </a:r>
            <a:r>
              <a:rPr lang="en-US" altLang="es-ES" sz="2800">
                <a:latin typeface="+mj-lt"/>
                <a:ea typeface="Microsoft Sans Serif" panose="020B0604020202020204" pitchFamily="34" charset="0"/>
                <a:cs typeface="Microsoft Sans Serif" panose="020B0604020202020204" pitchFamily="34" charset="0"/>
              </a:rPr>
              <a:t>group. In the following paragraphs, we explain the most popular social networks and their main users’ profile. </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9950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Unidad 2: Boost your company’s digital presence on social networks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4000500"/>
            <a:ext cx="15544800" cy="5262979"/>
          </a:xfrm>
          <a:prstGeom prst="rect">
            <a:avLst/>
          </a:prstGeom>
          <a:noFill/>
        </p:spPr>
        <p:txBody>
          <a:bodyPr wrap="square" rtlCol="0">
            <a:spAutoFit/>
          </a:bodyPr>
          <a:lstStyle/>
          <a:p>
            <a:r>
              <a:rPr lang="en-GB" sz="2800" dirty="0">
                <a:effectLst/>
                <a:latin typeface="+mj-lt"/>
              </a:rPr>
              <a:t>To carry out an effective </a:t>
            </a:r>
            <a:r>
              <a:rPr lang="en-GB" sz="2800" b="1" dirty="0">
                <a:effectLst/>
                <a:latin typeface="+mj-lt"/>
              </a:rPr>
              <a:t>marketing strategy on social networks</a:t>
            </a:r>
            <a:r>
              <a:rPr lang="en-GB" sz="2800" dirty="0">
                <a:effectLst/>
                <a:latin typeface="+mj-lt"/>
              </a:rPr>
              <a:t>, there are many aspects to take into account. Here we present some advice on how to enhance your visibility. </a:t>
            </a:r>
          </a:p>
          <a:p>
            <a:r>
              <a:rPr lang="en-GB" sz="2800" dirty="0">
                <a:effectLst/>
                <a:latin typeface="+mj-lt"/>
              </a:rPr>
              <a:t> </a:t>
            </a:r>
          </a:p>
          <a:p>
            <a:pPr marL="457200" indent="-457200">
              <a:buFont typeface="Arial" panose="020B0604020202020204" pitchFamily="34" charset="0"/>
              <a:buChar char="•"/>
            </a:pPr>
            <a:r>
              <a:rPr lang="en-GB" sz="2800" b="1" dirty="0">
                <a:effectLst/>
                <a:latin typeface="+mj-lt"/>
              </a:rPr>
              <a:t>Choose the right platforms</a:t>
            </a:r>
            <a:r>
              <a:rPr lang="en-GB" sz="2800" dirty="0">
                <a:effectLst/>
                <a:latin typeface="+mj-lt"/>
              </a:rPr>
              <a:t>. Once we have researched different platforms, we must choose the ones that best suit your target group. It is advisable to use more than one social network, but we must make sure we can manage all the different accounts at the same time.</a:t>
            </a:r>
          </a:p>
          <a:p>
            <a:pPr marL="457200" indent="-457200">
              <a:buFont typeface="Arial" panose="020B0604020202020204" pitchFamily="34" charset="0"/>
              <a:buChar char="•"/>
            </a:pPr>
            <a:r>
              <a:rPr lang="en-GB" sz="2800" b="1" dirty="0">
                <a:effectLst/>
                <a:latin typeface="+mj-lt"/>
              </a:rPr>
              <a:t>Take care of your online reputation</a:t>
            </a:r>
            <a:r>
              <a:rPr lang="en-GB" sz="2800" dirty="0">
                <a:effectLst/>
                <a:latin typeface="+mj-lt"/>
              </a:rPr>
              <a:t>. Online reputation or e-reputation measures the esteem or prestige of a webpage, service, company or product on the Internet. It is important because it will determine the trust and satisfaction of our customers or users, either current or potential. Furthermore, it will enhance our business’ loyalty and reliability. For example, if all the comments in our posts are positive, we will have more possibilities of reaching a wider public than if they are negative.</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3: How to promote your company on social networks</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65093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Unidad 2: Boost your company’s digital presence on social networks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4000500"/>
            <a:ext cx="15544800" cy="3970318"/>
          </a:xfrm>
          <a:prstGeom prst="rect">
            <a:avLst/>
          </a:prstGeom>
          <a:noFill/>
        </p:spPr>
        <p:txBody>
          <a:bodyPr wrap="square" rtlCol="0">
            <a:spAutoFit/>
          </a:bodyPr>
          <a:lstStyle/>
          <a:p>
            <a:pPr marL="457200" indent="-457200">
              <a:buFont typeface="Arial" panose="020B0604020202020204" pitchFamily="34" charset="0"/>
              <a:buChar char="•"/>
            </a:pPr>
            <a:r>
              <a:rPr lang="en-GB" sz="2800" b="1" dirty="0">
                <a:effectLst/>
                <a:latin typeface="+mj-lt"/>
              </a:rPr>
              <a:t>Be clear about your objectives</a:t>
            </a:r>
            <a:r>
              <a:rPr lang="en-GB" sz="2800" dirty="0">
                <a:effectLst/>
                <a:latin typeface="+mj-lt"/>
              </a:rPr>
              <a:t>. Depending on your company’s nature, your goal on social networks will be to gain followers, to sell a product, to advertise your website… Keep this objective in mind when taking a decision in your strategy.</a:t>
            </a:r>
          </a:p>
          <a:p>
            <a:pPr marL="457200" indent="-457200">
              <a:buFont typeface="Arial" panose="020B0604020202020204" pitchFamily="34" charset="0"/>
              <a:buChar char="•"/>
            </a:pPr>
            <a:r>
              <a:rPr lang="en-GB" sz="2800" b="1" dirty="0">
                <a:effectLst/>
                <a:latin typeface="+mj-lt"/>
              </a:rPr>
              <a:t>Create quality content</a:t>
            </a:r>
            <a:r>
              <a:rPr lang="en-GB" sz="2800" dirty="0">
                <a:effectLst/>
                <a:latin typeface="+mj-lt"/>
              </a:rPr>
              <a:t>. Make sure that your content is fresh, original and good quality. Images and short videos are a quick and dynamic way to contact your audience, but you must make sure they have a good resolution.</a:t>
            </a:r>
          </a:p>
          <a:p>
            <a:pPr marL="457200" indent="-457200">
              <a:buFont typeface="Arial" panose="020B0604020202020204" pitchFamily="34" charset="0"/>
              <a:buChar char="•"/>
            </a:pPr>
            <a:r>
              <a:rPr lang="en-GB" sz="2800" b="1" dirty="0">
                <a:effectLst/>
                <a:latin typeface="+mj-lt"/>
              </a:rPr>
              <a:t>Frequent updates</a:t>
            </a:r>
            <a:r>
              <a:rPr lang="en-GB" sz="2800" dirty="0">
                <a:effectLst/>
                <a:latin typeface="+mj-lt"/>
              </a:rPr>
              <a:t>. We must not abandon our social accounts; otherwise, it will be more difficult to access our public. Research your target group’s activity and schedules to know when to publish and which amount of weekly content is adequate to make users interested in your profile.</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3: How to promote your company on social networks</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54067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Unidad 2: Boost your company’s digital presence on social networks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4000500"/>
            <a:ext cx="10896600" cy="4893647"/>
          </a:xfrm>
          <a:prstGeom prst="rect">
            <a:avLst/>
          </a:prstGeom>
          <a:noFill/>
        </p:spPr>
        <p:txBody>
          <a:bodyPr wrap="square" rtlCol="0">
            <a:spAutoFit/>
          </a:bodyPr>
          <a:lstStyle/>
          <a:p>
            <a:pPr marL="457200" indent="-457200">
              <a:buFont typeface="Arial" panose="020B0604020202020204" pitchFamily="34" charset="0"/>
              <a:buChar char="•"/>
            </a:pPr>
            <a:r>
              <a:rPr lang="en-GB" sz="2400" b="1" dirty="0">
                <a:effectLst/>
                <a:latin typeface="+mj-lt"/>
              </a:rPr>
              <a:t>Interact with your followers</a:t>
            </a:r>
            <a:r>
              <a:rPr lang="en-GB" sz="2400" dirty="0">
                <a:effectLst/>
                <a:latin typeface="+mj-lt"/>
              </a:rPr>
              <a:t>. One of the main advantages of social networks is that it put into contact millions of users with similar interests. We can gain followers trough interactions, such as polls, challenges, trends, comments, questions… This will help us measure the effectiveness of our strategy and know better our customer’s interests and needs.</a:t>
            </a:r>
          </a:p>
          <a:p>
            <a:pPr marL="457200" indent="-457200">
              <a:buFont typeface="Arial" panose="020B0604020202020204" pitchFamily="34" charset="0"/>
              <a:buChar char="•"/>
            </a:pPr>
            <a:r>
              <a:rPr lang="en-GB" sz="2400" b="1" dirty="0">
                <a:effectLst/>
                <a:latin typeface="+mj-lt"/>
              </a:rPr>
              <a:t>Contact with similar profiles</a:t>
            </a:r>
            <a:r>
              <a:rPr lang="en-GB" sz="2400" dirty="0">
                <a:effectLst/>
                <a:latin typeface="+mj-lt"/>
              </a:rPr>
              <a:t>. Do not hesitate to collaborate with similar companies, as it may be profitable for both businesses.</a:t>
            </a:r>
          </a:p>
          <a:p>
            <a:pPr marL="457200" indent="-457200">
              <a:buFont typeface="Arial" panose="020B0604020202020204" pitchFamily="34" charset="0"/>
              <a:buChar char="•"/>
            </a:pPr>
            <a:r>
              <a:rPr lang="en-GB" sz="2400" b="1" dirty="0">
                <a:effectLst/>
                <a:latin typeface="+mj-lt"/>
              </a:rPr>
              <a:t>Measure your strategy impact</a:t>
            </a:r>
            <a:r>
              <a:rPr lang="en-GB" sz="2400" dirty="0">
                <a:effectLst/>
                <a:latin typeface="+mj-lt"/>
              </a:rPr>
              <a:t>. Measure the effectiveness and social network impact. To do this, you can carry out a SWOT analysis, where you can study your strengths, objectives, weaknesses and threats. Correct what is not working and boost what is.  On the following link, you can find more detailed information on how to carry out a SWOT analysis (also known as DAFO or FODA): </a:t>
            </a:r>
            <a:r>
              <a:rPr lang="en-GB" sz="2400" dirty="0">
                <a:effectLst/>
                <a:latin typeface="+mj-lt"/>
                <a:hlinkClick r:id="rId3">
                  <a:extLst>
                    <a:ext uri="{A12FA001-AC4F-418D-AE19-62706E023703}">
                      <ahyp:hlinkClr xmlns:ahyp="http://schemas.microsoft.com/office/drawing/2018/hyperlinkcolor" val="tx"/>
                    </a:ext>
                  </a:extLst>
                </a:hlinkClick>
              </a:rPr>
              <a:t>https://www.youtube.com/watch?v=JXXHqM6RzZQ</a:t>
            </a:r>
            <a:endParaRPr lang="en-GB" sz="2400" dirty="0">
              <a:effectLst/>
              <a:latin typeface="+mj-lt"/>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3: How to promote your company on social networks</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3" name="Imagen 2">
            <a:extLst>
              <a:ext uri="{FF2B5EF4-FFF2-40B4-BE49-F238E27FC236}">
                <a16:creationId xmlns:a16="http://schemas.microsoft.com/office/drawing/2014/main" id="{CAE1B0A4-7012-813A-31DC-6E0058D706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84751" y="2704608"/>
            <a:ext cx="1016232" cy="1016232"/>
          </a:xfrm>
          <a:prstGeom prst="rect">
            <a:avLst/>
          </a:prstGeom>
        </p:spPr>
      </p:pic>
      <p:sp>
        <p:nvSpPr>
          <p:cNvPr id="4" name="CuadroTexto 3">
            <a:extLst>
              <a:ext uri="{FF2B5EF4-FFF2-40B4-BE49-F238E27FC236}">
                <a16:creationId xmlns:a16="http://schemas.microsoft.com/office/drawing/2014/main" id="{1261FC0E-122D-CB25-E3D5-DD9500A0F7AD}"/>
              </a:ext>
            </a:extLst>
          </p:cNvPr>
          <p:cNvSpPr txBox="1"/>
          <p:nvPr/>
        </p:nvSpPr>
        <p:spPr>
          <a:xfrm>
            <a:off x="12192000" y="3771900"/>
            <a:ext cx="4878680" cy="1477328"/>
          </a:xfrm>
          <a:prstGeom prst="rect">
            <a:avLst/>
          </a:prstGeom>
          <a:noFill/>
        </p:spPr>
        <p:txBody>
          <a:bodyPr wrap="square" rtlCol="0">
            <a:spAutoFit/>
          </a:bodyPr>
          <a:lstStyle/>
          <a:p>
            <a:pPr>
              <a:defRPr/>
            </a:pPr>
            <a:r>
              <a:rPr lang="en-GB" altLang="es-ES" dirty="0">
                <a:latin typeface="+mj-lt"/>
                <a:ea typeface="Microsoft Sans Serif" panose="020B0604020202020204" pitchFamily="34" charset="0"/>
                <a:cs typeface="Microsoft Sans Serif" panose="020B0604020202020204" pitchFamily="34" charset="0"/>
              </a:rPr>
              <a:t>Now that you know more about the importance of social media for your company and how they can promote it, </a:t>
            </a:r>
            <a:r>
              <a:rPr lang="en-GB" altLang="es-ES" b="1" dirty="0">
                <a:latin typeface="+mj-lt"/>
                <a:ea typeface="Microsoft Sans Serif" panose="020B0604020202020204" pitchFamily="34" charset="0"/>
                <a:cs typeface="Microsoft Sans Serif" panose="020B0604020202020204" pitchFamily="34" charset="0"/>
              </a:rPr>
              <a:t>what strategic plan would you follow to boost your digital presence in social networks?. What would be your main objectives?</a:t>
            </a:r>
            <a:endParaRPr lang="en-US" altLang="es-ES" b="1" dirty="0">
              <a:latin typeface="+mj-lt"/>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D39B4D60-56D5-CD80-7CD7-23F1D3B9876D}"/>
              </a:ext>
            </a:extLst>
          </p:cNvPr>
          <p:cNvSpPr txBox="1"/>
          <p:nvPr/>
        </p:nvSpPr>
        <p:spPr>
          <a:xfrm>
            <a:off x="13100983" y="3037188"/>
            <a:ext cx="1488051" cy="461665"/>
          </a:xfrm>
          <a:prstGeom prst="rect">
            <a:avLst/>
          </a:prstGeom>
          <a:noFill/>
        </p:spPr>
        <p:txBody>
          <a:bodyPr wrap="square">
            <a:spAutoFit/>
          </a:bodyPr>
          <a:lstStyle/>
          <a:p>
            <a:r>
              <a:rPr lang="en-GB" sz="2400" b="1" i="0" u="none" strike="noStrike" dirty="0">
                <a:solidFill>
                  <a:srgbClr val="7030A0"/>
                </a:solidFill>
                <a:effectLst/>
              </a:rPr>
              <a:t>Get Busy!</a:t>
            </a:r>
            <a:endParaRPr lang="en-GB" sz="2400" dirty="0"/>
          </a:p>
        </p:txBody>
      </p:sp>
    </p:spTree>
    <p:extLst>
      <p:ext uri="{BB962C8B-B14F-4D97-AF65-F5344CB8AC3E}">
        <p14:creationId xmlns:p14="http://schemas.microsoft.com/office/powerpoint/2010/main" val="2744497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A8583F9-7EBD-FDDE-220E-E0F079E187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2400" y="4000500"/>
            <a:ext cx="5486400" cy="3918857"/>
          </a:xfrm>
          <a:prstGeom prst="rect">
            <a:avLst/>
          </a:prstGeom>
        </p:spPr>
      </p:pic>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3: Learn to solve your digital company cybersecurity problems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810000"/>
            <a:ext cx="10134600" cy="5693866"/>
          </a:xfrm>
          <a:prstGeom prst="rect">
            <a:avLst/>
          </a:prstGeom>
          <a:noFill/>
        </p:spPr>
        <p:txBody>
          <a:bodyPr wrap="square" rtlCol="0">
            <a:spAutoFit/>
          </a:bodyPr>
          <a:lstStyle/>
          <a:p>
            <a:pPr>
              <a:defRPr/>
            </a:pPr>
            <a:r>
              <a:rPr lang="en-US" altLang="es-ES" sz="2800" b="1" dirty="0">
                <a:latin typeface="+mj-lt"/>
                <a:ea typeface="Microsoft Sans Serif" panose="020B0604020202020204" pitchFamily="34" charset="0"/>
                <a:cs typeface="Microsoft Sans Serif" panose="020B0604020202020204" pitchFamily="34" charset="0"/>
              </a:rPr>
              <a:t>Cybersecurity</a:t>
            </a:r>
            <a:r>
              <a:rPr lang="en-US" altLang="es-ES" sz="2800" dirty="0">
                <a:latin typeface="+mj-lt"/>
                <a:ea typeface="Microsoft Sans Serif" panose="020B0604020202020204" pitchFamily="34" charset="0"/>
                <a:cs typeface="Microsoft Sans Serif" panose="020B0604020202020204" pitchFamily="34" charset="0"/>
              </a:rPr>
              <a:t> consists of a series of practices that have the objective of </a:t>
            </a:r>
            <a:r>
              <a:rPr lang="en-US" altLang="es-ES" sz="2800" b="1" dirty="0">
                <a:latin typeface="+mj-lt"/>
                <a:ea typeface="Microsoft Sans Serif" panose="020B0604020202020204" pitchFamily="34" charset="0"/>
                <a:cs typeface="Microsoft Sans Serif" panose="020B0604020202020204" pitchFamily="34" charset="0"/>
              </a:rPr>
              <a:t>protecting systems and information </a:t>
            </a:r>
            <a:r>
              <a:rPr lang="en-US" altLang="es-ES" sz="2800" dirty="0">
                <a:latin typeface="+mj-lt"/>
                <a:ea typeface="Microsoft Sans Serif" panose="020B0604020202020204" pitchFamily="34" charset="0"/>
                <a:cs typeface="Microsoft Sans Serif" panose="020B0604020202020204" pitchFamily="34" charset="0"/>
              </a:rPr>
              <a:t>in our devices from </a:t>
            </a:r>
            <a:r>
              <a:rPr lang="en-US" altLang="es-ES" sz="2800" b="1" dirty="0">
                <a:latin typeface="+mj-lt"/>
                <a:ea typeface="Microsoft Sans Serif" panose="020B0604020202020204" pitchFamily="34" charset="0"/>
                <a:cs typeface="Microsoft Sans Serif" panose="020B0604020202020204" pitchFamily="34" charset="0"/>
              </a:rPr>
              <a:t>potential cyberattacks</a:t>
            </a:r>
            <a:r>
              <a:rPr lang="en-US" altLang="es-ES" sz="2800" dirty="0">
                <a:latin typeface="+mj-lt"/>
                <a:ea typeface="Microsoft Sans Serif" panose="020B0604020202020204" pitchFamily="34" charset="0"/>
                <a:cs typeface="Microsoft Sans Serif" panose="020B0604020202020204" pitchFamily="34" charset="0"/>
              </a:rPr>
              <a:t>. Among the most common threats we can find: </a:t>
            </a:r>
          </a:p>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GB" sz="2800" b="1">
                <a:effectLst/>
                <a:latin typeface="+mj-lt"/>
              </a:rPr>
              <a:t>Phishing</a:t>
            </a:r>
            <a:r>
              <a:rPr lang="en-GB" sz="2800">
                <a:effectLst/>
                <a:latin typeface="+mj-lt"/>
              </a:rPr>
              <a:t>: It consists of impersonating a company with the aim of getting victims to steal their data or make a fraudulent purchase.  Communication media such as fraudulent web pages or emails are often used</a:t>
            </a:r>
            <a:r>
              <a:rPr lang="en-US" altLang="es-ES" sz="2800">
                <a:latin typeface="+mj-lt"/>
                <a:ea typeface="Microsoft Sans Serif" panose="020B0604020202020204" pitchFamily="34" charset="0"/>
                <a:cs typeface="Microsoft Sans Serif" panose="020B0604020202020204" pitchFamily="34" charset="0"/>
              </a:rPr>
              <a:t>.  </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GB" sz="2800" b="1">
                <a:effectLst/>
                <a:latin typeface="+mj-lt"/>
              </a:rPr>
              <a:t>Spam</a:t>
            </a:r>
            <a:r>
              <a:rPr lang="en-GB" sz="2800">
                <a:effectLst/>
                <a:latin typeface="+mj-lt"/>
              </a:rPr>
              <a:t>: They are unsolicited and bulk-sent messages. They often present recurring adds, unbeatable offers or rewards, or potential problems in your device. Nevertheless, all of these are frauds with the aim of stealing your information</a:t>
            </a:r>
            <a:r>
              <a:rPr lang="en-US" altLang="es-ES" sz="2800">
                <a:latin typeface="+mj-lt"/>
                <a:ea typeface="Microsoft Sans Serif" panose="020B0604020202020204" pitchFamily="34" charset="0"/>
                <a:cs typeface="Microsoft Sans Serif" panose="020B0604020202020204" pitchFamily="34" charset="0"/>
              </a:rPr>
              <a:t>. </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1: What is cybersecurity?</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74921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A8583F9-7EBD-FDDE-220E-E0F079E187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2400" y="4000500"/>
            <a:ext cx="5486400" cy="3918857"/>
          </a:xfrm>
          <a:prstGeom prst="rect">
            <a:avLst/>
          </a:prstGeom>
        </p:spPr>
      </p:pic>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3: Learn to solve your digital company cybersecurity problems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810000"/>
            <a:ext cx="10134600" cy="5262979"/>
          </a:xfrm>
          <a:prstGeom prst="rect">
            <a:avLst/>
          </a:prstGeom>
          <a:noFill/>
        </p:spPr>
        <p:txBody>
          <a:bodyPr wrap="square" rtlCol="0">
            <a:spAutoFit/>
          </a:bodyPr>
          <a:lstStyle/>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GB" sz="2800" b="1" dirty="0">
                <a:effectLst/>
                <a:latin typeface="+mj-lt"/>
              </a:rPr>
              <a:t>Malwares</a:t>
            </a:r>
            <a:r>
              <a:rPr lang="en-GB" sz="2800" dirty="0">
                <a:effectLst/>
                <a:latin typeface="+mj-lt"/>
              </a:rPr>
              <a:t>: They are software created to damage, prevent or impair the correct performance of our devices, as well as stealing our information. There are million of types of malwares, with different characteristics and objectives. Among the most widespread ones we can find trojans, worms, botnets, </a:t>
            </a:r>
            <a:r>
              <a:rPr lang="en-GB" sz="2800" dirty="0" err="1">
                <a:effectLst/>
                <a:latin typeface="+mj-lt"/>
              </a:rPr>
              <a:t>adwares</a:t>
            </a:r>
            <a:r>
              <a:rPr lang="en-GB" sz="2800" dirty="0">
                <a:effectLst/>
                <a:latin typeface="+mj-lt"/>
              </a:rPr>
              <a:t>..</a:t>
            </a:r>
            <a:r>
              <a:rPr lang="en-US" altLang="es-ES" sz="2800" dirty="0">
                <a:latin typeface="+mj-lt"/>
                <a:ea typeface="Microsoft Sans Serif" panose="020B0604020202020204" pitchFamily="34" charset="0"/>
                <a:cs typeface="Microsoft Sans Serif" panose="020B0604020202020204" pitchFamily="34" charset="0"/>
              </a:rPr>
              <a:t>.</a:t>
            </a:r>
          </a:p>
          <a:p>
            <a:pPr marL="457200" indent="-457200">
              <a:buFont typeface="Arial" panose="020B0604020202020204" pitchFamily="34" charset="0"/>
              <a:buChar char="•"/>
              <a:defRPr/>
            </a:pPr>
            <a:endParaRPr lang="en-US" altLang="es-ES" sz="2800" dirty="0">
              <a:latin typeface="+mj-lt"/>
              <a:ea typeface="Microsoft Sans Serif" panose="020B0604020202020204" pitchFamily="34" charset="0"/>
              <a:cs typeface="Microsoft Sans Serif" panose="020B0604020202020204" pitchFamily="34" charset="0"/>
            </a:endParaRPr>
          </a:p>
          <a:p>
            <a:pPr>
              <a:defRPr/>
            </a:pPr>
            <a:r>
              <a:rPr lang="en-GB" sz="2800" dirty="0">
                <a:effectLst/>
                <a:latin typeface="+mj-lt"/>
              </a:rPr>
              <a:t>There are thousands of threats we are exposed to when surfing the web. Nevertheless, not everything is lost: there are some measures we can take to avoid potential cyberthreats. In the following section, we will find some tips on how to keep our online business safe</a:t>
            </a:r>
            <a:r>
              <a:rPr lang="en-US" sz="2800" dirty="0">
                <a:effectLst/>
                <a:latin typeface="+mj-lt"/>
                <a:ea typeface="Microsoft Sans Serif" panose="020B0604020202020204" pitchFamily="34" charset="0"/>
                <a:cs typeface="Microsoft Sans Serif" panose="020B0604020202020204" pitchFamily="34" charset="0"/>
              </a:rPr>
              <a:t>.</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1: What is cybersecurity?</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95997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3: Learn to solve your digital company cybersecurity problems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4040536"/>
            <a:ext cx="15297150" cy="5693866"/>
          </a:xfrm>
          <a:prstGeom prst="rect">
            <a:avLst/>
          </a:prstGeom>
          <a:noFill/>
        </p:spPr>
        <p:txBody>
          <a:bodyPr wrap="square" rtlCol="0">
            <a:spAutoFit/>
          </a:bodyPr>
          <a:lstStyle/>
          <a:p>
            <a:pPr marL="514350" indent="-514350">
              <a:buFont typeface="+mj-lt"/>
              <a:buAutoNum type="arabicPeriod"/>
              <a:defRPr/>
            </a:pPr>
            <a:r>
              <a:rPr lang="en-GB" sz="2800" b="1" dirty="0">
                <a:effectLst/>
                <a:latin typeface="+mj-lt"/>
              </a:rPr>
              <a:t>Use common sense</a:t>
            </a:r>
            <a:r>
              <a:rPr lang="en-GB" sz="2800" dirty="0">
                <a:effectLst/>
                <a:latin typeface="+mj-lt"/>
              </a:rPr>
              <a:t>. The first and most important piece of advice we must follow is to keep our common sense. If something is too good to be true, it’s probably fake. Be sceptical and do not trust unknown sources</a:t>
            </a:r>
            <a:r>
              <a:rPr lang="en-US" altLang="es-ES" sz="2800" dirty="0">
                <a:latin typeface="+mj-lt"/>
                <a:ea typeface="Microsoft Sans Serif" panose="020B0604020202020204" pitchFamily="34" charset="0"/>
                <a:cs typeface="Microsoft Sans Serif" panose="020B0604020202020204" pitchFamily="34" charset="0"/>
              </a:rPr>
              <a:t>.</a:t>
            </a:r>
            <a:endParaRPr lang="en-US" altLang="es-ES" sz="2800" b="1"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a:defRPr/>
            </a:pPr>
            <a:r>
              <a:rPr lang="en-GB" sz="2800" b="1" dirty="0">
                <a:effectLst/>
                <a:latin typeface="+mj-lt"/>
              </a:rPr>
              <a:t>Always keep a backup copy</a:t>
            </a:r>
            <a:r>
              <a:rPr lang="en-GB" sz="2800" dirty="0">
                <a:effectLst/>
                <a:latin typeface="+mj-lt"/>
              </a:rPr>
              <a:t>. Protect your data, files and information in case of suffering an unwanted damage. To achieve this, it is advisable to keep two backup files: an offline one (such as a hard drive) and an online one (the cloud)</a:t>
            </a:r>
            <a:r>
              <a:rPr lang="en-US" altLang="es-ES" sz="2800" dirty="0">
                <a:latin typeface="+mj-lt"/>
                <a:ea typeface="Microsoft Sans Serif" panose="020B0604020202020204" pitchFamily="34" charset="0"/>
                <a:cs typeface="Microsoft Sans Serif" panose="020B0604020202020204" pitchFamily="34" charset="0"/>
              </a:rPr>
              <a:t>. </a:t>
            </a:r>
            <a:endParaRPr lang="en-US" altLang="es-ES" sz="2800" b="1"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a:defRPr/>
            </a:pPr>
            <a:r>
              <a:rPr lang="en-GB" sz="2800" b="1" dirty="0">
                <a:effectLst/>
                <a:latin typeface="+mj-lt"/>
              </a:rPr>
              <a:t>Do not open unknown or unreliable links</a:t>
            </a:r>
            <a:r>
              <a:rPr lang="en-GB" sz="2800" dirty="0">
                <a:effectLst/>
                <a:latin typeface="+mj-lt"/>
              </a:rPr>
              <a:t>. Otherwise, we could be allowing access to malware. Make sure that the links you access come from a known source or are secure. </a:t>
            </a:r>
          </a:p>
          <a:p>
            <a:pPr marL="514350" indent="-514350">
              <a:buFont typeface="+mj-lt"/>
              <a:buAutoNum type="arabicPeriod"/>
              <a:defRPr/>
            </a:pPr>
            <a:endParaRPr lang="en-GB" sz="2800" dirty="0">
              <a:latin typeface="+mj-lt"/>
            </a:endParaRPr>
          </a:p>
          <a:p>
            <a:pPr lvl="2">
              <a:defRPr/>
            </a:pPr>
            <a:r>
              <a:rPr lang="en-GB" sz="2800" b="1" dirty="0">
                <a:effectLst/>
                <a:latin typeface="+mj-lt"/>
              </a:rPr>
              <a:t>We can know that a page is safe if starts with https:// or has a padlock on the search bar. However, this does not guarantee that its content is truthful</a:t>
            </a:r>
            <a:r>
              <a:rPr lang="en-US" altLang="es-ES" sz="2800" b="1" dirty="0">
                <a:latin typeface="+mj-lt"/>
                <a:ea typeface="Microsoft Sans Serif" panose="020B0604020202020204" pitchFamily="34" charset="0"/>
                <a:cs typeface="Microsoft Sans Serif" panose="020B0604020202020204" pitchFamily="34" charset="0"/>
              </a:rPr>
              <a:t>. </a:t>
            </a:r>
          </a:p>
          <a:p>
            <a:pPr marL="514350" indent="-514350">
              <a:buFont typeface="+mj-lt"/>
              <a:buAutoNum type="arabicPeriod"/>
              <a:defRPr/>
            </a:pP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2: Cybersecurity tips </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3" name="Picture 2" descr="Visualizza immagine di origine">
            <a:extLst>
              <a:ext uri="{FF2B5EF4-FFF2-40B4-BE49-F238E27FC236}">
                <a16:creationId xmlns:a16="http://schemas.microsoft.com/office/drawing/2014/main" id="{2E226750-9825-9B88-4F61-B94A6EEDD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1252" y="7820152"/>
            <a:ext cx="980948" cy="980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858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3" cstate="print"/>
          <a:stretch>
            <a:fillRect/>
          </a:stretch>
        </p:blipFill>
        <p:spPr>
          <a:xfrm>
            <a:off x="1028700" y="9258300"/>
            <a:ext cx="3198719" cy="702057"/>
          </a:xfrm>
          <a:prstGeom prst="rect">
            <a:avLst/>
          </a:prstGeom>
        </p:spPr>
      </p:pic>
      <p:sp>
        <p:nvSpPr>
          <p:cNvPr id="16" name="Triángulo isósceles 15">
            <a:extLst>
              <a:ext uri="{FF2B5EF4-FFF2-40B4-BE49-F238E27FC236}">
                <a16:creationId xmlns:a16="http://schemas.microsoft.com/office/drawing/2014/main" id="{7900BF38-6738-4647-A30F-F5A131571143}"/>
              </a:ext>
            </a:extLst>
          </p:cNvPr>
          <p:cNvSpPr/>
          <p:nvPr/>
        </p:nvSpPr>
        <p:spPr>
          <a:xfrm rot="5400000">
            <a:off x="1592072" y="3499443"/>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Triángulo isósceles 19">
            <a:extLst>
              <a:ext uri="{FF2B5EF4-FFF2-40B4-BE49-F238E27FC236}">
                <a16:creationId xmlns:a16="http://schemas.microsoft.com/office/drawing/2014/main" id="{6CAF8B21-6313-4C78-BF13-AC3A6A3624B0}"/>
              </a:ext>
            </a:extLst>
          </p:cNvPr>
          <p:cNvSpPr/>
          <p:nvPr/>
        </p:nvSpPr>
        <p:spPr>
          <a:xfrm rot="5400000">
            <a:off x="1603590" y="4686682"/>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Triángulo isósceles 22">
            <a:extLst>
              <a:ext uri="{FF2B5EF4-FFF2-40B4-BE49-F238E27FC236}">
                <a16:creationId xmlns:a16="http://schemas.microsoft.com/office/drawing/2014/main" id="{E51A8DAE-CEA6-48E8-B209-034642B2BFEA}"/>
              </a:ext>
            </a:extLst>
          </p:cNvPr>
          <p:cNvSpPr/>
          <p:nvPr/>
        </p:nvSpPr>
        <p:spPr>
          <a:xfrm rot="5400000">
            <a:off x="1598999" y="5873921"/>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CuadroTexto 26">
            <a:extLst>
              <a:ext uri="{FF2B5EF4-FFF2-40B4-BE49-F238E27FC236}">
                <a16:creationId xmlns:a16="http://schemas.microsoft.com/office/drawing/2014/main" id="{2CAA7C88-9B00-7682-73D5-C6A0201A926C}"/>
              </a:ext>
            </a:extLst>
          </p:cNvPr>
          <p:cNvSpPr txBox="1"/>
          <p:nvPr/>
        </p:nvSpPr>
        <p:spPr>
          <a:xfrm>
            <a:off x="1524000" y="1503549"/>
            <a:ext cx="5995556" cy="707886"/>
          </a:xfrm>
          <a:prstGeom prst="rect">
            <a:avLst/>
          </a:prstGeom>
          <a:noFill/>
        </p:spPr>
        <p:txBody>
          <a:bodyPr wrap="square" rtlCol="0">
            <a:spAutoFit/>
          </a:bodyPr>
          <a:lstStyle/>
          <a:p>
            <a:r>
              <a:rPr lang="en-GB" sz="4000" b="1" dirty="0">
                <a:solidFill>
                  <a:srgbClr val="660066"/>
                </a:solidFill>
                <a:ea typeface="Microsoft Sans Serif" panose="020B0604020202020204" pitchFamily="34" charset="0"/>
                <a:cs typeface="Microsoft Sans Serif" panose="020B0604020202020204" pitchFamily="34" charset="0"/>
              </a:rPr>
              <a:t>Objectives &amp; Goals </a:t>
            </a:r>
          </a:p>
        </p:txBody>
      </p:sp>
      <p:sp>
        <p:nvSpPr>
          <p:cNvPr id="28" name="CuadroTexto 27">
            <a:extLst>
              <a:ext uri="{FF2B5EF4-FFF2-40B4-BE49-F238E27FC236}">
                <a16:creationId xmlns:a16="http://schemas.microsoft.com/office/drawing/2014/main" id="{2F63A8DB-F2FF-E2AF-2AEA-E37B311C0255}"/>
              </a:ext>
            </a:extLst>
          </p:cNvPr>
          <p:cNvSpPr txBox="1"/>
          <p:nvPr/>
        </p:nvSpPr>
        <p:spPr>
          <a:xfrm>
            <a:off x="1524000" y="2262365"/>
            <a:ext cx="10040186" cy="523220"/>
          </a:xfrm>
          <a:prstGeom prst="rect">
            <a:avLst/>
          </a:prstGeom>
          <a:noFill/>
        </p:spPr>
        <p:txBody>
          <a:bodyPr wrap="square" rtlCol="0">
            <a:spAutoFit/>
          </a:bodyPr>
          <a:lstStyle/>
          <a:p>
            <a:pPr algn="just"/>
            <a:r>
              <a:rPr lang="en-GB" sz="2800" dirty="0">
                <a:effectLst/>
                <a:ea typeface="Microsoft Sans Serif" panose="020B0604020202020204" pitchFamily="34" charset="0"/>
                <a:cs typeface="Microsoft Sans Serif" panose="020B0604020202020204" pitchFamily="34" charset="0"/>
              </a:rPr>
              <a:t>At the end of this module you will be able to:</a:t>
            </a:r>
          </a:p>
        </p:txBody>
      </p:sp>
      <p:sp>
        <p:nvSpPr>
          <p:cNvPr id="31" name="TextBox 8">
            <a:extLst>
              <a:ext uri="{FF2B5EF4-FFF2-40B4-BE49-F238E27FC236}">
                <a16:creationId xmlns:a16="http://schemas.microsoft.com/office/drawing/2014/main" id="{74181288-8A74-D2DC-B1F9-9C2FF25AB44D}"/>
              </a:ext>
            </a:extLst>
          </p:cNvPr>
          <p:cNvSpPr txBox="1"/>
          <p:nvPr/>
        </p:nvSpPr>
        <p:spPr>
          <a:xfrm>
            <a:off x="2628059" y="3311486"/>
            <a:ext cx="6934200" cy="954107"/>
          </a:xfrm>
          <a:prstGeom prst="rect">
            <a:avLst/>
          </a:prstGeom>
          <a:noFill/>
        </p:spPr>
        <p:txBody>
          <a:bodyPr wrap="square" lIns="108000" rIns="108000" rtlCol="0">
            <a:spAutoFit/>
          </a:bodyPr>
          <a:lstStyle/>
          <a:p>
            <a:r>
              <a:rPr lang="en-US" altLang="ko-KR" sz="2800" b="1" dirty="0">
                <a:ea typeface="Microsoft Sans Serif" panose="020B0604020202020204" pitchFamily="34" charset="0"/>
                <a:cs typeface="Microsoft Sans Serif" panose="020B0604020202020204" pitchFamily="34" charset="0"/>
              </a:rPr>
              <a:t>Learn how to design your company website with ICT Tools. </a:t>
            </a:r>
            <a:endParaRPr lang="ko-KR" altLang="en-US" sz="2800" b="1" dirty="0">
              <a:cs typeface="Microsoft Sans Serif" panose="020B0604020202020204" pitchFamily="34" charset="0"/>
            </a:endParaRPr>
          </a:p>
        </p:txBody>
      </p:sp>
      <p:sp>
        <p:nvSpPr>
          <p:cNvPr id="34" name="TextBox 8">
            <a:extLst>
              <a:ext uri="{FF2B5EF4-FFF2-40B4-BE49-F238E27FC236}">
                <a16:creationId xmlns:a16="http://schemas.microsoft.com/office/drawing/2014/main" id="{03DA9740-34FA-F089-F638-21B36FE86179}"/>
              </a:ext>
            </a:extLst>
          </p:cNvPr>
          <p:cNvSpPr txBox="1"/>
          <p:nvPr/>
        </p:nvSpPr>
        <p:spPr>
          <a:xfrm>
            <a:off x="2666998" y="4606886"/>
            <a:ext cx="6895261" cy="954107"/>
          </a:xfrm>
          <a:prstGeom prst="rect">
            <a:avLst/>
          </a:prstGeom>
          <a:noFill/>
        </p:spPr>
        <p:txBody>
          <a:bodyPr wrap="square" lIns="108000" rIns="108000" rtlCol="0">
            <a:spAutoFit/>
          </a:bodyPr>
          <a:lstStyle/>
          <a:p>
            <a:r>
              <a:rPr lang="en-US" altLang="ko-KR" sz="2800" b="1" dirty="0">
                <a:ea typeface="Microsoft Sans Serif" panose="020B0604020202020204" pitchFamily="34" charset="0"/>
                <a:cs typeface="Microsoft Sans Serif" panose="020B0604020202020204" pitchFamily="34" charset="0"/>
              </a:rPr>
              <a:t>Know the main social networks, their audience and main characteristics.</a:t>
            </a:r>
            <a:endParaRPr lang="ko-KR" altLang="en-US" sz="2800" b="1" dirty="0">
              <a:cs typeface="Microsoft Sans Serif" panose="020B0604020202020204" pitchFamily="34" charset="0"/>
            </a:endParaRPr>
          </a:p>
        </p:txBody>
      </p:sp>
      <p:sp>
        <p:nvSpPr>
          <p:cNvPr id="37" name="TextBox 8">
            <a:extLst>
              <a:ext uri="{FF2B5EF4-FFF2-40B4-BE49-F238E27FC236}">
                <a16:creationId xmlns:a16="http://schemas.microsoft.com/office/drawing/2014/main" id="{5686FDDB-810F-19D2-7521-396C987D0461}"/>
              </a:ext>
            </a:extLst>
          </p:cNvPr>
          <p:cNvSpPr txBox="1"/>
          <p:nvPr/>
        </p:nvSpPr>
        <p:spPr>
          <a:xfrm>
            <a:off x="2666998" y="5758837"/>
            <a:ext cx="5124925" cy="954107"/>
          </a:xfrm>
          <a:prstGeom prst="rect">
            <a:avLst/>
          </a:prstGeom>
          <a:noFill/>
        </p:spPr>
        <p:txBody>
          <a:bodyPr wrap="square" lIns="108000" rIns="108000" rtlCol="0">
            <a:spAutoFit/>
          </a:bodyPr>
          <a:lstStyle/>
          <a:p>
            <a:r>
              <a:rPr lang="en-US" altLang="ko-KR" sz="2800" b="1" dirty="0">
                <a:ea typeface="Microsoft Sans Serif" panose="020B0604020202020204" pitchFamily="34" charset="0"/>
                <a:cs typeface="Microsoft Sans Serif" panose="020B0604020202020204" pitchFamily="34" charset="0"/>
              </a:rPr>
              <a:t>Use social networks to enhance your online business. </a:t>
            </a:r>
            <a:endParaRPr lang="ko-KR" altLang="en-US" sz="2800" b="1" dirty="0">
              <a:cs typeface="Microsoft Sans Serif" panose="020B0604020202020204" pitchFamily="34" charset="0"/>
            </a:endParaRPr>
          </a:p>
        </p:txBody>
      </p:sp>
      <p:sp>
        <p:nvSpPr>
          <p:cNvPr id="2" name="Triángulo isósceles 1">
            <a:extLst>
              <a:ext uri="{FF2B5EF4-FFF2-40B4-BE49-F238E27FC236}">
                <a16:creationId xmlns:a16="http://schemas.microsoft.com/office/drawing/2014/main" id="{DE334AE4-D17D-E423-61C0-45694BA20A13}"/>
              </a:ext>
            </a:extLst>
          </p:cNvPr>
          <p:cNvSpPr/>
          <p:nvPr/>
        </p:nvSpPr>
        <p:spPr>
          <a:xfrm rot="5400000">
            <a:off x="1598999" y="7009175"/>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TextBox 8">
            <a:extLst>
              <a:ext uri="{FF2B5EF4-FFF2-40B4-BE49-F238E27FC236}">
                <a16:creationId xmlns:a16="http://schemas.microsoft.com/office/drawing/2014/main" id="{826B1E13-D710-E911-5520-D37F80388F54}"/>
              </a:ext>
            </a:extLst>
          </p:cNvPr>
          <p:cNvSpPr txBox="1"/>
          <p:nvPr/>
        </p:nvSpPr>
        <p:spPr>
          <a:xfrm>
            <a:off x="2671009" y="6932593"/>
            <a:ext cx="5124925" cy="954107"/>
          </a:xfrm>
          <a:prstGeom prst="rect">
            <a:avLst/>
          </a:prstGeom>
          <a:noFill/>
        </p:spPr>
        <p:txBody>
          <a:bodyPr wrap="square" lIns="108000" rIns="108000" rtlCol="0">
            <a:spAutoFit/>
          </a:bodyPr>
          <a:lstStyle/>
          <a:p>
            <a:r>
              <a:rPr lang="en-US" altLang="ko-KR" sz="2800" b="1" dirty="0">
                <a:ea typeface="Microsoft Sans Serif" panose="020B0604020202020204" pitchFamily="34" charset="0"/>
                <a:cs typeface="Microsoft Sans Serif" panose="020B0604020202020204" pitchFamily="34" charset="0"/>
              </a:rPr>
              <a:t>Learn what cybersecurity is and the main cyberthreats. </a:t>
            </a:r>
            <a:endParaRPr lang="ko-KR" altLang="en-US" sz="2800" b="1" dirty="0">
              <a:cs typeface="Microsoft Sans Serif" panose="020B0604020202020204" pitchFamily="34" charset="0"/>
            </a:endParaRPr>
          </a:p>
        </p:txBody>
      </p:sp>
      <p:sp>
        <p:nvSpPr>
          <p:cNvPr id="6" name="Triángulo isósceles 5">
            <a:extLst>
              <a:ext uri="{FF2B5EF4-FFF2-40B4-BE49-F238E27FC236}">
                <a16:creationId xmlns:a16="http://schemas.microsoft.com/office/drawing/2014/main" id="{64D8B227-B3E4-6583-DA58-85520B441EF3}"/>
              </a:ext>
            </a:extLst>
          </p:cNvPr>
          <p:cNvSpPr/>
          <p:nvPr/>
        </p:nvSpPr>
        <p:spPr>
          <a:xfrm rot="5400000">
            <a:off x="1592072" y="8144429"/>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TextBox 8">
            <a:extLst>
              <a:ext uri="{FF2B5EF4-FFF2-40B4-BE49-F238E27FC236}">
                <a16:creationId xmlns:a16="http://schemas.microsoft.com/office/drawing/2014/main" id="{106485FC-532C-0537-2823-2D6AC3B567A4}"/>
              </a:ext>
            </a:extLst>
          </p:cNvPr>
          <p:cNvSpPr txBox="1"/>
          <p:nvPr/>
        </p:nvSpPr>
        <p:spPr>
          <a:xfrm>
            <a:off x="2666998" y="8149519"/>
            <a:ext cx="5124925" cy="523220"/>
          </a:xfrm>
          <a:prstGeom prst="rect">
            <a:avLst/>
          </a:prstGeom>
          <a:noFill/>
        </p:spPr>
        <p:txBody>
          <a:bodyPr wrap="square" lIns="108000" rIns="108000" rtlCol="0">
            <a:spAutoFit/>
          </a:bodyPr>
          <a:lstStyle/>
          <a:p>
            <a:r>
              <a:rPr lang="en-US" altLang="ko-KR" sz="2800" b="1" dirty="0">
                <a:ea typeface="Microsoft Sans Serif" panose="020B0604020202020204" pitchFamily="34" charset="0"/>
                <a:cs typeface="Microsoft Sans Serif" panose="020B0604020202020204" pitchFamily="34" charset="0"/>
              </a:rPr>
              <a:t>Learn how to protect our devices. </a:t>
            </a:r>
            <a:endParaRPr lang="ko-KR" altLang="en-US" sz="2800" b="1" dirty="0">
              <a:cs typeface="Microsoft Sans Serif" panose="020B0604020202020204" pitchFamily="34" charset="0"/>
            </a:endParaRPr>
          </a:p>
        </p:txBody>
      </p:sp>
      <p:sp>
        <p:nvSpPr>
          <p:cNvPr id="8" name="TextBox 8">
            <a:extLst>
              <a:ext uri="{FF2B5EF4-FFF2-40B4-BE49-F238E27FC236}">
                <a16:creationId xmlns:a16="http://schemas.microsoft.com/office/drawing/2014/main" id="{1A2E00AF-6E3C-0F63-38C7-6706B382F33D}"/>
              </a:ext>
            </a:extLst>
          </p:cNvPr>
          <p:cNvSpPr txBox="1"/>
          <p:nvPr/>
        </p:nvSpPr>
        <p:spPr>
          <a:xfrm>
            <a:off x="9797143" y="3435622"/>
            <a:ext cx="6934200" cy="707886"/>
          </a:xfrm>
          <a:prstGeom prst="rect">
            <a:avLst/>
          </a:prstGeom>
          <a:noFill/>
        </p:spPr>
        <p:txBody>
          <a:bodyPr wrap="square" lIns="108000" rIns="108000" rtlCol="0">
            <a:spAutoFit/>
          </a:bodyPr>
          <a:lstStyle/>
          <a:p>
            <a:pPr rtl="0">
              <a:spcBef>
                <a:spcPts val="0"/>
              </a:spcBef>
              <a:spcAft>
                <a:spcPts val="0"/>
              </a:spcAft>
            </a:pPr>
            <a:r>
              <a:rPr lang="en-GB" sz="2000" b="0" i="0" u="none" strike="noStrike" dirty="0">
                <a:solidFill>
                  <a:srgbClr val="000000"/>
                </a:solidFill>
                <a:effectLst/>
                <a:latin typeface="Calibri" panose="020F0502020204030204" pitchFamily="34" charset="0"/>
              </a:rPr>
              <a:t>Entrecomp competence involved: </a:t>
            </a:r>
            <a:r>
              <a:rPr lang="en-GB" sz="2000" b="1" i="0" u="none" strike="noStrike" dirty="0">
                <a:solidFill>
                  <a:srgbClr val="9900CC"/>
                </a:solidFill>
                <a:effectLst/>
                <a:latin typeface="Calibri" panose="020F0502020204030204" pitchFamily="34" charset="0"/>
              </a:rPr>
              <a:t>Ideas &amp; Opportunities-&gt;Creativity </a:t>
            </a:r>
            <a:r>
              <a:rPr lang="en-GB" sz="2000" b="0" i="0" u="none" strike="noStrike" dirty="0">
                <a:solidFill>
                  <a:srgbClr val="000000"/>
                </a:solidFill>
                <a:effectLst/>
                <a:latin typeface="Calibri" panose="020F0502020204030204" pitchFamily="34" charset="0"/>
              </a:rPr>
              <a:t>+ DigComp Competence: </a:t>
            </a:r>
            <a:r>
              <a:rPr lang="en-GB" sz="2000" b="1" i="0" u="none" strike="noStrike" dirty="0">
                <a:solidFill>
                  <a:srgbClr val="9900CC"/>
                </a:solidFill>
                <a:effectLst/>
                <a:latin typeface="Calibri" panose="020F0502020204030204" pitchFamily="34" charset="0"/>
              </a:rPr>
              <a:t>Digital Content Creation</a:t>
            </a:r>
          </a:p>
        </p:txBody>
      </p:sp>
      <p:sp>
        <p:nvSpPr>
          <p:cNvPr id="36" name="TextBox 8">
            <a:extLst>
              <a:ext uri="{FF2B5EF4-FFF2-40B4-BE49-F238E27FC236}">
                <a16:creationId xmlns:a16="http://schemas.microsoft.com/office/drawing/2014/main" id="{E35502F8-AECC-5066-42CC-94296A831354}"/>
              </a:ext>
            </a:extLst>
          </p:cNvPr>
          <p:cNvSpPr txBox="1"/>
          <p:nvPr/>
        </p:nvSpPr>
        <p:spPr>
          <a:xfrm>
            <a:off x="9158604" y="4584729"/>
            <a:ext cx="6934200" cy="1015663"/>
          </a:xfrm>
          <a:prstGeom prst="rect">
            <a:avLst/>
          </a:prstGeom>
          <a:noFill/>
        </p:spPr>
        <p:txBody>
          <a:bodyPr wrap="square" lIns="108000" rIns="108000" rtlCol="0">
            <a:spAutoFit/>
          </a:bodyPr>
          <a:lstStyle/>
          <a:p>
            <a:pPr rtl="0">
              <a:spcBef>
                <a:spcPts val="0"/>
              </a:spcBef>
              <a:spcAft>
                <a:spcPts val="0"/>
              </a:spcAft>
            </a:pPr>
            <a:r>
              <a:rPr lang="en-GB" sz="2000" b="0" i="0" u="none" strike="noStrike" dirty="0">
                <a:solidFill>
                  <a:srgbClr val="000000"/>
                </a:solidFill>
                <a:effectLst/>
                <a:latin typeface="Calibri" panose="020F0502020204030204" pitchFamily="34" charset="0"/>
              </a:rPr>
              <a:t>Entrecomp competence involved: </a:t>
            </a:r>
            <a:r>
              <a:rPr lang="en-GB" sz="2000" b="1" i="0" u="none" strike="noStrike" dirty="0">
                <a:solidFill>
                  <a:srgbClr val="9900CC"/>
                </a:solidFill>
                <a:effectLst/>
                <a:latin typeface="Calibri" panose="020F0502020204030204" pitchFamily="34" charset="0"/>
              </a:rPr>
              <a:t>Into action-&gt;Planning &amp; Management</a:t>
            </a:r>
            <a:r>
              <a:rPr lang="en-GB" sz="2000" b="0" i="0" u="none" strike="noStrike" dirty="0">
                <a:solidFill>
                  <a:srgbClr val="000000"/>
                </a:solidFill>
                <a:effectLst/>
                <a:latin typeface="Calibri" panose="020F0502020204030204" pitchFamily="34" charset="0"/>
              </a:rPr>
              <a:t> + DigComp Competence: </a:t>
            </a:r>
            <a:r>
              <a:rPr lang="en-GB" sz="2000" b="1" i="0" u="none" strike="noStrike" dirty="0">
                <a:solidFill>
                  <a:srgbClr val="9900CC"/>
                </a:solidFill>
                <a:effectLst/>
                <a:latin typeface="Calibri" panose="020F0502020204030204" pitchFamily="34" charset="0"/>
              </a:rPr>
              <a:t>Information &amp; data literacy/Communication &amp; collaboration</a:t>
            </a:r>
          </a:p>
        </p:txBody>
      </p:sp>
      <p:sp>
        <p:nvSpPr>
          <p:cNvPr id="38" name="TextBox 8">
            <a:extLst>
              <a:ext uri="{FF2B5EF4-FFF2-40B4-BE49-F238E27FC236}">
                <a16:creationId xmlns:a16="http://schemas.microsoft.com/office/drawing/2014/main" id="{760B8FB5-B1A3-27DE-C2B0-B3F4070FAE39}"/>
              </a:ext>
            </a:extLst>
          </p:cNvPr>
          <p:cNvSpPr txBox="1"/>
          <p:nvPr/>
        </p:nvSpPr>
        <p:spPr>
          <a:xfrm>
            <a:off x="8243250" y="5909888"/>
            <a:ext cx="6934200" cy="1015663"/>
          </a:xfrm>
          <a:prstGeom prst="rect">
            <a:avLst/>
          </a:prstGeom>
          <a:noFill/>
        </p:spPr>
        <p:txBody>
          <a:bodyPr wrap="square" lIns="108000" rIns="108000" rtlCol="0">
            <a:spAutoFit/>
          </a:bodyPr>
          <a:lstStyle/>
          <a:p>
            <a:pPr rtl="0">
              <a:spcBef>
                <a:spcPts val="0"/>
              </a:spcBef>
              <a:spcAft>
                <a:spcPts val="0"/>
              </a:spcAft>
            </a:pPr>
            <a:r>
              <a:rPr lang="en-GB" sz="2000" b="0" i="0" u="none" strike="noStrike" dirty="0">
                <a:solidFill>
                  <a:srgbClr val="000000"/>
                </a:solidFill>
                <a:effectLst/>
                <a:latin typeface="Calibri" panose="020F0502020204030204" pitchFamily="34" charset="0"/>
              </a:rPr>
              <a:t>Entrecomp competence involved: </a:t>
            </a:r>
            <a:r>
              <a:rPr lang="en-GB" sz="2000" b="1" i="0" u="none" strike="noStrike" dirty="0">
                <a:solidFill>
                  <a:srgbClr val="9900CC"/>
                </a:solidFill>
                <a:effectLst/>
                <a:latin typeface="Calibri" panose="020F0502020204030204" pitchFamily="34" charset="0"/>
              </a:rPr>
              <a:t>Resources-&gt;Mobilising resources</a:t>
            </a:r>
            <a:r>
              <a:rPr lang="en-GB" sz="2000" b="0" i="0" u="none" strike="noStrike" dirty="0">
                <a:solidFill>
                  <a:srgbClr val="000000"/>
                </a:solidFill>
                <a:effectLst/>
                <a:latin typeface="Calibri" panose="020F0502020204030204" pitchFamily="34" charset="0"/>
              </a:rPr>
              <a:t> + DigComp Competence: </a:t>
            </a:r>
            <a:r>
              <a:rPr lang="en-GB" sz="2000" b="1" i="0" u="none" strike="noStrike" dirty="0">
                <a:solidFill>
                  <a:srgbClr val="9900CC"/>
                </a:solidFill>
                <a:effectLst/>
                <a:latin typeface="Calibri" panose="020F0502020204030204" pitchFamily="34" charset="0"/>
              </a:rPr>
              <a:t>Information &amp; data literacy/Communication &amp; collaboration</a:t>
            </a:r>
          </a:p>
        </p:txBody>
      </p:sp>
      <p:sp>
        <p:nvSpPr>
          <p:cNvPr id="39" name="TextBox 8">
            <a:extLst>
              <a:ext uri="{FF2B5EF4-FFF2-40B4-BE49-F238E27FC236}">
                <a16:creationId xmlns:a16="http://schemas.microsoft.com/office/drawing/2014/main" id="{418F0CB4-8FD2-CB3D-D37E-3B04C0C0619F}"/>
              </a:ext>
            </a:extLst>
          </p:cNvPr>
          <p:cNvSpPr txBox="1"/>
          <p:nvPr/>
        </p:nvSpPr>
        <p:spPr>
          <a:xfrm>
            <a:off x="9101551" y="7412724"/>
            <a:ext cx="6934200" cy="1015663"/>
          </a:xfrm>
          <a:prstGeom prst="rect">
            <a:avLst/>
          </a:prstGeom>
          <a:noFill/>
        </p:spPr>
        <p:txBody>
          <a:bodyPr wrap="square" lIns="108000" rIns="108000" rtlCol="0">
            <a:spAutoFit/>
          </a:bodyPr>
          <a:lstStyle/>
          <a:p>
            <a:pPr rtl="0">
              <a:spcBef>
                <a:spcPts val="0"/>
              </a:spcBef>
              <a:spcAft>
                <a:spcPts val="0"/>
              </a:spcAft>
            </a:pPr>
            <a:r>
              <a:rPr lang="en-GB" sz="2000" b="0" i="0" u="none" strike="noStrike" dirty="0">
                <a:solidFill>
                  <a:srgbClr val="000000"/>
                </a:solidFill>
                <a:effectLst/>
                <a:latin typeface="Calibri" panose="020F0502020204030204" pitchFamily="34" charset="0"/>
              </a:rPr>
              <a:t>Entrecomp competence involved: </a:t>
            </a:r>
            <a:r>
              <a:rPr lang="en-GB" sz="2000" b="1" i="0" u="none" strike="noStrike" dirty="0">
                <a:solidFill>
                  <a:srgbClr val="9900CC"/>
                </a:solidFill>
                <a:effectLst/>
                <a:latin typeface="Calibri" panose="020F0502020204030204" pitchFamily="34" charset="0"/>
              </a:rPr>
              <a:t>Into action-&gt;Coping with ambiguity, uncertainty, risk/Resources: Self-awareness &amp; self-efficacy </a:t>
            </a:r>
            <a:r>
              <a:rPr lang="en-GB" sz="2000" b="0" i="0" u="none" strike="noStrike" dirty="0">
                <a:solidFill>
                  <a:srgbClr val="000000"/>
                </a:solidFill>
                <a:effectLst/>
                <a:latin typeface="Calibri" panose="020F0502020204030204" pitchFamily="34" charset="0"/>
              </a:rPr>
              <a:t>+ DigComp Competence: </a:t>
            </a:r>
            <a:r>
              <a:rPr lang="en-GB" sz="2000" b="1" i="0" u="none" strike="noStrike" dirty="0">
                <a:solidFill>
                  <a:srgbClr val="9900CC"/>
                </a:solidFill>
                <a:effectLst/>
                <a:latin typeface="Calibri" panose="020F0502020204030204" pitchFamily="34" charset="0"/>
              </a:rPr>
              <a:t>Safety</a:t>
            </a:r>
          </a:p>
        </p:txBody>
      </p:sp>
      <p:cxnSp>
        <p:nvCxnSpPr>
          <p:cNvPr id="43" name="Conector recto de flecha 42">
            <a:extLst>
              <a:ext uri="{FF2B5EF4-FFF2-40B4-BE49-F238E27FC236}">
                <a16:creationId xmlns:a16="http://schemas.microsoft.com/office/drawing/2014/main" id="{39E62859-F69D-2644-02A8-66914B31EFDB}"/>
              </a:ext>
            </a:extLst>
          </p:cNvPr>
          <p:cNvCxnSpPr/>
          <p:nvPr/>
        </p:nvCxnSpPr>
        <p:spPr>
          <a:xfrm>
            <a:off x="8634204" y="3924300"/>
            <a:ext cx="781523"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ectángulo 47">
            <a:extLst>
              <a:ext uri="{FF2B5EF4-FFF2-40B4-BE49-F238E27FC236}">
                <a16:creationId xmlns:a16="http://schemas.microsoft.com/office/drawing/2014/main" id="{C7A04E02-B14A-16EA-B0A3-13D790BFDF81}"/>
              </a:ext>
            </a:extLst>
          </p:cNvPr>
          <p:cNvSpPr/>
          <p:nvPr/>
        </p:nvSpPr>
        <p:spPr>
          <a:xfrm>
            <a:off x="9677400" y="3366101"/>
            <a:ext cx="6934200" cy="88217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ángulo 48">
            <a:extLst>
              <a:ext uri="{FF2B5EF4-FFF2-40B4-BE49-F238E27FC236}">
                <a16:creationId xmlns:a16="http://schemas.microsoft.com/office/drawing/2014/main" id="{170F0FF3-B01E-A1CE-D67B-FCD78C4FF87A}"/>
              </a:ext>
            </a:extLst>
          </p:cNvPr>
          <p:cNvSpPr/>
          <p:nvPr/>
        </p:nvSpPr>
        <p:spPr>
          <a:xfrm>
            <a:off x="9119665" y="4533900"/>
            <a:ext cx="6934200" cy="106649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ángulo 49">
            <a:extLst>
              <a:ext uri="{FF2B5EF4-FFF2-40B4-BE49-F238E27FC236}">
                <a16:creationId xmlns:a16="http://schemas.microsoft.com/office/drawing/2014/main" id="{A3E5DAC5-A3DD-85D6-5BD0-1DF441A3FBD5}"/>
              </a:ext>
            </a:extLst>
          </p:cNvPr>
          <p:cNvSpPr/>
          <p:nvPr/>
        </p:nvSpPr>
        <p:spPr>
          <a:xfrm>
            <a:off x="8066606" y="5905808"/>
            <a:ext cx="6934200" cy="106649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ángulo 50">
            <a:extLst>
              <a:ext uri="{FF2B5EF4-FFF2-40B4-BE49-F238E27FC236}">
                <a16:creationId xmlns:a16="http://schemas.microsoft.com/office/drawing/2014/main" id="{0CC47F23-E290-5CBE-244C-F00AF178E7BD}"/>
              </a:ext>
            </a:extLst>
          </p:cNvPr>
          <p:cNvSpPr/>
          <p:nvPr/>
        </p:nvSpPr>
        <p:spPr>
          <a:xfrm>
            <a:off x="8932857" y="7353300"/>
            <a:ext cx="7102894" cy="127984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2" name="Conector recto de flecha 51">
            <a:extLst>
              <a:ext uri="{FF2B5EF4-FFF2-40B4-BE49-F238E27FC236}">
                <a16:creationId xmlns:a16="http://schemas.microsoft.com/office/drawing/2014/main" id="{A5AA818F-A427-8545-9B47-6FF42E375059}"/>
              </a:ext>
            </a:extLst>
          </p:cNvPr>
          <p:cNvCxnSpPr/>
          <p:nvPr/>
        </p:nvCxnSpPr>
        <p:spPr>
          <a:xfrm>
            <a:off x="8097086" y="5219700"/>
            <a:ext cx="781523"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ector recto de flecha 52">
            <a:extLst>
              <a:ext uri="{FF2B5EF4-FFF2-40B4-BE49-F238E27FC236}">
                <a16:creationId xmlns:a16="http://schemas.microsoft.com/office/drawing/2014/main" id="{3A748B6F-B8F4-3A63-A0C4-BF3DFDB0DDEA}"/>
              </a:ext>
            </a:extLst>
          </p:cNvPr>
          <p:cNvCxnSpPr/>
          <p:nvPr/>
        </p:nvCxnSpPr>
        <p:spPr>
          <a:xfrm>
            <a:off x="7067077" y="6438900"/>
            <a:ext cx="781523"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ector recto de flecha 54">
            <a:extLst>
              <a:ext uri="{FF2B5EF4-FFF2-40B4-BE49-F238E27FC236}">
                <a16:creationId xmlns:a16="http://schemas.microsoft.com/office/drawing/2014/main" id="{261A7104-A83A-BE93-E580-F8C8138D4EB8}"/>
              </a:ext>
            </a:extLst>
          </p:cNvPr>
          <p:cNvCxnSpPr>
            <a:cxnSpLocks/>
          </p:cNvCxnSpPr>
          <p:nvPr/>
        </p:nvCxnSpPr>
        <p:spPr>
          <a:xfrm flipV="1">
            <a:off x="7828941" y="8303597"/>
            <a:ext cx="829848" cy="880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ector recto de flecha 60">
            <a:extLst>
              <a:ext uri="{FF2B5EF4-FFF2-40B4-BE49-F238E27FC236}">
                <a16:creationId xmlns:a16="http://schemas.microsoft.com/office/drawing/2014/main" id="{9695E8F6-0E3B-9A7D-1494-2129D09C18F6}"/>
              </a:ext>
            </a:extLst>
          </p:cNvPr>
          <p:cNvCxnSpPr>
            <a:cxnSpLocks/>
          </p:cNvCxnSpPr>
          <p:nvPr/>
        </p:nvCxnSpPr>
        <p:spPr>
          <a:xfrm>
            <a:off x="7794351" y="7501212"/>
            <a:ext cx="825837" cy="96053"/>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3: Learn to solve your digital company cybersecurity problems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521929" y="4076700"/>
            <a:ext cx="15244141" cy="5693866"/>
          </a:xfrm>
          <a:prstGeom prst="rect">
            <a:avLst/>
          </a:prstGeom>
          <a:noFill/>
        </p:spPr>
        <p:txBody>
          <a:bodyPr wrap="square" rtlCol="0">
            <a:spAutoFit/>
          </a:bodyPr>
          <a:lstStyle/>
          <a:p>
            <a:pPr marL="514350" indent="-514350">
              <a:buFont typeface="+mj-lt"/>
              <a:buAutoNum type="arabicPeriod" startAt="4"/>
              <a:defRPr/>
            </a:pPr>
            <a:r>
              <a:rPr lang="en-GB" sz="2800" b="1">
                <a:effectLst/>
                <a:latin typeface="+mj-lt"/>
              </a:rPr>
              <a:t>Keep your antivirus and different apps up to date</a:t>
            </a:r>
            <a:r>
              <a:rPr lang="en-GB" sz="2800">
                <a:effectLst/>
                <a:latin typeface="+mj-lt"/>
              </a:rPr>
              <a:t>. The technological world is constantly evolving, and cybercrime is not far behind. To guarantee our security we must keep our software updated: this is the only way to block new threats</a:t>
            </a:r>
            <a:r>
              <a:rPr lang="en-US" altLang="es-ES" sz="2800">
                <a:latin typeface="+mj-lt"/>
                <a:ea typeface="Microsoft Sans Serif" panose="020B0604020202020204" pitchFamily="34" charset="0"/>
                <a:cs typeface="Microsoft Sans Serif" panose="020B0604020202020204" pitchFamily="34" charset="0"/>
              </a:rPr>
              <a:t>.</a:t>
            </a:r>
          </a:p>
          <a:p>
            <a:pPr marL="514350" indent="-514350">
              <a:buFont typeface="+mj-lt"/>
              <a:buAutoNum type="arabicPeriod" startAt="4"/>
              <a:defRPr/>
            </a:pPr>
            <a:r>
              <a:rPr lang="en-GB" sz="2800" b="1">
                <a:effectLst/>
                <a:latin typeface="+mj-lt"/>
              </a:rPr>
              <a:t>Encrypt your data</a:t>
            </a:r>
            <a:r>
              <a:rPr lang="en-GB" sz="2800">
                <a:effectLst/>
                <a:latin typeface="+mj-lt"/>
              </a:rPr>
              <a:t>. This consists of converting plain text into cipher (unreadable) text. Keep your confidential information secure by encrypting your data, so that only those with the correct key can decrypt it</a:t>
            </a:r>
            <a:r>
              <a:rPr lang="en-US" sz="2800">
                <a:effectLst/>
                <a:latin typeface="+mj-lt"/>
                <a:ea typeface="Microsoft Sans Serif" panose="020B0604020202020204" pitchFamily="34" charset="0"/>
                <a:cs typeface="Microsoft Sans Serif" panose="020B0604020202020204" pitchFamily="34" charset="0"/>
              </a:rPr>
              <a:t>.</a:t>
            </a:r>
          </a:p>
          <a:p>
            <a:pPr marL="514350" indent="-514350">
              <a:buFont typeface="+mj-lt"/>
              <a:buAutoNum type="arabicPeriod" startAt="4"/>
              <a:defRPr/>
            </a:pPr>
            <a:r>
              <a:rPr lang="en-GB" sz="2800" b="1">
                <a:effectLst/>
                <a:latin typeface="+mj-lt"/>
              </a:rPr>
              <a:t>Create strong passwords</a:t>
            </a:r>
            <a:r>
              <a:rPr lang="en-GB" sz="2800">
                <a:effectLst/>
                <a:latin typeface="+mj-lt"/>
              </a:rPr>
              <a:t>. Secure passwords do not include personal information and have more than 8 characters that include uppercase, lowercase, number and special characters. Use different passwords on different platforms to avoid losing them all in case of being hacked. Most platforms offer two-step login (which offers greater security), as well as password recovery methods in case of forgetting it</a:t>
            </a:r>
            <a:r>
              <a:rPr lang="en-US" sz="2800">
                <a:latin typeface="+mj-lt"/>
                <a:ea typeface="Microsoft Sans Serif" panose="020B0604020202020204" pitchFamily="34" charset="0"/>
                <a:cs typeface="Microsoft Sans Serif" panose="020B0604020202020204" pitchFamily="34" charset="0"/>
              </a:rPr>
              <a:t>.</a:t>
            </a:r>
          </a:p>
          <a:p>
            <a:pPr marL="514350" indent="-514350">
              <a:buFont typeface="+mj-lt"/>
              <a:buAutoNum type="arabicPeriod" startAt="4"/>
              <a:defRPr/>
            </a:pP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2: Cybersecurity tips </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68912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D763D43-ECF3-50E5-340D-A6700D5A823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53" t="6499" r="3200" b="6870"/>
          <a:stretch/>
        </p:blipFill>
        <p:spPr>
          <a:xfrm>
            <a:off x="11322751" y="5905500"/>
            <a:ext cx="4878680" cy="2999166"/>
          </a:xfrm>
          <a:prstGeom prst="rect">
            <a:avLst/>
          </a:prstGeom>
        </p:spPr>
      </p:pic>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3: Learn to solve your digital company cybersecurity problems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4250085"/>
            <a:ext cx="8610600" cy="3539430"/>
          </a:xfrm>
          <a:prstGeom prst="rect">
            <a:avLst/>
          </a:prstGeom>
          <a:noFill/>
        </p:spPr>
        <p:txBody>
          <a:bodyPr wrap="square" rtlCol="0">
            <a:spAutoFit/>
          </a:bodyPr>
          <a:lstStyle/>
          <a:p>
            <a:pPr marL="514350" indent="-514350">
              <a:buFont typeface="+mj-lt"/>
              <a:buAutoNum type="arabicPeriod" startAt="7"/>
              <a:defRPr/>
            </a:pPr>
            <a:r>
              <a:rPr lang="en-GB" sz="2800" b="1" dirty="0">
                <a:effectLst/>
                <a:latin typeface="+mj-lt"/>
              </a:rPr>
              <a:t>Log out when you finish using your platforms. </a:t>
            </a:r>
            <a:r>
              <a:rPr lang="en-GB" sz="2800" dirty="0">
                <a:effectLst/>
                <a:latin typeface="+mj-lt"/>
              </a:rPr>
              <a:t>This will ensure your security in case of physical theft or hacking</a:t>
            </a:r>
            <a:r>
              <a:rPr lang="en-US" altLang="es-ES" sz="2800" dirty="0">
                <a:latin typeface="+mj-lt"/>
                <a:ea typeface="Microsoft Sans Serif" panose="020B0604020202020204" pitchFamily="34" charset="0"/>
                <a:cs typeface="Microsoft Sans Serif" panose="020B0604020202020204" pitchFamily="34" charset="0"/>
              </a:rPr>
              <a:t>. </a:t>
            </a:r>
          </a:p>
          <a:p>
            <a:pPr marL="514350" indent="-514350">
              <a:buFont typeface="+mj-lt"/>
              <a:buAutoNum type="arabicPeriod" startAt="7"/>
              <a:defRPr/>
            </a:pPr>
            <a:endParaRPr lang="en-US" altLang="es-ES" sz="2800" b="1"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startAt="7"/>
              <a:defRPr/>
            </a:pPr>
            <a:r>
              <a:rPr lang="en-GB" sz="2800" b="1" dirty="0">
                <a:effectLst/>
                <a:latin typeface="+mj-lt"/>
              </a:rPr>
              <a:t>Avoid connecting to public networks, as we could be victims of information theft. </a:t>
            </a:r>
            <a:r>
              <a:rPr lang="en-GB" sz="2800" dirty="0">
                <a:effectLst/>
                <a:latin typeface="+mj-lt"/>
              </a:rPr>
              <a:t>Disable the automatic connection to prevent this from happening without you being aware of it</a:t>
            </a:r>
            <a:r>
              <a:rPr lang="en-US" altLang="es-ES" sz="2800" dirty="0">
                <a:latin typeface="+mj-lt"/>
                <a:ea typeface="Microsoft Sans Serif" panose="020B0604020202020204" pitchFamily="34" charset="0"/>
                <a:cs typeface="Microsoft Sans Serif" panose="020B0604020202020204" pitchFamily="34" charset="0"/>
              </a:rPr>
              <a:t>.</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2: Cybersecurity tips </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4" name="Imagen 3">
            <a:extLst>
              <a:ext uri="{FF2B5EF4-FFF2-40B4-BE49-F238E27FC236}">
                <a16:creationId xmlns:a16="http://schemas.microsoft.com/office/drawing/2014/main" id="{ED499F76-6EAD-DB00-77B1-64EA93702D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2751" y="2865161"/>
            <a:ext cx="1016232" cy="1016232"/>
          </a:xfrm>
          <a:prstGeom prst="rect">
            <a:avLst/>
          </a:prstGeom>
        </p:spPr>
      </p:pic>
      <p:sp>
        <p:nvSpPr>
          <p:cNvPr id="5" name="CuadroTexto 4">
            <a:extLst>
              <a:ext uri="{FF2B5EF4-FFF2-40B4-BE49-F238E27FC236}">
                <a16:creationId xmlns:a16="http://schemas.microsoft.com/office/drawing/2014/main" id="{2C074C3B-18A2-85B2-21A9-2C4FDEA102D4}"/>
              </a:ext>
            </a:extLst>
          </p:cNvPr>
          <p:cNvSpPr txBox="1"/>
          <p:nvPr/>
        </p:nvSpPr>
        <p:spPr>
          <a:xfrm>
            <a:off x="11430000" y="3932453"/>
            <a:ext cx="5334000" cy="1754326"/>
          </a:xfrm>
          <a:prstGeom prst="rect">
            <a:avLst/>
          </a:prstGeom>
          <a:noFill/>
        </p:spPr>
        <p:txBody>
          <a:bodyPr wrap="square" rtlCol="0">
            <a:spAutoFit/>
          </a:bodyPr>
          <a:lstStyle/>
          <a:p>
            <a:pPr>
              <a:defRPr/>
            </a:pPr>
            <a:r>
              <a:rPr lang="en-GB" altLang="es-ES" dirty="0">
                <a:latin typeface="+mj-lt"/>
                <a:ea typeface="Microsoft Sans Serif" panose="020B0604020202020204" pitchFamily="34" charset="0"/>
                <a:cs typeface="Microsoft Sans Serif" panose="020B0604020202020204" pitchFamily="34" charset="0"/>
              </a:rPr>
              <a:t>Thinking about your company's cybersecurity and everything you have learned in this unit, </a:t>
            </a:r>
            <a:r>
              <a:rPr lang="en-GB" altLang="es-ES" b="1" dirty="0">
                <a:latin typeface="+mj-lt"/>
                <a:ea typeface="Microsoft Sans Serif" panose="020B0604020202020204" pitchFamily="34" charset="0"/>
                <a:cs typeface="Microsoft Sans Serif" panose="020B0604020202020204" pitchFamily="34" charset="0"/>
              </a:rPr>
              <a:t>mention what measures you would take for the storage of your company's information, and what threats you think are the most frequent that you could face on a daily basis. How can you prevent them?.</a:t>
            </a:r>
            <a:endParaRPr lang="en-US" altLang="es-ES" b="1" dirty="0">
              <a:latin typeface="+mj-lt"/>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74876C28-D6C2-0E47-E660-CFB34E23F276}"/>
              </a:ext>
            </a:extLst>
          </p:cNvPr>
          <p:cNvSpPr txBox="1"/>
          <p:nvPr/>
        </p:nvSpPr>
        <p:spPr>
          <a:xfrm>
            <a:off x="12301972" y="3218599"/>
            <a:ext cx="1488051" cy="461665"/>
          </a:xfrm>
          <a:prstGeom prst="rect">
            <a:avLst/>
          </a:prstGeom>
          <a:noFill/>
        </p:spPr>
        <p:txBody>
          <a:bodyPr wrap="square">
            <a:spAutoFit/>
          </a:bodyPr>
          <a:lstStyle/>
          <a:p>
            <a:r>
              <a:rPr lang="en-GB" sz="2400" b="1" i="0" u="none" strike="noStrike" dirty="0">
                <a:solidFill>
                  <a:srgbClr val="7030A0"/>
                </a:solidFill>
                <a:effectLst/>
              </a:rPr>
              <a:t>Get Busy!</a:t>
            </a:r>
            <a:endParaRPr lang="en-GB" sz="2400" dirty="0"/>
          </a:p>
        </p:txBody>
      </p:sp>
    </p:spTree>
    <p:extLst>
      <p:ext uri="{BB962C8B-B14F-4D97-AF65-F5344CB8AC3E}">
        <p14:creationId xmlns:p14="http://schemas.microsoft.com/office/powerpoint/2010/main" val="3807233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707886"/>
          </a:xfrm>
          <a:prstGeom prst="rect">
            <a:avLst/>
          </a:prstGeom>
          <a:noFill/>
        </p:spPr>
        <p:txBody>
          <a:bodyPr wrap="square" rtlCol="0">
            <a:spAutoFit/>
          </a:bodyPr>
          <a:lstStyle/>
          <a:p>
            <a:r>
              <a:rPr lang="es-ES" sz="4000" b="1" dirty="0" err="1">
                <a:solidFill>
                  <a:srgbClr val="660066"/>
                </a:solidFill>
                <a:latin typeface="+mj-lt"/>
                <a:ea typeface="Microsoft Sans Serif" panose="020B0604020202020204" pitchFamily="34" charset="0"/>
                <a:cs typeface="Microsoft Sans Serif" panose="020B0604020202020204" pitchFamily="34" charset="0"/>
              </a:rPr>
              <a:t>Summing</a:t>
            </a:r>
            <a:r>
              <a:rPr lang="es-ES" sz="4000" b="1" dirty="0">
                <a:solidFill>
                  <a:srgbClr val="660066"/>
                </a:solidFill>
                <a:latin typeface="+mj-lt"/>
                <a:ea typeface="Microsoft Sans Serif" panose="020B0604020202020204" pitchFamily="34" charset="0"/>
                <a:cs typeface="Microsoft Sans Serif" panose="020B0604020202020204" pitchFamily="34" charset="0"/>
              </a:rPr>
              <a:t> up</a:t>
            </a:r>
          </a:p>
        </p:txBody>
      </p:sp>
      <p:sp>
        <p:nvSpPr>
          <p:cNvPr id="4" name="CuadroTexto 3">
            <a:extLst>
              <a:ext uri="{FF2B5EF4-FFF2-40B4-BE49-F238E27FC236}">
                <a16:creationId xmlns:a16="http://schemas.microsoft.com/office/drawing/2014/main" id="{3C357393-DEA7-C6A2-387E-C00C2B8E46C7}"/>
              </a:ext>
            </a:extLst>
          </p:cNvPr>
          <p:cNvSpPr txBox="1"/>
          <p:nvPr/>
        </p:nvSpPr>
        <p:spPr>
          <a:xfrm>
            <a:off x="2417231" y="3055213"/>
            <a:ext cx="4288369" cy="523220"/>
          </a:xfrm>
          <a:prstGeom prst="rect">
            <a:avLst/>
          </a:prstGeom>
          <a:noFill/>
        </p:spPr>
        <p:txBody>
          <a:bodyPr wrap="square">
            <a:spAutoFit/>
          </a:bodyPr>
          <a:lstStyle/>
          <a:p>
            <a:r>
              <a:rPr lang="en-US" altLang="ko-KR" sz="2800" b="1" dirty="0">
                <a:latin typeface="+mj-lt"/>
                <a:ea typeface="Microsoft Sans Serif" panose="020B0604020202020204" pitchFamily="34" charset="0"/>
                <a:cs typeface="Microsoft Sans Serif" panose="020B0604020202020204" pitchFamily="34" charset="0"/>
              </a:rPr>
              <a:t>Website creation</a:t>
            </a:r>
          </a:p>
        </p:txBody>
      </p:sp>
      <p:sp>
        <p:nvSpPr>
          <p:cNvPr id="5" name="TextBox 10">
            <a:extLst>
              <a:ext uri="{FF2B5EF4-FFF2-40B4-BE49-F238E27FC236}">
                <a16:creationId xmlns:a16="http://schemas.microsoft.com/office/drawing/2014/main" id="{A47394E2-E6F7-9437-A91E-97F92F8C7377}"/>
              </a:ext>
            </a:extLst>
          </p:cNvPr>
          <p:cNvSpPr txBox="1"/>
          <p:nvPr/>
        </p:nvSpPr>
        <p:spPr>
          <a:xfrm>
            <a:off x="2426445" y="3588577"/>
            <a:ext cx="2286001" cy="120032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mj-lt"/>
                <a:ea typeface="Microsoft Sans Serif" panose="020B0604020202020204" pitchFamily="34" charset="0"/>
                <a:cs typeface="Microsoft Sans Serif" panose="020B0604020202020204" pitchFamily="34" charset="0"/>
              </a:rPr>
              <a:t>Usability</a:t>
            </a:r>
          </a:p>
          <a:p>
            <a:r>
              <a:rPr lang="en-US" altLang="ko-KR" sz="2400" dirty="0">
                <a:latin typeface="+mj-lt"/>
                <a:ea typeface="Microsoft Sans Serif" panose="020B0604020202020204" pitchFamily="34" charset="0"/>
                <a:cs typeface="Microsoft Sans Serif" panose="020B0604020202020204" pitchFamily="34" charset="0"/>
              </a:rPr>
              <a:t>Accessibility</a:t>
            </a:r>
          </a:p>
          <a:p>
            <a:r>
              <a:rPr lang="en-US" altLang="ko-KR" sz="2400" dirty="0">
                <a:latin typeface="+mj-lt"/>
                <a:ea typeface="Microsoft Sans Serif" panose="020B0604020202020204" pitchFamily="34" charset="0"/>
                <a:cs typeface="Microsoft Sans Serif" panose="020B0604020202020204" pitchFamily="34" charset="0"/>
              </a:rPr>
              <a:t>Attractive</a:t>
            </a:r>
          </a:p>
        </p:txBody>
      </p:sp>
      <p:sp>
        <p:nvSpPr>
          <p:cNvPr id="7" name="CuadroTexto 6">
            <a:extLst>
              <a:ext uri="{FF2B5EF4-FFF2-40B4-BE49-F238E27FC236}">
                <a16:creationId xmlns:a16="http://schemas.microsoft.com/office/drawing/2014/main" id="{6BD6A5FD-DB86-2F6B-8FD5-EF209CE0FE7F}"/>
              </a:ext>
            </a:extLst>
          </p:cNvPr>
          <p:cNvSpPr txBox="1"/>
          <p:nvPr/>
        </p:nvSpPr>
        <p:spPr>
          <a:xfrm>
            <a:off x="2417230" y="5530606"/>
            <a:ext cx="2743201" cy="954107"/>
          </a:xfrm>
          <a:prstGeom prst="rect">
            <a:avLst/>
          </a:prstGeom>
          <a:noFill/>
        </p:spPr>
        <p:txBody>
          <a:bodyPr wrap="square">
            <a:spAutoFit/>
          </a:bodyPr>
          <a:lstStyle/>
          <a:p>
            <a:r>
              <a:rPr lang="en-US" altLang="ko-KR" sz="2800" b="1" dirty="0">
                <a:latin typeface="+mj-lt"/>
                <a:ea typeface="Microsoft Sans Serif" panose="020B0604020202020204" pitchFamily="34" charset="0"/>
                <a:cs typeface="Microsoft Sans Serif" panose="020B0604020202020204" pitchFamily="34" charset="0"/>
              </a:rPr>
              <a:t>Website Creation ICT Tools</a:t>
            </a:r>
            <a:endParaRPr lang="ko-KR" altLang="en-US" sz="2800" b="1" dirty="0">
              <a:latin typeface="+mj-lt"/>
              <a:cs typeface="Microsoft Sans Serif" panose="020B0604020202020204" pitchFamily="34" charset="0"/>
            </a:endParaRPr>
          </a:p>
        </p:txBody>
      </p:sp>
      <p:sp>
        <p:nvSpPr>
          <p:cNvPr id="8" name="TextBox 10">
            <a:extLst>
              <a:ext uri="{FF2B5EF4-FFF2-40B4-BE49-F238E27FC236}">
                <a16:creationId xmlns:a16="http://schemas.microsoft.com/office/drawing/2014/main" id="{7DCBD73E-08FE-1BD6-E61E-9F8EF73D8484}"/>
              </a:ext>
            </a:extLst>
          </p:cNvPr>
          <p:cNvSpPr txBox="1"/>
          <p:nvPr/>
        </p:nvSpPr>
        <p:spPr>
          <a:xfrm>
            <a:off x="2417230" y="6500103"/>
            <a:ext cx="2286001"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mj-lt"/>
                <a:ea typeface="Microsoft Sans Serif" panose="020B0604020202020204" pitchFamily="34" charset="0"/>
                <a:cs typeface="Microsoft Sans Serif" panose="020B0604020202020204" pitchFamily="34" charset="0"/>
              </a:rPr>
              <a:t>WordPress</a:t>
            </a:r>
          </a:p>
          <a:p>
            <a:r>
              <a:rPr lang="en-US" altLang="ko-KR" sz="2400" dirty="0" err="1">
                <a:latin typeface="+mj-lt"/>
                <a:ea typeface="Microsoft Sans Serif" panose="020B0604020202020204" pitchFamily="34" charset="0"/>
                <a:cs typeface="Microsoft Sans Serif" panose="020B0604020202020204" pitchFamily="34" charset="0"/>
              </a:rPr>
              <a:t>Wix</a:t>
            </a:r>
            <a:endParaRPr lang="en-US" altLang="ko-KR" sz="2400" dirty="0">
              <a:latin typeface="+mj-lt"/>
              <a:ea typeface="Microsoft Sans Serif" panose="020B0604020202020204" pitchFamily="34" charset="0"/>
              <a:cs typeface="Microsoft Sans Serif" panose="020B0604020202020204" pitchFamily="34" charset="0"/>
            </a:endParaRPr>
          </a:p>
          <a:p>
            <a:r>
              <a:rPr lang="en-US" altLang="ko-KR" sz="2400" dirty="0" err="1">
                <a:latin typeface="+mj-lt"/>
                <a:ea typeface="Microsoft Sans Serif" panose="020B0604020202020204" pitchFamily="34" charset="0"/>
                <a:cs typeface="Microsoft Sans Serif" panose="020B0604020202020204" pitchFamily="34" charset="0"/>
              </a:rPr>
              <a:t>SquareSpace</a:t>
            </a:r>
            <a:endParaRPr lang="en-US" altLang="ko-KR" sz="2400" dirty="0">
              <a:latin typeface="+mj-lt"/>
              <a:ea typeface="Microsoft Sans Serif" panose="020B0604020202020204" pitchFamily="34" charset="0"/>
              <a:cs typeface="Microsoft Sans Serif" panose="020B0604020202020204" pitchFamily="34" charset="0"/>
            </a:endParaRPr>
          </a:p>
          <a:p>
            <a:r>
              <a:rPr lang="en-US" altLang="ko-KR" sz="2400" dirty="0">
                <a:latin typeface="+mj-lt"/>
                <a:ea typeface="Microsoft Sans Serif" panose="020B0604020202020204" pitchFamily="34" charset="0"/>
                <a:cs typeface="Microsoft Sans Serif" panose="020B0604020202020204" pitchFamily="34" charset="0"/>
              </a:rPr>
              <a:t>Joomla!</a:t>
            </a:r>
          </a:p>
          <a:p>
            <a:endParaRPr lang="ko-KR" altLang="en-US" sz="2400" dirty="0">
              <a:latin typeface="+mj-lt"/>
              <a:cs typeface="Microsoft Sans Serif" panose="020B0604020202020204" pitchFamily="34" charset="0"/>
            </a:endParaRPr>
          </a:p>
        </p:txBody>
      </p:sp>
      <p:sp>
        <p:nvSpPr>
          <p:cNvPr id="10" name="CuadroTexto 9">
            <a:extLst>
              <a:ext uri="{FF2B5EF4-FFF2-40B4-BE49-F238E27FC236}">
                <a16:creationId xmlns:a16="http://schemas.microsoft.com/office/drawing/2014/main" id="{D98EC897-4108-538C-0545-7CD48DF8D55C}"/>
              </a:ext>
            </a:extLst>
          </p:cNvPr>
          <p:cNvSpPr txBox="1"/>
          <p:nvPr/>
        </p:nvSpPr>
        <p:spPr>
          <a:xfrm>
            <a:off x="13334998" y="2781300"/>
            <a:ext cx="2743201" cy="523220"/>
          </a:xfrm>
          <a:prstGeom prst="rect">
            <a:avLst/>
          </a:prstGeom>
          <a:noFill/>
        </p:spPr>
        <p:txBody>
          <a:bodyPr wrap="square">
            <a:spAutoFit/>
          </a:bodyPr>
          <a:lstStyle/>
          <a:p>
            <a:r>
              <a:rPr lang="en-US" altLang="ko-KR" sz="2800" b="1" dirty="0">
                <a:latin typeface="+mj-lt"/>
                <a:ea typeface="Microsoft Sans Serif" panose="020B0604020202020204" pitchFamily="34" charset="0"/>
                <a:cs typeface="Microsoft Sans Serif" panose="020B0604020202020204" pitchFamily="34" charset="0"/>
              </a:rPr>
              <a:t>Social Media</a:t>
            </a:r>
            <a:endParaRPr lang="ko-KR" altLang="en-US" sz="2800" b="1" dirty="0">
              <a:latin typeface="+mj-lt"/>
              <a:cs typeface="Microsoft Sans Serif" panose="020B0604020202020204" pitchFamily="34" charset="0"/>
            </a:endParaRPr>
          </a:p>
        </p:txBody>
      </p:sp>
      <p:sp>
        <p:nvSpPr>
          <p:cNvPr id="11" name="TextBox 10">
            <a:extLst>
              <a:ext uri="{FF2B5EF4-FFF2-40B4-BE49-F238E27FC236}">
                <a16:creationId xmlns:a16="http://schemas.microsoft.com/office/drawing/2014/main" id="{F1FC14C4-262B-CFC5-F368-E28B96CC6756}"/>
              </a:ext>
            </a:extLst>
          </p:cNvPr>
          <p:cNvSpPr txBox="1"/>
          <p:nvPr/>
        </p:nvSpPr>
        <p:spPr>
          <a:xfrm>
            <a:off x="13344491" y="3358051"/>
            <a:ext cx="2997428" cy="3416320"/>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mj-lt"/>
                <a:ea typeface="Microsoft Sans Serif" panose="020B0604020202020204" pitchFamily="34" charset="0"/>
                <a:cs typeface="Microsoft Sans Serif" panose="020B0604020202020204" pitchFamily="34" charset="0"/>
              </a:rPr>
              <a:t>Facebook</a:t>
            </a:r>
          </a:p>
          <a:p>
            <a:r>
              <a:rPr lang="en-US" altLang="ko-KR" sz="2400" dirty="0">
                <a:latin typeface="+mj-lt"/>
                <a:ea typeface="Microsoft Sans Serif" panose="020B0604020202020204" pitchFamily="34" charset="0"/>
                <a:cs typeface="Microsoft Sans Serif" panose="020B0604020202020204" pitchFamily="34" charset="0"/>
              </a:rPr>
              <a:t>Instagram</a:t>
            </a:r>
          </a:p>
          <a:p>
            <a:r>
              <a:rPr lang="en-US" altLang="ko-KR" sz="2400" dirty="0">
                <a:latin typeface="+mj-lt"/>
                <a:ea typeface="Microsoft Sans Serif" panose="020B0604020202020204" pitchFamily="34" charset="0"/>
                <a:cs typeface="Microsoft Sans Serif" panose="020B0604020202020204" pitchFamily="34" charset="0"/>
              </a:rPr>
              <a:t>YouTube</a:t>
            </a:r>
          </a:p>
          <a:p>
            <a:r>
              <a:rPr lang="en-US" altLang="ko-KR" sz="2400" dirty="0">
                <a:latin typeface="+mj-lt"/>
                <a:ea typeface="Microsoft Sans Serif" panose="020B0604020202020204" pitchFamily="34" charset="0"/>
                <a:cs typeface="Microsoft Sans Serif" panose="020B0604020202020204" pitchFamily="34" charset="0"/>
              </a:rPr>
              <a:t>Pinterest</a:t>
            </a:r>
          </a:p>
          <a:p>
            <a:r>
              <a:rPr lang="en-US" altLang="ko-KR" sz="2400" dirty="0">
                <a:latin typeface="+mj-lt"/>
                <a:ea typeface="Microsoft Sans Serif" panose="020B0604020202020204" pitchFamily="34" charset="0"/>
                <a:cs typeface="Microsoft Sans Serif" panose="020B0604020202020204" pitchFamily="34" charset="0"/>
              </a:rPr>
              <a:t>TikTok</a:t>
            </a:r>
          </a:p>
          <a:p>
            <a:r>
              <a:rPr lang="en-US" altLang="ko-KR" sz="2400" dirty="0">
                <a:latin typeface="+mj-lt"/>
                <a:ea typeface="Microsoft Sans Serif" panose="020B0604020202020204" pitchFamily="34" charset="0"/>
                <a:cs typeface="Microsoft Sans Serif" panose="020B0604020202020204" pitchFamily="34" charset="0"/>
              </a:rPr>
              <a:t>LinkedIn</a:t>
            </a:r>
          </a:p>
          <a:p>
            <a:r>
              <a:rPr lang="en-US" altLang="ko-KR" sz="2400" dirty="0">
                <a:latin typeface="+mj-lt"/>
                <a:ea typeface="Microsoft Sans Serif" panose="020B0604020202020204" pitchFamily="34" charset="0"/>
                <a:cs typeface="Microsoft Sans Serif" panose="020B0604020202020204" pitchFamily="34" charset="0"/>
              </a:rPr>
              <a:t>Social Networking strategies</a:t>
            </a:r>
          </a:p>
          <a:p>
            <a:endParaRPr lang="ko-KR" altLang="en-US" sz="2400" dirty="0">
              <a:latin typeface="+mj-lt"/>
              <a:cs typeface="Microsoft Sans Serif" panose="020B0604020202020204" pitchFamily="34" charset="0"/>
            </a:endParaRPr>
          </a:p>
        </p:txBody>
      </p:sp>
      <p:sp>
        <p:nvSpPr>
          <p:cNvPr id="13" name="CuadroTexto 12">
            <a:extLst>
              <a:ext uri="{FF2B5EF4-FFF2-40B4-BE49-F238E27FC236}">
                <a16:creationId xmlns:a16="http://schemas.microsoft.com/office/drawing/2014/main" id="{88CDCD3A-3651-DA36-A870-BD08006C8C91}"/>
              </a:ext>
            </a:extLst>
          </p:cNvPr>
          <p:cNvSpPr txBox="1"/>
          <p:nvPr/>
        </p:nvSpPr>
        <p:spPr>
          <a:xfrm>
            <a:off x="13334999" y="6827902"/>
            <a:ext cx="2743201" cy="523220"/>
          </a:xfrm>
          <a:prstGeom prst="rect">
            <a:avLst/>
          </a:prstGeom>
          <a:noFill/>
        </p:spPr>
        <p:txBody>
          <a:bodyPr wrap="square">
            <a:spAutoFit/>
          </a:bodyPr>
          <a:lstStyle/>
          <a:p>
            <a:r>
              <a:rPr lang="en-US" altLang="ko-KR" sz="2800" b="1" dirty="0">
                <a:latin typeface="+mj-lt"/>
                <a:ea typeface="Microsoft Sans Serif" panose="020B0604020202020204" pitchFamily="34" charset="0"/>
                <a:cs typeface="Microsoft Sans Serif" panose="020B0604020202020204" pitchFamily="34" charset="0"/>
              </a:rPr>
              <a:t>Cybersecurity</a:t>
            </a:r>
            <a:endParaRPr lang="ko-KR" altLang="en-US" sz="2800" b="1" dirty="0">
              <a:latin typeface="+mj-lt"/>
              <a:cs typeface="Microsoft Sans Serif" panose="020B060402020202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334998" y="7372171"/>
            <a:ext cx="2286001" cy="120032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mj-lt"/>
                <a:ea typeface="Microsoft Sans Serif" panose="020B0604020202020204" pitchFamily="34" charset="0"/>
                <a:cs typeface="Microsoft Sans Serif" panose="020B0604020202020204" pitchFamily="34" charset="0"/>
              </a:rPr>
              <a:t>Risks</a:t>
            </a:r>
          </a:p>
          <a:p>
            <a:r>
              <a:rPr lang="en-US" altLang="ko-KR" sz="2400" dirty="0">
                <a:latin typeface="+mj-lt"/>
                <a:ea typeface="Microsoft Sans Serif" panose="020B0604020202020204" pitchFamily="34" charset="0"/>
                <a:cs typeface="Microsoft Sans Serif" panose="020B0604020202020204" pitchFamily="34" charset="0"/>
              </a:rPr>
              <a:t>Tips</a:t>
            </a:r>
          </a:p>
          <a:p>
            <a:endParaRPr lang="ko-KR" altLang="en-US" sz="2400" dirty="0">
              <a:latin typeface="+mj-lt"/>
              <a:cs typeface="Microsoft Sans Serif" panose="020B0604020202020204" pitchFamily="34" charset="0"/>
            </a:endParaRPr>
          </a:p>
        </p:txBody>
      </p:sp>
      <p:sp>
        <p:nvSpPr>
          <p:cNvPr id="16" name="Triángulo isósceles 15">
            <a:extLst>
              <a:ext uri="{FF2B5EF4-FFF2-40B4-BE49-F238E27FC236}">
                <a16:creationId xmlns:a16="http://schemas.microsoft.com/office/drawing/2014/main" id="{D3DF233F-C9D5-07D3-B9FA-D0507C580ABB}"/>
              </a:ext>
            </a:extLst>
          </p:cNvPr>
          <p:cNvSpPr/>
          <p:nvPr/>
        </p:nvSpPr>
        <p:spPr>
          <a:xfrm rot="5400000">
            <a:off x="1561069" y="30180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Triángulo isósceles 17">
            <a:extLst>
              <a:ext uri="{FF2B5EF4-FFF2-40B4-BE49-F238E27FC236}">
                <a16:creationId xmlns:a16="http://schemas.microsoft.com/office/drawing/2014/main" id="{F52CA71C-0E53-7AE2-9CC9-35EB8C36D23B}"/>
              </a:ext>
            </a:extLst>
          </p:cNvPr>
          <p:cNvSpPr/>
          <p:nvPr/>
        </p:nvSpPr>
        <p:spPr>
          <a:xfrm rot="5400000">
            <a:off x="1561069" y="55326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Triángulo isósceles 18">
            <a:extLst>
              <a:ext uri="{FF2B5EF4-FFF2-40B4-BE49-F238E27FC236}">
                <a16:creationId xmlns:a16="http://schemas.microsoft.com/office/drawing/2014/main" id="{07DC3458-E501-F0EF-1987-3E8ECCB3F0D1}"/>
              </a:ext>
            </a:extLst>
          </p:cNvPr>
          <p:cNvSpPr/>
          <p:nvPr/>
        </p:nvSpPr>
        <p:spPr>
          <a:xfrm rot="5400000">
            <a:off x="12463044" y="27132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Triángulo isósceles 19">
            <a:extLst>
              <a:ext uri="{FF2B5EF4-FFF2-40B4-BE49-F238E27FC236}">
                <a16:creationId xmlns:a16="http://schemas.microsoft.com/office/drawing/2014/main" id="{6B0D1341-5B29-D855-15DF-48B49DE99576}"/>
              </a:ext>
            </a:extLst>
          </p:cNvPr>
          <p:cNvSpPr/>
          <p:nvPr/>
        </p:nvSpPr>
        <p:spPr>
          <a:xfrm rot="5400000">
            <a:off x="12463044" y="67518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1" name="Imagen 20">
            <a:extLst>
              <a:ext uri="{FF2B5EF4-FFF2-40B4-BE49-F238E27FC236}">
                <a16:creationId xmlns:a16="http://schemas.microsoft.com/office/drawing/2014/main" id="{5B9CFBE5-30AE-663B-4CD5-9A73C94937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1200" y="3330299"/>
            <a:ext cx="5439602" cy="3626401"/>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1028700" y="9258300"/>
            <a:ext cx="3198719" cy="702057"/>
          </a:xfrm>
          <a:prstGeom prst="rect">
            <a:avLst/>
          </a:prstGeom>
        </p:spPr>
      </p:pic>
      <p:sp>
        <p:nvSpPr>
          <p:cNvPr id="5" name="CuadroTexto 4">
            <a:extLst>
              <a:ext uri="{FF2B5EF4-FFF2-40B4-BE49-F238E27FC236}">
                <a16:creationId xmlns:a16="http://schemas.microsoft.com/office/drawing/2014/main" id="{126AE934-4F65-46EF-99D6-B757BE2961B1}"/>
              </a:ext>
            </a:extLst>
          </p:cNvPr>
          <p:cNvSpPr txBox="1"/>
          <p:nvPr/>
        </p:nvSpPr>
        <p:spPr>
          <a:xfrm>
            <a:off x="4343400" y="4457700"/>
            <a:ext cx="91440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t-BR" sz="8000" b="1" spc="-114" dirty="0" err="1">
                <a:solidFill>
                  <a:srgbClr val="660066"/>
                </a:solidFill>
                <a:latin typeface="+mj-lt"/>
                <a:ea typeface="Microsoft Sans Serif" panose="020B0604020202020204" pitchFamily="34" charset="0"/>
                <a:cs typeface="Microsoft Sans Serif" panose="020B0604020202020204" pitchFamily="34" charset="0"/>
              </a:rPr>
              <a:t>Thank</a:t>
            </a:r>
            <a:r>
              <a:rPr lang="pt-BR" sz="8000" b="1" spc="-114" dirty="0">
                <a:solidFill>
                  <a:srgbClr val="660066"/>
                </a:solidFill>
                <a:latin typeface="+mj-lt"/>
                <a:ea typeface="Microsoft Sans Serif" panose="020B0604020202020204" pitchFamily="34" charset="0"/>
                <a:cs typeface="Microsoft Sans Serif" panose="020B0604020202020204" pitchFamily="34" charset="0"/>
              </a:rPr>
              <a:t> </a:t>
            </a:r>
            <a:r>
              <a:rPr lang="pt-BR" sz="8000" b="1" spc="-114" dirty="0" err="1">
                <a:solidFill>
                  <a:srgbClr val="660066"/>
                </a:solidFill>
                <a:latin typeface="+mj-lt"/>
                <a:ea typeface="Microsoft Sans Serif" panose="020B0604020202020204" pitchFamily="34" charset="0"/>
                <a:cs typeface="Microsoft Sans Serif" panose="020B0604020202020204" pitchFamily="34" charset="0"/>
              </a:rPr>
              <a:t>you</a:t>
            </a:r>
            <a:r>
              <a:rPr lang="pt-BR" sz="8000" b="1" spc="-114" dirty="0">
                <a:solidFill>
                  <a:srgbClr val="660066"/>
                </a:solidFill>
                <a:latin typeface="+mj-lt"/>
                <a:ea typeface="Microsoft Sans Serif" panose="020B0604020202020204" pitchFamily="34" charset="0"/>
                <a:cs typeface="Microsoft Sans Serif" panose="020B0604020202020204" pitchFamily="34" charset="0"/>
              </a:rPr>
              <a:t>!</a:t>
            </a:r>
            <a:endParaRPr kumimoji="0" lang="pt-BR" sz="8000" b="1" i="0" u="none" strike="noStrike" kern="1200" cap="none" spc="0" normalizeH="0" baseline="0" noProof="0" dirty="0">
              <a:ln>
                <a:noFill/>
              </a:ln>
              <a:solidFill>
                <a:srgbClr val="660066"/>
              </a:solidFill>
              <a:effectLst/>
              <a:uLnTx/>
              <a:uFillTx/>
              <a:latin typeface="+mj-lt"/>
              <a:ea typeface="Microsoft Sans Serif" panose="020B0604020202020204" pitchFamily="34" charset="0"/>
              <a:cs typeface="Microsoft Sans Serif" panose="020B0604020202020204" pitchFamily="34" charset="0"/>
            </a:endParaRPr>
          </a:p>
        </p:txBody>
      </p:sp>
      <p:sp>
        <p:nvSpPr>
          <p:cNvPr id="6" name="object 5">
            <a:extLst>
              <a:ext uri="{FF2B5EF4-FFF2-40B4-BE49-F238E27FC236}">
                <a16:creationId xmlns:a16="http://schemas.microsoft.com/office/drawing/2014/main" id="{289DF507-DEC6-4F81-8770-7AA8C4AE43EE}"/>
              </a:ext>
            </a:extLst>
          </p:cNvPr>
          <p:cNvSpPr txBox="1"/>
          <p:nvPr/>
        </p:nvSpPr>
        <p:spPr>
          <a:xfrm>
            <a:off x="8153400" y="5981700"/>
            <a:ext cx="1981200" cy="381515"/>
          </a:xfrm>
          <a:prstGeom prst="rect">
            <a:avLst/>
          </a:prstGeom>
        </p:spPr>
        <p:txBody>
          <a:bodyPr vert="horz" wrap="square" lIns="0" tIns="12065" rIns="0" bIns="0" rtlCol="0">
            <a:spAutoFit/>
          </a:bodyPr>
          <a:lstStyle/>
          <a:p>
            <a:pPr marL="12700">
              <a:lnSpc>
                <a:spcPct val="100000"/>
              </a:lnSpc>
              <a:spcBef>
                <a:spcPts val="95"/>
              </a:spcBef>
            </a:pPr>
            <a:r>
              <a:rPr sz="2400" spc="40" dirty="0">
                <a:latin typeface="+mj-lt"/>
                <a:cs typeface="Microsoft Sans Serif"/>
              </a:rPr>
              <a:t>d</a:t>
            </a:r>
            <a:r>
              <a:rPr sz="2400" spc="-40" dirty="0">
                <a:latin typeface="+mj-lt"/>
                <a:cs typeface="Microsoft Sans Serif"/>
              </a:rPr>
              <a:t>e</a:t>
            </a:r>
            <a:r>
              <a:rPr sz="2400" dirty="0">
                <a:latin typeface="+mj-lt"/>
                <a:cs typeface="Microsoft Sans Serif"/>
              </a:rPr>
              <a:t>w</a:t>
            </a:r>
            <a:r>
              <a:rPr sz="2400" spc="40" dirty="0">
                <a:latin typeface="+mj-lt"/>
                <a:cs typeface="Microsoft Sans Serif"/>
              </a:rPr>
              <a:t>p</a:t>
            </a:r>
            <a:r>
              <a:rPr sz="2400" spc="-75" dirty="0">
                <a:latin typeface="+mj-lt"/>
                <a:cs typeface="Microsoft Sans Serif"/>
              </a:rPr>
              <a:t>r</a:t>
            </a:r>
            <a:r>
              <a:rPr sz="2400" spc="-25" dirty="0">
                <a:latin typeface="+mj-lt"/>
                <a:cs typeface="Microsoft Sans Serif"/>
              </a:rPr>
              <a:t>o</a:t>
            </a:r>
            <a:r>
              <a:rPr sz="2400" spc="20" dirty="0">
                <a:latin typeface="+mj-lt"/>
                <a:cs typeface="Microsoft Sans Serif"/>
              </a:rPr>
              <a:t>j</a:t>
            </a:r>
            <a:r>
              <a:rPr sz="2400" spc="-40" dirty="0">
                <a:latin typeface="+mj-lt"/>
                <a:cs typeface="Microsoft Sans Serif"/>
              </a:rPr>
              <a:t>e</a:t>
            </a:r>
            <a:r>
              <a:rPr sz="2400" spc="65" dirty="0">
                <a:latin typeface="+mj-lt"/>
                <a:cs typeface="Microsoft Sans Serif"/>
              </a:rPr>
              <a:t>c</a:t>
            </a:r>
            <a:r>
              <a:rPr sz="2400" spc="165" dirty="0">
                <a:latin typeface="+mj-lt"/>
                <a:cs typeface="Microsoft Sans Serif"/>
              </a:rPr>
              <a:t>t</a:t>
            </a:r>
            <a:r>
              <a:rPr sz="2400" spc="-40" dirty="0">
                <a:latin typeface="+mj-lt"/>
                <a:cs typeface="Microsoft Sans Serif"/>
              </a:rPr>
              <a:t>.e</a:t>
            </a:r>
            <a:r>
              <a:rPr sz="2400" spc="-155" dirty="0">
                <a:latin typeface="+mj-lt"/>
                <a:cs typeface="Microsoft Sans Serif"/>
              </a:rPr>
              <a:t>u</a:t>
            </a:r>
            <a:endParaRPr sz="2400" dirty="0">
              <a:latin typeface="+mj-lt"/>
              <a:cs typeface="Microsoft Sans Serif"/>
            </a:endParaRPr>
          </a:p>
        </p:txBody>
      </p:sp>
    </p:spTree>
    <p:extLst>
      <p:ext uri="{BB962C8B-B14F-4D97-AF65-F5344CB8AC3E}">
        <p14:creationId xmlns:p14="http://schemas.microsoft.com/office/powerpoint/2010/main" val="1862354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BAF1E23-EBF9-C733-6D23-13E5F408D1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53" t="6499" r="3200" b="6870"/>
          <a:stretch/>
        </p:blipFill>
        <p:spPr>
          <a:xfrm>
            <a:off x="12403348" y="3113660"/>
            <a:ext cx="4436852" cy="2727551"/>
          </a:xfrm>
          <a:prstGeom prst="rect">
            <a:avLst/>
          </a:prstGeom>
        </p:spPr>
      </p:pic>
      <p:sp>
        <p:nvSpPr>
          <p:cNvPr id="4" name="CuadroTexto 3">
            <a:extLst>
              <a:ext uri="{FF2B5EF4-FFF2-40B4-BE49-F238E27FC236}">
                <a16:creationId xmlns:a16="http://schemas.microsoft.com/office/drawing/2014/main" id="{3DDEA31C-5BED-12AA-018D-6C4C96A266D2}"/>
              </a:ext>
            </a:extLst>
          </p:cNvPr>
          <p:cNvSpPr txBox="1"/>
          <p:nvPr/>
        </p:nvSpPr>
        <p:spPr>
          <a:xfrm>
            <a:off x="1524000" y="1503549"/>
            <a:ext cx="9462656" cy="1938992"/>
          </a:xfrm>
          <a:prstGeom prst="rect">
            <a:avLst/>
          </a:prstGeom>
          <a:noFill/>
        </p:spPr>
        <p:txBody>
          <a:bodyPr wrap="square" rtlCol="0">
            <a:spAutoFit/>
          </a:bodyPr>
          <a:lstStyle/>
          <a:p>
            <a:r>
              <a:rPr lang="en-GB" sz="4000" b="1" dirty="0">
                <a:solidFill>
                  <a:srgbClr val="660066"/>
                </a:solidFill>
                <a:ea typeface="Microsoft Sans Serif" panose="020B0604020202020204" pitchFamily="34" charset="0"/>
                <a:cs typeface="Microsoft Sans Serif" panose="020B0604020202020204" pitchFamily="34" charset="0"/>
              </a:rPr>
              <a:t>Index</a:t>
            </a:r>
          </a:p>
          <a:p>
            <a:endParaRPr lang="en-GB" sz="4000" b="1" dirty="0">
              <a:solidFill>
                <a:srgbClr val="660066"/>
              </a:solidFill>
              <a:ea typeface="Microsoft Sans Serif" panose="020B0604020202020204" pitchFamily="34" charset="0"/>
              <a:cs typeface="Microsoft Sans Serif" panose="020B0604020202020204" pitchFamily="34" charset="0"/>
            </a:endParaRPr>
          </a:p>
          <a:p>
            <a:r>
              <a:rPr lang="en-GB" sz="4000" b="1" dirty="0">
                <a:solidFill>
                  <a:srgbClr val="660066"/>
                </a:solidFill>
                <a:ea typeface="Microsoft Sans Serif" panose="020B0604020202020204" pitchFamily="34" charset="0"/>
                <a:cs typeface="Microsoft Sans Serif" panose="020B0604020202020204" pitchFamily="34" charset="0"/>
              </a:rPr>
              <a:t>Digital skills for women entrepreneurship</a:t>
            </a:r>
          </a:p>
        </p:txBody>
      </p:sp>
      <p:grpSp>
        <p:nvGrpSpPr>
          <p:cNvPr id="5" name="Group 3">
            <a:extLst>
              <a:ext uri="{FF2B5EF4-FFF2-40B4-BE49-F238E27FC236}">
                <a16:creationId xmlns:a16="http://schemas.microsoft.com/office/drawing/2014/main" id="{0EF00279-8988-4510-7C94-7661409581F6}"/>
              </a:ext>
            </a:extLst>
          </p:cNvPr>
          <p:cNvGrpSpPr/>
          <p:nvPr/>
        </p:nvGrpSpPr>
        <p:grpSpPr>
          <a:xfrm>
            <a:off x="2666998" y="3465177"/>
            <a:ext cx="8534402" cy="1369606"/>
            <a:chOff x="6420992" y="1211871"/>
            <a:chExt cx="5124927" cy="1369606"/>
          </a:xfrm>
        </p:grpSpPr>
        <p:sp>
          <p:nvSpPr>
            <p:cNvPr id="6" name="TextBox 7">
              <a:extLst>
                <a:ext uri="{FF2B5EF4-FFF2-40B4-BE49-F238E27FC236}">
                  <a16:creationId xmlns:a16="http://schemas.microsoft.com/office/drawing/2014/main" id="{5A4904F2-4E66-7567-7716-FA248A9DC20A}"/>
                </a:ext>
              </a:extLst>
            </p:cNvPr>
            <p:cNvSpPr txBox="1"/>
            <p:nvPr/>
          </p:nvSpPr>
          <p:spPr>
            <a:xfrm>
              <a:off x="6420994" y="1750480"/>
              <a:ext cx="5124925" cy="830997"/>
            </a:xfrm>
            <a:prstGeom prst="rect">
              <a:avLst/>
            </a:prstGeom>
            <a:noFill/>
          </p:spPr>
          <p:txBody>
            <a:bodyPr wrap="square" rtlCol="0">
              <a:spAutoFit/>
            </a:bodyPr>
            <a:lstStyle/>
            <a:p>
              <a:r>
                <a:rPr lang="en-US" altLang="ko-KR" sz="2400" dirty="0">
                  <a:ea typeface="Microsoft Sans Serif" panose="020B0604020202020204" pitchFamily="34" charset="0"/>
                  <a:cs typeface="Microsoft Sans Serif" panose="020B0604020202020204" pitchFamily="34" charset="0"/>
                </a:rPr>
                <a:t>Section 1: How to design our website </a:t>
              </a:r>
            </a:p>
            <a:p>
              <a:r>
                <a:rPr lang="en-US" altLang="ko-KR" sz="2400" dirty="0">
                  <a:ea typeface="Microsoft Sans Serif" panose="020B0604020202020204" pitchFamily="34" charset="0"/>
                  <a:cs typeface="Microsoft Sans Serif" panose="020B0604020202020204" pitchFamily="34" charset="0"/>
                </a:rPr>
                <a:t>Section 2: ICT Tools for website creation</a:t>
              </a:r>
            </a:p>
          </p:txBody>
        </p:sp>
        <p:sp>
          <p:nvSpPr>
            <p:cNvPr id="7" name="TextBox 8">
              <a:extLst>
                <a:ext uri="{FF2B5EF4-FFF2-40B4-BE49-F238E27FC236}">
                  <a16:creationId xmlns:a16="http://schemas.microsoft.com/office/drawing/2014/main" id="{90409601-BF7D-077A-4C5B-E6F15F15972C}"/>
                </a:ext>
              </a:extLst>
            </p:cNvPr>
            <p:cNvSpPr txBox="1"/>
            <p:nvPr/>
          </p:nvSpPr>
          <p:spPr>
            <a:xfrm>
              <a:off x="6420992" y="1211871"/>
              <a:ext cx="5124925" cy="954107"/>
            </a:xfrm>
            <a:prstGeom prst="rect">
              <a:avLst/>
            </a:prstGeom>
            <a:noFill/>
          </p:spPr>
          <p:txBody>
            <a:bodyPr wrap="square" lIns="108000" rIns="108000" rtlCol="0">
              <a:spAutoFit/>
            </a:bodyPr>
            <a:lstStyle/>
            <a:p>
              <a:r>
                <a:rPr lang="en-US" altLang="ko-KR" sz="2800" b="1" dirty="0">
                  <a:ea typeface="Microsoft Sans Serif" panose="020B0604020202020204" pitchFamily="34" charset="0"/>
                  <a:cs typeface="Microsoft Sans Serif" panose="020B0604020202020204" pitchFamily="34" charset="0"/>
                </a:rPr>
                <a:t>Unit 1: Develop your business website with ICT </a:t>
              </a:r>
              <a:endParaRPr lang="ko-KR" altLang="en-US" sz="2800" b="1" dirty="0">
                <a:cs typeface="Microsoft Sans Serif" panose="020B0604020202020204" pitchFamily="34" charset="0"/>
              </a:endParaRPr>
            </a:p>
          </p:txBody>
        </p:sp>
      </p:grpSp>
      <p:grpSp>
        <p:nvGrpSpPr>
          <p:cNvPr id="8" name="Group 3">
            <a:extLst>
              <a:ext uri="{FF2B5EF4-FFF2-40B4-BE49-F238E27FC236}">
                <a16:creationId xmlns:a16="http://schemas.microsoft.com/office/drawing/2014/main" id="{A0140CF0-B322-6758-2F75-397F70775919}"/>
              </a:ext>
            </a:extLst>
          </p:cNvPr>
          <p:cNvGrpSpPr/>
          <p:nvPr/>
        </p:nvGrpSpPr>
        <p:grpSpPr>
          <a:xfrm>
            <a:off x="2660072" y="4957893"/>
            <a:ext cx="11970328" cy="1709138"/>
            <a:chOff x="6418026" y="1241671"/>
            <a:chExt cx="5127893" cy="1709138"/>
          </a:xfrm>
        </p:grpSpPr>
        <p:sp>
          <p:nvSpPr>
            <p:cNvPr id="9" name="TextBox 7">
              <a:extLst>
                <a:ext uri="{FF2B5EF4-FFF2-40B4-BE49-F238E27FC236}">
                  <a16:creationId xmlns:a16="http://schemas.microsoft.com/office/drawing/2014/main" id="{53E73A98-DFBD-EC7B-3C32-2E8804D21B69}"/>
                </a:ext>
              </a:extLst>
            </p:cNvPr>
            <p:cNvSpPr txBox="1"/>
            <p:nvPr/>
          </p:nvSpPr>
          <p:spPr>
            <a:xfrm>
              <a:off x="6420994" y="1750480"/>
              <a:ext cx="5124925" cy="1200329"/>
            </a:xfrm>
            <a:prstGeom prst="rect">
              <a:avLst/>
            </a:prstGeom>
            <a:noFill/>
          </p:spPr>
          <p:txBody>
            <a:bodyPr wrap="square" rtlCol="0">
              <a:spAutoFit/>
            </a:bodyPr>
            <a:lstStyle/>
            <a:p>
              <a:r>
                <a:rPr lang="en-US" altLang="ko-KR" sz="2400" dirty="0">
                  <a:ea typeface="Microsoft Sans Serif" panose="020B0604020202020204" pitchFamily="34" charset="0"/>
                  <a:cs typeface="Microsoft Sans Serif" panose="020B0604020202020204" pitchFamily="34" charset="0"/>
                </a:rPr>
                <a:t>Section 1: What are social networks and what are they for?</a:t>
              </a:r>
            </a:p>
            <a:p>
              <a:r>
                <a:rPr lang="en-US" altLang="ko-KR" sz="2400" dirty="0">
                  <a:ea typeface="Microsoft Sans Serif" panose="020B0604020202020204" pitchFamily="34" charset="0"/>
                  <a:cs typeface="Microsoft Sans Serif" panose="020B0604020202020204" pitchFamily="34" charset="0"/>
                </a:rPr>
                <a:t>Section 2: Main social networks</a:t>
              </a:r>
            </a:p>
            <a:p>
              <a:r>
                <a:rPr lang="en-US" altLang="ko-KR" sz="2400" dirty="0">
                  <a:ea typeface="Microsoft Sans Serif" panose="020B0604020202020204" pitchFamily="34" charset="0"/>
                  <a:cs typeface="Microsoft Sans Serif" panose="020B0604020202020204" pitchFamily="34" charset="0"/>
                </a:rPr>
                <a:t>Section 3: How to promote your company on social networks</a:t>
              </a:r>
            </a:p>
          </p:txBody>
        </p:sp>
        <p:sp>
          <p:nvSpPr>
            <p:cNvPr id="10" name="TextBox 8">
              <a:extLst>
                <a:ext uri="{FF2B5EF4-FFF2-40B4-BE49-F238E27FC236}">
                  <a16:creationId xmlns:a16="http://schemas.microsoft.com/office/drawing/2014/main" id="{6053C06A-B5EE-2A4F-88A8-AFDF1EA3F80F}"/>
                </a:ext>
              </a:extLst>
            </p:cNvPr>
            <p:cNvSpPr txBox="1"/>
            <p:nvPr/>
          </p:nvSpPr>
          <p:spPr>
            <a:xfrm>
              <a:off x="6418026" y="1241671"/>
              <a:ext cx="5124925" cy="1384995"/>
            </a:xfrm>
            <a:prstGeom prst="rect">
              <a:avLst/>
            </a:prstGeom>
            <a:noFill/>
          </p:spPr>
          <p:txBody>
            <a:bodyPr wrap="square" lIns="108000" rIns="108000" rtlCol="0">
              <a:spAutoFit/>
            </a:bodyPr>
            <a:lstStyle/>
            <a:p>
              <a:r>
                <a:rPr lang="en-US" altLang="ko-KR" sz="2800" b="1" dirty="0">
                  <a:ea typeface="Microsoft Sans Serif" panose="020B0604020202020204" pitchFamily="34" charset="0"/>
                  <a:cs typeface="Microsoft Sans Serif" panose="020B0604020202020204" pitchFamily="34" charset="0"/>
                </a:rPr>
                <a:t>Unit 2: Boost your company’s digital presence on social networks </a:t>
              </a:r>
              <a:endParaRPr lang="ko-KR" altLang="en-US" sz="2800" b="1" dirty="0">
                <a:cs typeface="Microsoft Sans Serif" panose="020B0604020202020204" pitchFamily="34" charset="0"/>
              </a:endParaRPr>
            </a:p>
          </p:txBody>
        </p:sp>
      </p:grpSp>
      <p:grpSp>
        <p:nvGrpSpPr>
          <p:cNvPr id="11" name="Group 3">
            <a:extLst>
              <a:ext uri="{FF2B5EF4-FFF2-40B4-BE49-F238E27FC236}">
                <a16:creationId xmlns:a16="http://schemas.microsoft.com/office/drawing/2014/main" id="{48D1C9A2-96C4-6F04-E06A-967C35B2E99A}"/>
              </a:ext>
            </a:extLst>
          </p:cNvPr>
          <p:cNvGrpSpPr/>
          <p:nvPr/>
        </p:nvGrpSpPr>
        <p:grpSpPr>
          <a:xfrm>
            <a:off x="2666998" y="6890035"/>
            <a:ext cx="11963398" cy="1383703"/>
            <a:chOff x="6420993" y="891745"/>
            <a:chExt cx="5124925" cy="1383703"/>
          </a:xfrm>
        </p:grpSpPr>
        <p:sp>
          <p:nvSpPr>
            <p:cNvPr id="12" name="TextBox 7">
              <a:extLst>
                <a:ext uri="{FF2B5EF4-FFF2-40B4-BE49-F238E27FC236}">
                  <a16:creationId xmlns:a16="http://schemas.microsoft.com/office/drawing/2014/main" id="{8BFEB443-7B15-FD0E-2F67-BDB53EC4E002}"/>
                </a:ext>
              </a:extLst>
            </p:cNvPr>
            <p:cNvSpPr txBox="1"/>
            <p:nvPr/>
          </p:nvSpPr>
          <p:spPr>
            <a:xfrm>
              <a:off x="6420993" y="1444451"/>
              <a:ext cx="5124925" cy="830997"/>
            </a:xfrm>
            <a:prstGeom prst="rect">
              <a:avLst/>
            </a:prstGeom>
            <a:noFill/>
          </p:spPr>
          <p:txBody>
            <a:bodyPr wrap="square" rtlCol="0">
              <a:spAutoFit/>
            </a:bodyPr>
            <a:lstStyle/>
            <a:p>
              <a:r>
                <a:rPr lang="en-US" altLang="ko-KR" sz="2400" dirty="0">
                  <a:ea typeface="Microsoft Sans Serif" panose="020B0604020202020204" pitchFamily="34" charset="0"/>
                  <a:cs typeface="Microsoft Sans Serif" panose="020B0604020202020204" pitchFamily="34" charset="0"/>
                </a:rPr>
                <a:t>Section 1: What is cybersecurity?</a:t>
              </a:r>
            </a:p>
            <a:p>
              <a:r>
                <a:rPr lang="en-US" altLang="ko-KR" sz="2400" dirty="0">
                  <a:ea typeface="Microsoft Sans Serif" panose="020B0604020202020204" pitchFamily="34" charset="0"/>
                  <a:cs typeface="Microsoft Sans Serif" panose="020B0604020202020204" pitchFamily="34" charset="0"/>
                </a:rPr>
                <a:t>Section 2: Cybersecurity tips</a:t>
              </a:r>
            </a:p>
          </p:txBody>
        </p:sp>
        <p:sp>
          <p:nvSpPr>
            <p:cNvPr id="13" name="TextBox 8">
              <a:extLst>
                <a:ext uri="{FF2B5EF4-FFF2-40B4-BE49-F238E27FC236}">
                  <a16:creationId xmlns:a16="http://schemas.microsoft.com/office/drawing/2014/main" id="{9E89EB32-6817-C3AC-649D-55E85C7474E6}"/>
                </a:ext>
              </a:extLst>
            </p:cNvPr>
            <p:cNvSpPr txBox="1"/>
            <p:nvPr/>
          </p:nvSpPr>
          <p:spPr>
            <a:xfrm>
              <a:off x="6420993" y="891745"/>
              <a:ext cx="5124925" cy="954107"/>
            </a:xfrm>
            <a:prstGeom prst="rect">
              <a:avLst/>
            </a:prstGeom>
            <a:noFill/>
          </p:spPr>
          <p:txBody>
            <a:bodyPr wrap="square" lIns="108000" rIns="108000" rtlCol="0">
              <a:spAutoFit/>
            </a:bodyPr>
            <a:lstStyle/>
            <a:p>
              <a:r>
                <a:rPr lang="en-US" altLang="ko-KR" sz="2800" b="1" dirty="0">
                  <a:ea typeface="Microsoft Sans Serif" panose="020B0604020202020204" pitchFamily="34" charset="0"/>
                  <a:cs typeface="Microsoft Sans Serif" panose="020B0604020202020204" pitchFamily="34" charset="0"/>
                </a:rPr>
                <a:t>Unit 3: Learn to solve your digital company cybersecurity problems </a:t>
              </a:r>
              <a:endParaRPr lang="ko-KR" altLang="en-US" sz="2800" b="1" dirty="0">
                <a:cs typeface="Microsoft Sans Serif" panose="020B0604020202020204" pitchFamily="34" charset="0"/>
              </a:endParaRPr>
            </a:p>
          </p:txBody>
        </p:sp>
      </p:grpSp>
      <p:sp>
        <p:nvSpPr>
          <p:cNvPr id="14" name="Triángulo isósceles 13">
            <a:extLst>
              <a:ext uri="{FF2B5EF4-FFF2-40B4-BE49-F238E27FC236}">
                <a16:creationId xmlns:a16="http://schemas.microsoft.com/office/drawing/2014/main" id="{7D17DC2D-FF9C-9FAF-9967-E6B5AA2B755F}"/>
              </a:ext>
            </a:extLst>
          </p:cNvPr>
          <p:cNvSpPr/>
          <p:nvPr/>
        </p:nvSpPr>
        <p:spPr>
          <a:xfrm rot="5400000">
            <a:off x="1592072" y="3763592"/>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Triángulo isósceles 14">
            <a:extLst>
              <a:ext uri="{FF2B5EF4-FFF2-40B4-BE49-F238E27FC236}">
                <a16:creationId xmlns:a16="http://schemas.microsoft.com/office/drawing/2014/main" id="{99D4B99B-9CC0-E7B9-C00F-753CC4C02305}"/>
              </a:ext>
            </a:extLst>
          </p:cNvPr>
          <p:cNvSpPr/>
          <p:nvPr/>
        </p:nvSpPr>
        <p:spPr>
          <a:xfrm rot="5400000">
            <a:off x="1592072" y="5223483"/>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Triángulo isósceles 15">
            <a:extLst>
              <a:ext uri="{FF2B5EF4-FFF2-40B4-BE49-F238E27FC236}">
                <a16:creationId xmlns:a16="http://schemas.microsoft.com/office/drawing/2014/main" id="{AF2BF9F3-392F-137F-4271-9845A4F5071B}"/>
              </a:ext>
            </a:extLst>
          </p:cNvPr>
          <p:cNvSpPr/>
          <p:nvPr/>
        </p:nvSpPr>
        <p:spPr>
          <a:xfrm rot="5400000">
            <a:off x="1592072" y="7034402"/>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95129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2954000" cy="707886"/>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1: Develop your business website with ICT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101963"/>
            <a:ext cx="15392400" cy="5262979"/>
          </a:xfrm>
          <a:prstGeom prst="rect">
            <a:avLst/>
          </a:prstGeom>
          <a:noFill/>
        </p:spPr>
        <p:txBody>
          <a:bodyPr wrap="square" rtlCol="0">
            <a:spAutoFit/>
          </a:bodyPr>
          <a:lstStyle/>
          <a:p>
            <a:pPr>
              <a:defRPr/>
            </a:pPr>
            <a:r>
              <a:rPr lang="en-US" altLang="es-ES" sz="2800" dirty="0">
                <a:latin typeface="+mj-lt"/>
                <a:ea typeface="Microsoft Sans Serif" panose="020B0604020202020204" pitchFamily="34" charset="0"/>
                <a:cs typeface="Microsoft Sans Serif" panose="020B0604020202020204" pitchFamily="34" charset="0"/>
              </a:rPr>
              <a:t>The Internet offers us </a:t>
            </a:r>
            <a:r>
              <a:rPr lang="en-US" altLang="es-ES" sz="2800" b="1" dirty="0">
                <a:latin typeface="+mj-lt"/>
                <a:ea typeface="Microsoft Sans Serif" panose="020B0604020202020204" pitchFamily="34" charset="0"/>
                <a:cs typeface="Microsoft Sans Serif" panose="020B0604020202020204" pitchFamily="34" charset="0"/>
              </a:rPr>
              <a:t>countless possibilities </a:t>
            </a:r>
            <a:r>
              <a:rPr lang="en-US" altLang="es-ES" sz="2800" dirty="0">
                <a:latin typeface="+mj-lt"/>
                <a:ea typeface="Microsoft Sans Serif" panose="020B0604020202020204" pitchFamily="34" charset="0"/>
                <a:cs typeface="Microsoft Sans Serif" panose="020B0604020202020204" pitchFamily="34" charset="0"/>
              </a:rPr>
              <a:t>to promote our </a:t>
            </a:r>
            <a:r>
              <a:rPr lang="en-US" altLang="es-ES" sz="2800" b="1" dirty="0">
                <a:latin typeface="+mj-lt"/>
                <a:ea typeface="Microsoft Sans Serif" panose="020B0604020202020204" pitchFamily="34" charset="0"/>
                <a:cs typeface="Microsoft Sans Serif" panose="020B0604020202020204" pitchFamily="34" charset="0"/>
              </a:rPr>
              <a:t>online busines</a:t>
            </a:r>
            <a:r>
              <a:rPr lang="en-US" altLang="es-ES" sz="2800" dirty="0">
                <a:latin typeface="+mj-lt"/>
                <a:ea typeface="Microsoft Sans Serif" panose="020B0604020202020204" pitchFamily="34" charset="0"/>
                <a:cs typeface="Microsoft Sans Serif" panose="020B0604020202020204" pitchFamily="34" charset="0"/>
              </a:rPr>
              <a:t>s. More and more users browse frequently on the net, so it is essential to create a site to gain visibility and enhance our online business. </a:t>
            </a:r>
            <a:r>
              <a:rPr lang="en-US" altLang="es-ES" sz="2800" b="1" dirty="0">
                <a:latin typeface="+mj-lt"/>
                <a:ea typeface="Microsoft Sans Serif" panose="020B0604020202020204" pitchFamily="34" charset="0"/>
                <a:cs typeface="Microsoft Sans Serif" panose="020B0604020202020204" pitchFamily="34" charset="0"/>
              </a:rPr>
              <a:t>This site is our website. </a:t>
            </a:r>
            <a:r>
              <a:rPr lang="en-US" altLang="es-ES" sz="2800" dirty="0">
                <a:latin typeface="+mj-lt"/>
                <a:ea typeface="Microsoft Sans Serif" panose="020B0604020202020204" pitchFamily="34" charset="0"/>
                <a:cs typeface="Microsoft Sans Serif" panose="020B0604020202020204" pitchFamily="34" charset="0"/>
              </a:rPr>
              <a:t>Our website must gather all our information. This must include: </a:t>
            </a:r>
          </a:p>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Our business’ name, description and characteristics. </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Catalogue with our products or services. </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Navigable and intuitive menus.   </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Contact information (telephone number, address, email, social networks...).</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Logotype and good quality images. </a:t>
            </a: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Forms that allow the user to contact your company in an easy way in case of wanting to solve doubts or hiring services.</a:t>
            </a:r>
          </a:p>
          <a:p>
            <a:pPr>
              <a:defRPr/>
            </a:pPr>
            <a:endParaRPr lang="en-US" altLang="es-ES" sz="2800" b="1" dirty="0">
              <a:latin typeface="+mj-lt"/>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A079F382-1AD8-3D39-4E40-EF6C0838750B}"/>
              </a:ext>
            </a:extLst>
          </p:cNvPr>
          <p:cNvSpPr txBox="1"/>
          <p:nvPr/>
        </p:nvSpPr>
        <p:spPr>
          <a:xfrm>
            <a:off x="1447800" y="2413240"/>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1: How to design our website </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2086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2954000" cy="707886"/>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1: Develop your business website with ICT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101963"/>
            <a:ext cx="10439400" cy="5693866"/>
          </a:xfrm>
          <a:prstGeom prst="rect">
            <a:avLst/>
          </a:prstGeom>
          <a:noFill/>
        </p:spPr>
        <p:txBody>
          <a:bodyPr wrap="square" rtlCol="0">
            <a:spAutoFit/>
          </a:bodyPr>
          <a:lstStyle/>
          <a:p>
            <a:pPr>
              <a:defRPr/>
            </a:pPr>
            <a:r>
              <a:rPr lang="en-US" altLang="es-ES" sz="2800" dirty="0">
                <a:latin typeface="+mj-lt"/>
                <a:ea typeface="Microsoft Sans Serif" panose="020B0604020202020204" pitchFamily="34" charset="0"/>
                <a:cs typeface="Microsoft Sans Serif" panose="020B0604020202020204" pitchFamily="34" charset="0"/>
              </a:rPr>
              <a:t>There are a series of criteria to take into account to make our website attractive for the user. Keep in mind that our website is our showcase on the Internet, so a good impression can make the difference. When implementing our design, we must ensure: </a:t>
            </a:r>
          </a:p>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Usability</a:t>
            </a:r>
            <a:r>
              <a:rPr lang="en-US" altLang="es-ES" sz="2800" dirty="0">
                <a:latin typeface="+mj-lt"/>
                <a:ea typeface="Microsoft Sans Serif" panose="020B0604020202020204" pitchFamily="34" charset="0"/>
                <a:cs typeface="Microsoft Sans Serif" panose="020B0604020202020204" pitchFamily="34" charset="0"/>
              </a:rPr>
              <a:t>. You must guarantee that the webpage is intuitive and user-friendly. Otherwise, users could abandon it before finding what they are looking for and access our competitors’ sites.</a:t>
            </a: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Accessibility: </a:t>
            </a:r>
            <a:r>
              <a:rPr lang="en-US" altLang="es-ES" sz="2800" dirty="0">
                <a:latin typeface="+mj-lt"/>
                <a:ea typeface="Microsoft Sans Serif" panose="020B0604020202020204" pitchFamily="34" charset="0"/>
                <a:cs typeface="Microsoft Sans Serif" panose="020B0604020202020204" pitchFamily="34" charset="0"/>
              </a:rPr>
              <a:t>Structure your contents in an easy and quickly accessible way. Use </a:t>
            </a:r>
            <a:r>
              <a:rPr lang="en-US" altLang="es-ES" sz="2800" dirty="0" err="1">
                <a:latin typeface="+mj-lt"/>
                <a:ea typeface="Microsoft Sans Serif" panose="020B0604020202020204" pitchFamily="34" charset="0"/>
                <a:cs typeface="Microsoft Sans Serif" panose="020B0604020202020204" pitchFamily="34" charset="0"/>
              </a:rPr>
              <a:t>organised</a:t>
            </a:r>
            <a:r>
              <a:rPr lang="en-US" altLang="es-ES" sz="2800" dirty="0">
                <a:latin typeface="+mj-lt"/>
                <a:ea typeface="Microsoft Sans Serif" panose="020B0604020202020204" pitchFamily="34" charset="0"/>
                <a:cs typeface="Microsoft Sans Serif" panose="020B0604020202020204" pitchFamily="34" charset="0"/>
              </a:rPr>
              <a:t> and well-structured menus.</a:t>
            </a:r>
          </a:p>
          <a:p>
            <a:pPr marL="457200" indent="-457200">
              <a:buFont typeface="Arial" panose="020B0604020202020204" pitchFamily="34" charset="0"/>
              <a:buChar char="•"/>
              <a:defRPr/>
            </a:pPr>
            <a:r>
              <a:rPr lang="en-US" altLang="es-ES" sz="2800" b="1" dirty="0">
                <a:latin typeface="+mj-lt"/>
                <a:ea typeface="Microsoft Sans Serif" panose="020B0604020202020204" pitchFamily="34" charset="0"/>
                <a:cs typeface="Microsoft Sans Serif" panose="020B0604020202020204" pitchFamily="34" charset="0"/>
              </a:rPr>
              <a:t>Attractive</a:t>
            </a:r>
            <a:r>
              <a:rPr lang="en-US" altLang="es-ES" sz="2800" dirty="0">
                <a:latin typeface="+mj-lt"/>
                <a:ea typeface="Microsoft Sans Serif" panose="020B0604020202020204" pitchFamily="34" charset="0"/>
                <a:cs typeface="Microsoft Sans Serif" panose="020B0604020202020204" pitchFamily="34" charset="0"/>
              </a:rPr>
              <a:t>: Our website must be attractive both for users and search engines. For this we must make sure it is visually appealing and technically effective.</a:t>
            </a:r>
          </a:p>
        </p:txBody>
      </p:sp>
      <p:sp>
        <p:nvSpPr>
          <p:cNvPr id="3" name="CuadroTexto 2">
            <a:extLst>
              <a:ext uri="{FF2B5EF4-FFF2-40B4-BE49-F238E27FC236}">
                <a16:creationId xmlns:a16="http://schemas.microsoft.com/office/drawing/2014/main" id="{A079F382-1AD8-3D39-4E40-EF6C0838750B}"/>
              </a:ext>
            </a:extLst>
          </p:cNvPr>
          <p:cNvSpPr txBox="1"/>
          <p:nvPr/>
        </p:nvSpPr>
        <p:spPr>
          <a:xfrm>
            <a:off x="1447800" y="2413240"/>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1: How to design our website </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4" name="Imagen 3">
            <a:extLst>
              <a:ext uri="{FF2B5EF4-FFF2-40B4-BE49-F238E27FC236}">
                <a16:creationId xmlns:a16="http://schemas.microsoft.com/office/drawing/2014/main" id="{10E177C3-E41A-62B3-4BD6-57B1929291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84751" y="2628408"/>
            <a:ext cx="1016232" cy="1016232"/>
          </a:xfrm>
          <a:prstGeom prst="rect">
            <a:avLst/>
          </a:prstGeom>
        </p:spPr>
      </p:pic>
      <p:sp>
        <p:nvSpPr>
          <p:cNvPr id="5" name="CuadroTexto 4">
            <a:extLst>
              <a:ext uri="{FF2B5EF4-FFF2-40B4-BE49-F238E27FC236}">
                <a16:creationId xmlns:a16="http://schemas.microsoft.com/office/drawing/2014/main" id="{8CEB44C8-B670-002B-055D-FD6F0DD79FF6}"/>
              </a:ext>
            </a:extLst>
          </p:cNvPr>
          <p:cNvSpPr txBox="1"/>
          <p:nvPr/>
        </p:nvSpPr>
        <p:spPr>
          <a:xfrm>
            <a:off x="12192000" y="3695700"/>
            <a:ext cx="4878680" cy="2031325"/>
          </a:xfrm>
          <a:prstGeom prst="rect">
            <a:avLst/>
          </a:prstGeom>
          <a:noFill/>
        </p:spPr>
        <p:txBody>
          <a:bodyPr wrap="square" rtlCol="0">
            <a:spAutoFit/>
          </a:bodyPr>
          <a:lstStyle/>
          <a:p>
            <a:pPr>
              <a:defRPr/>
            </a:pPr>
            <a:r>
              <a:rPr lang="en-US" altLang="es-ES" dirty="0">
                <a:latin typeface="+mj-lt"/>
                <a:ea typeface="Microsoft Sans Serif" panose="020B0604020202020204" pitchFamily="34" charset="0"/>
                <a:cs typeface="Microsoft Sans Serif" panose="020B0604020202020204" pitchFamily="34" charset="0"/>
              </a:rPr>
              <a:t>Now that you know the basic elements your website should have, and taking into account your corporative image, </a:t>
            </a:r>
            <a:r>
              <a:rPr lang="en-GB" altLang="es-ES" b="1" dirty="0">
                <a:latin typeface="+mj-lt"/>
                <a:ea typeface="Microsoft Sans Serif" panose="020B0604020202020204" pitchFamily="34" charset="0"/>
                <a:cs typeface="Microsoft Sans Serif" panose="020B0604020202020204" pitchFamily="34" charset="0"/>
              </a:rPr>
              <a:t>can you imagine what your website would look like?</a:t>
            </a:r>
            <a:endParaRPr lang="en-US" altLang="es-ES" b="1" dirty="0">
              <a:latin typeface="+mj-lt"/>
              <a:ea typeface="Microsoft Sans Serif" panose="020B0604020202020204" pitchFamily="34" charset="0"/>
              <a:cs typeface="Microsoft Sans Serif" panose="020B0604020202020204" pitchFamily="34" charset="0"/>
            </a:endParaRPr>
          </a:p>
          <a:p>
            <a:pPr>
              <a:defRPr/>
            </a:pPr>
            <a:endParaRPr lang="en-US" altLang="es-ES" dirty="0">
              <a:latin typeface="+mj-lt"/>
              <a:ea typeface="Microsoft Sans Serif" panose="020B0604020202020204" pitchFamily="34" charset="0"/>
              <a:cs typeface="Microsoft Sans Serif" panose="020B0604020202020204" pitchFamily="34" charset="0"/>
            </a:endParaRPr>
          </a:p>
          <a:p>
            <a:pPr>
              <a:defRPr/>
            </a:pPr>
            <a:r>
              <a:rPr lang="en-GB" altLang="es-ES" b="1" dirty="0">
                <a:latin typeface="+mj-lt"/>
                <a:ea typeface="Microsoft Sans Serif" panose="020B0604020202020204" pitchFamily="34" charset="0"/>
                <a:cs typeface="Microsoft Sans Serif" panose="020B0604020202020204" pitchFamily="34" charset="0"/>
              </a:rPr>
              <a:t>Could you mention what basic information the website should have?</a:t>
            </a:r>
            <a:endParaRPr lang="en-US" altLang="es-ES" b="1" dirty="0">
              <a:latin typeface="+mj-lt"/>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EABAFF9-4DEA-F569-7F4F-ECBF68D9EC49}"/>
              </a:ext>
            </a:extLst>
          </p:cNvPr>
          <p:cNvSpPr txBox="1"/>
          <p:nvPr/>
        </p:nvSpPr>
        <p:spPr>
          <a:xfrm>
            <a:off x="13100983" y="3037188"/>
            <a:ext cx="1488051" cy="461665"/>
          </a:xfrm>
          <a:prstGeom prst="rect">
            <a:avLst/>
          </a:prstGeom>
          <a:noFill/>
        </p:spPr>
        <p:txBody>
          <a:bodyPr wrap="square">
            <a:spAutoFit/>
          </a:bodyPr>
          <a:lstStyle/>
          <a:p>
            <a:r>
              <a:rPr lang="en-GB" sz="2400" b="1" i="0" u="none" strike="noStrike" dirty="0">
                <a:solidFill>
                  <a:srgbClr val="7030A0"/>
                </a:solidFill>
                <a:effectLst/>
              </a:rPr>
              <a:t>Get Busy!</a:t>
            </a:r>
            <a:endParaRPr lang="en-GB" sz="2400" dirty="0"/>
          </a:p>
        </p:txBody>
      </p:sp>
    </p:spTree>
    <p:extLst>
      <p:ext uri="{BB962C8B-B14F-4D97-AF65-F5344CB8AC3E}">
        <p14:creationId xmlns:p14="http://schemas.microsoft.com/office/powerpoint/2010/main" val="281861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707886"/>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1: Develop your business website with ICT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238500"/>
            <a:ext cx="15468600" cy="954107"/>
          </a:xfrm>
          <a:prstGeom prst="rect">
            <a:avLst/>
          </a:prstGeom>
          <a:noFill/>
        </p:spPr>
        <p:txBody>
          <a:bodyPr wrap="square" rtlCol="0">
            <a:spAutoFit/>
          </a:bodyPr>
          <a:lstStyle/>
          <a:p>
            <a:pPr>
              <a:defRPr/>
            </a:pPr>
            <a:r>
              <a:rPr lang="en-US" altLang="es-ES" sz="2800" dirty="0">
                <a:latin typeface="+mj-lt"/>
                <a:ea typeface="Microsoft Sans Serif" panose="020B0604020202020204" pitchFamily="34" charset="0"/>
                <a:cs typeface="Microsoft Sans Serif" panose="020B0604020202020204" pitchFamily="34" charset="0"/>
              </a:rPr>
              <a:t>There are multiple </a:t>
            </a:r>
            <a:r>
              <a:rPr lang="en-US" altLang="es-ES" sz="2800" b="1" dirty="0">
                <a:latin typeface="+mj-lt"/>
                <a:ea typeface="Microsoft Sans Serif" panose="020B0604020202020204" pitchFamily="34" charset="0"/>
                <a:cs typeface="Microsoft Sans Serif" panose="020B0604020202020204" pitchFamily="34" charset="0"/>
              </a:rPr>
              <a:t>ICT Tools</a:t>
            </a:r>
            <a:r>
              <a:rPr lang="en-US" altLang="es-ES" sz="2800" dirty="0">
                <a:latin typeface="+mj-lt"/>
                <a:ea typeface="Microsoft Sans Serif" panose="020B0604020202020204" pitchFamily="34" charset="0"/>
                <a:cs typeface="Microsoft Sans Serif" panose="020B0604020202020204" pitchFamily="34" charset="0"/>
              </a:rPr>
              <a:t> (both free and paid) that can help us when</a:t>
            </a:r>
            <a:r>
              <a:rPr lang="en-US" altLang="es-ES" sz="2800" b="1" dirty="0">
                <a:latin typeface="+mj-lt"/>
                <a:ea typeface="Microsoft Sans Serif" panose="020B0604020202020204" pitchFamily="34" charset="0"/>
                <a:cs typeface="Microsoft Sans Serif" panose="020B0604020202020204" pitchFamily="34" charset="0"/>
              </a:rPr>
              <a:t> designing, creating and structuring our website</a:t>
            </a:r>
            <a:r>
              <a:rPr lang="en-US" altLang="es-ES" sz="2800" dirty="0">
                <a:latin typeface="+mj-lt"/>
                <a:ea typeface="Microsoft Sans Serif" panose="020B0604020202020204" pitchFamily="34" charset="0"/>
                <a:cs typeface="Microsoft Sans Serif" panose="020B0604020202020204" pitchFamily="34" charset="0"/>
              </a:rPr>
              <a:t>. Among the most used ones, we can find: </a:t>
            </a:r>
            <a:endParaRPr 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2400300"/>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2: ICT Tools for website creation</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1026" name="Picture 2" descr="Gráficos y logotipos | WordPress.org España">
            <a:extLst>
              <a:ext uri="{FF2B5EF4-FFF2-40B4-BE49-F238E27FC236}">
                <a16:creationId xmlns:a16="http://schemas.microsoft.com/office/drawing/2014/main" id="{7EE38AD0-A546-AF9C-30E5-B7984D0ED8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444471"/>
            <a:ext cx="3026064" cy="1631701"/>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ADE8E975-34DD-75A4-E819-A15B8D3D060A}"/>
              </a:ext>
            </a:extLst>
          </p:cNvPr>
          <p:cNvSpPr txBox="1"/>
          <p:nvPr/>
        </p:nvSpPr>
        <p:spPr>
          <a:xfrm>
            <a:off x="4876800" y="4877581"/>
            <a:ext cx="11887200" cy="1384995"/>
          </a:xfrm>
          <a:prstGeom prst="rect">
            <a:avLst/>
          </a:prstGeom>
          <a:noFill/>
        </p:spPr>
        <p:txBody>
          <a:bodyPr wrap="square" rtlCol="0">
            <a:spAutoFit/>
          </a:bodyPr>
          <a:lstStyle/>
          <a:p>
            <a:r>
              <a:rPr lang="en-GB" sz="2800" b="1">
                <a:effectLst/>
                <a:latin typeface="+mj-lt"/>
              </a:rPr>
              <a:t>WordPress</a:t>
            </a:r>
            <a:r>
              <a:rPr lang="en-GB" sz="2800">
                <a:effectLst/>
                <a:latin typeface="+mj-lt"/>
              </a:rPr>
              <a:t>: The ultimate website creation platform. Create and manage contents of any type of website, especially commercial websites.</a:t>
            </a:r>
          </a:p>
          <a:p>
            <a:endParaRPr lang="en-GB" sz="2800">
              <a:effectLst/>
              <a:latin typeface="+mj-lt"/>
            </a:endParaRPr>
          </a:p>
        </p:txBody>
      </p:sp>
      <p:sp>
        <p:nvSpPr>
          <p:cNvPr id="5" name="CuadroTexto 4">
            <a:extLst>
              <a:ext uri="{FF2B5EF4-FFF2-40B4-BE49-F238E27FC236}">
                <a16:creationId xmlns:a16="http://schemas.microsoft.com/office/drawing/2014/main" id="{E2D16F0C-2557-C0D5-2F32-99C998210BA3}"/>
              </a:ext>
            </a:extLst>
          </p:cNvPr>
          <p:cNvSpPr txBox="1"/>
          <p:nvPr/>
        </p:nvSpPr>
        <p:spPr>
          <a:xfrm>
            <a:off x="1524000" y="6328036"/>
            <a:ext cx="15240000" cy="2677656"/>
          </a:xfrm>
          <a:prstGeom prst="rect">
            <a:avLst/>
          </a:prstGeom>
          <a:noFill/>
        </p:spPr>
        <p:txBody>
          <a:bodyPr wrap="square">
            <a:spAutoFit/>
          </a:bodyPr>
          <a:lstStyle/>
          <a:p>
            <a:r>
              <a:rPr lang="en-GB" sz="2800">
                <a:latin typeface="+mj-lt"/>
              </a:rPr>
              <a:t>To create a website with WordPress, we will need to choose a domain and hosting service and install WordPress there. Then, we must create a database and our user and password, with all the permissions. After this, we will be able to design our website as we like.</a:t>
            </a:r>
          </a:p>
          <a:p>
            <a:endParaRPr lang="en-GB" sz="2800">
              <a:latin typeface="+mj-lt"/>
            </a:endParaRPr>
          </a:p>
          <a:p>
            <a:r>
              <a:rPr lang="en-GB" sz="2800">
                <a:latin typeface="+mj-lt"/>
              </a:rPr>
              <a:t>If you want to know more about WordPress, here you can find a tutorial for beginners about this platform: </a:t>
            </a:r>
            <a:r>
              <a:rPr lang="en-GB" sz="2800">
                <a:latin typeface="+mj-lt"/>
                <a:hlinkClick r:id="rId3">
                  <a:extLst>
                    <a:ext uri="{A12FA001-AC4F-418D-AE19-62706E023703}">
                      <ahyp:hlinkClr xmlns:ahyp="http://schemas.microsoft.com/office/drawing/2018/hyperlinkcolor" val="tx"/>
                    </a:ext>
                  </a:extLst>
                </a:hlinkClick>
              </a:rPr>
              <a:t>https://www.youtube.com/watch?v=B4MXA_yj8oI&amp;ab_channel=CreateaProWebsite</a:t>
            </a:r>
            <a:endParaRPr lang="en-GB" sz="2800">
              <a:latin typeface="+mj-lt"/>
            </a:endParaRPr>
          </a:p>
        </p:txBody>
      </p:sp>
    </p:spTree>
    <p:extLst>
      <p:ext uri="{BB962C8B-B14F-4D97-AF65-F5344CB8AC3E}">
        <p14:creationId xmlns:p14="http://schemas.microsoft.com/office/powerpoint/2010/main" val="278685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707886"/>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1: Develop your business website with ICT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238500"/>
            <a:ext cx="15468600" cy="954107"/>
          </a:xfrm>
          <a:prstGeom prst="rect">
            <a:avLst/>
          </a:prstGeom>
          <a:noFill/>
        </p:spPr>
        <p:txBody>
          <a:bodyPr wrap="square" rtlCol="0">
            <a:spAutoFit/>
          </a:bodyPr>
          <a:lstStyle/>
          <a:p>
            <a:pPr>
              <a:defRPr/>
            </a:pPr>
            <a:r>
              <a:rPr lang="en-US" altLang="es-ES" sz="2800" dirty="0">
                <a:latin typeface="+mj-lt"/>
                <a:ea typeface="Microsoft Sans Serif" panose="020B0604020202020204" pitchFamily="34" charset="0"/>
                <a:cs typeface="Microsoft Sans Serif" panose="020B0604020202020204" pitchFamily="34" charset="0"/>
              </a:rPr>
              <a:t>There are multiple </a:t>
            </a:r>
            <a:r>
              <a:rPr lang="en-US" altLang="es-ES" sz="2800" b="1" dirty="0">
                <a:latin typeface="+mj-lt"/>
                <a:ea typeface="Microsoft Sans Serif" panose="020B0604020202020204" pitchFamily="34" charset="0"/>
                <a:cs typeface="Microsoft Sans Serif" panose="020B0604020202020204" pitchFamily="34" charset="0"/>
              </a:rPr>
              <a:t>ICT Tools</a:t>
            </a:r>
            <a:r>
              <a:rPr lang="en-US" altLang="es-ES" sz="2800" dirty="0">
                <a:latin typeface="+mj-lt"/>
                <a:ea typeface="Microsoft Sans Serif" panose="020B0604020202020204" pitchFamily="34" charset="0"/>
                <a:cs typeface="Microsoft Sans Serif" panose="020B0604020202020204" pitchFamily="34" charset="0"/>
              </a:rPr>
              <a:t> (both free and paid) that can help us when</a:t>
            </a:r>
            <a:r>
              <a:rPr lang="en-US" altLang="es-ES" sz="2800" b="1" dirty="0">
                <a:latin typeface="+mj-lt"/>
                <a:ea typeface="Microsoft Sans Serif" panose="020B0604020202020204" pitchFamily="34" charset="0"/>
                <a:cs typeface="Microsoft Sans Serif" panose="020B0604020202020204" pitchFamily="34" charset="0"/>
              </a:rPr>
              <a:t> designing, creating and structuring our website</a:t>
            </a:r>
            <a:r>
              <a:rPr lang="en-US" altLang="es-ES" sz="2800" dirty="0">
                <a:latin typeface="+mj-lt"/>
                <a:ea typeface="Microsoft Sans Serif" panose="020B0604020202020204" pitchFamily="34" charset="0"/>
                <a:cs typeface="Microsoft Sans Serif" panose="020B0604020202020204" pitchFamily="34" charset="0"/>
              </a:rPr>
              <a:t>. Among the most used ones, we can find: </a:t>
            </a:r>
            <a:endParaRPr 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2400300"/>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2: ICT Tools for website creation</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ADE8E975-34DD-75A4-E819-A15B8D3D060A}"/>
              </a:ext>
            </a:extLst>
          </p:cNvPr>
          <p:cNvSpPr txBox="1"/>
          <p:nvPr/>
        </p:nvSpPr>
        <p:spPr>
          <a:xfrm>
            <a:off x="4038600" y="4743391"/>
            <a:ext cx="12877800" cy="3970318"/>
          </a:xfrm>
          <a:prstGeom prst="rect">
            <a:avLst/>
          </a:prstGeom>
          <a:noFill/>
        </p:spPr>
        <p:txBody>
          <a:bodyPr wrap="square" rtlCol="0">
            <a:spAutoFit/>
          </a:bodyPr>
          <a:lstStyle/>
          <a:p>
            <a:r>
              <a:rPr lang="en-GB" sz="2800" b="1">
                <a:effectLst/>
                <a:latin typeface="+mj-lt"/>
              </a:rPr>
              <a:t>Wix</a:t>
            </a:r>
            <a:r>
              <a:rPr lang="en-GB" sz="2800">
                <a:effectLst/>
                <a:latin typeface="+mj-lt"/>
              </a:rPr>
              <a:t>: This platform is used for website development, and allows to create designs with complete freedom and several different options.</a:t>
            </a:r>
          </a:p>
          <a:p>
            <a:r>
              <a:rPr lang="en-GB" sz="2800">
                <a:effectLst/>
                <a:latin typeface="+mj-lt"/>
              </a:rPr>
              <a:t>In the following link, you can find a video tutorial on how to take the first steps on Wix:</a:t>
            </a:r>
          </a:p>
          <a:p>
            <a:r>
              <a:rPr lang="en-GB" sz="2800">
                <a:effectLst/>
                <a:latin typeface="+mj-lt"/>
                <a:hlinkClick r:id="rId2">
                  <a:extLst>
                    <a:ext uri="{A12FA001-AC4F-418D-AE19-62706E023703}">
                      <ahyp:hlinkClr xmlns:ahyp="http://schemas.microsoft.com/office/drawing/2018/hyperlinkcolor" val="tx"/>
                    </a:ext>
                  </a:extLst>
                </a:hlinkClick>
              </a:rPr>
              <a:t>https://www.youtube.com/watch?v=YxpjW-Mq96Q&amp;ab_channel=Tooltester</a:t>
            </a:r>
            <a:endParaRPr lang="en-GB" sz="2800">
              <a:effectLst/>
              <a:latin typeface="+mj-lt"/>
            </a:endParaRPr>
          </a:p>
          <a:p>
            <a:endParaRPr lang="en-GB" sz="2800">
              <a:effectLst/>
              <a:latin typeface="+mj-lt"/>
            </a:endParaRPr>
          </a:p>
          <a:p>
            <a:endParaRPr lang="en-GB" sz="2800" b="1">
              <a:effectLst/>
              <a:latin typeface="+mj-lt"/>
            </a:endParaRPr>
          </a:p>
          <a:p>
            <a:r>
              <a:rPr lang="en-GB" sz="2800" b="1">
                <a:effectLst/>
                <a:latin typeface="+mj-lt"/>
              </a:rPr>
              <a:t>SquareSpace</a:t>
            </a:r>
            <a:r>
              <a:rPr lang="en-GB" sz="2800">
                <a:effectLst/>
                <a:latin typeface="+mj-lt"/>
              </a:rPr>
              <a:t>: Squarespace allows website creation and contents hosting, metrics analysis… In the following link, you can watch a video tutorial to begin in this platform. </a:t>
            </a:r>
            <a:r>
              <a:rPr lang="en-GB" sz="2800">
                <a:effectLst/>
                <a:latin typeface="+mj-lt"/>
                <a:hlinkClick r:id="rId3">
                  <a:extLst>
                    <a:ext uri="{A12FA001-AC4F-418D-AE19-62706E023703}">
                      <ahyp:hlinkClr xmlns:ahyp="http://schemas.microsoft.com/office/drawing/2018/hyperlinkcolor" val="tx"/>
                    </a:ext>
                  </a:extLst>
                </a:hlinkClick>
              </a:rPr>
              <a:t>https://www.youtube.com/watch?v=8isUiu4Bwx4&amp;ab_channel=WebsiteSoSimple</a:t>
            </a:r>
            <a:endParaRPr lang="en-GB" sz="2800">
              <a:effectLst/>
              <a:latin typeface="+mj-lt"/>
            </a:endParaRPr>
          </a:p>
        </p:txBody>
      </p:sp>
      <p:pic>
        <p:nvPicPr>
          <p:cNvPr id="8" name="Picture 6" descr="Squarespace para ecommerce: 10 pasos para triunfar en esta plataforma">
            <a:extLst>
              <a:ext uri="{FF2B5EF4-FFF2-40B4-BE49-F238E27FC236}">
                <a16:creationId xmlns:a16="http://schemas.microsoft.com/office/drawing/2014/main" id="{ECD38651-E510-5478-DBB3-9D690E58509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874" t="23435" r="21761" b="22496"/>
          <a:stretch/>
        </p:blipFill>
        <p:spPr bwMode="auto">
          <a:xfrm>
            <a:off x="1447800" y="7327514"/>
            <a:ext cx="2134600" cy="140281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Wix | LiveAgent">
            <a:extLst>
              <a:ext uri="{FF2B5EF4-FFF2-40B4-BE49-F238E27FC236}">
                <a16:creationId xmlns:a16="http://schemas.microsoft.com/office/drawing/2014/main" id="{68B92010-5B01-483B-13BC-80041DA8BD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4968603"/>
            <a:ext cx="1828800" cy="71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280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707886"/>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1: Develop your business website with ICT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238500"/>
            <a:ext cx="15468600" cy="954107"/>
          </a:xfrm>
          <a:prstGeom prst="rect">
            <a:avLst/>
          </a:prstGeom>
          <a:noFill/>
        </p:spPr>
        <p:txBody>
          <a:bodyPr wrap="square" rtlCol="0">
            <a:spAutoFit/>
          </a:bodyPr>
          <a:lstStyle/>
          <a:p>
            <a:pPr>
              <a:defRPr/>
            </a:pPr>
            <a:r>
              <a:rPr lang="en-US" altLang="es-ES" sz="2800" dirty="0">
                <a:latin typeface="+mj-lt"/>
                <a:ea typeface="Microsoft Sans Serif" panose="020B0604020202020204" pitchFamily="34" charset="0"/>
                <a:cs typeface="Microsoft Sans Serif" panose="020B0604020202020204" pitchFamily="34" charset="0"/>
              </a:rPr>
              <a:t>There are multiple </a:t>
            </a:r>
            <a:r>
              <a:rPr lang="en-US" altLang="es-ES" sz="2800" b="1" dirty="0">
                <a:latin typeface="+mj-lt"/>
                <a:ea typeface="Microsoft Sans Serif" panose="020B0604020202020204" pitchFamily="34" charset="0"/>
                <a:cs typeface="Microsoft Sans Serif" panose="020B0604020202020204" pitchFamily="34" charset="0"/>
              </a:rPr>
              <a:t>ICT Tools</a:t>
            </a:r>
            <a:r>
              <a:rPr lang="en-US" altLang="es-ES" sz="2800" dirty="0">
                <a:latin typeface="+mj-lt"/>
                <a:ea typeface="Microsoft Sans Serif" panose="020B0604020202020204" pitchFamily="34" charset="0"/>
                <a:cs typeface="Microsoft Sans Serif" panose="020B0604020202020204" pitchFamily="34" charset="0"/>
              </a:rPr>
              <a:t> (both free and paid) that can help us when</a:t>
            </a:r>
            <a:r>
              <a:rPr lang="en-US" altLang="es-ES" sz="2800" b="1" dirty="0">
                <a:latin typeface="+mj-lt"/>
                <a:ea typeface="Microsoft Sans Serif" panose="020B0604020202020204" pitchFamily="34" charset="0"/>
                <a:cs typeface="Microsoft Sans Serif" panose="020B0604020202020204" pitchFamily="34" charset="0"/>
              </a:rPr>
              <a:t> designing, creating and structuring our website</a:t>
            </a:r>
            <a:r>
              <a:rPr lang="en-US" altLang="es-ES" sz="2800" dirty="0">
                <a:latin typeface="+mj-lt"/>
                <a:ea typeface="Microsoft Sans Serif" panose="020B0604020202020204" pitchFamily="34" charset="0"/>
                <a:cs typeface="Microsoft Sans Serif" panose="020B0604020202020204" pitchFamily="34" charset="0"/>
              </a:rPr>
              <a:t>. Among the most used ones, we can find: </a:t>
            </a:r>
            <a:endParaRPr 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2400300"/>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2: ICT Tools for website creation</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ADE8E975-34DD-75A4-E819-A15B8D3D060A}"/>
              </a:ext>
            </a:extLst>
          </p:cNvPr>
          <p:cNvSpPr txBox="1"/>
          <p:nvPr/>
        </p:nvSpPr>
        <p:spPr>
          <a:xfrm>
            <a:off x="4876800" y="4662725"/>
            <a:ext cx="11887200" cy="2677656"/>
          </a:xfrm>
          <a:prstGeom prst="rect">
            <a:avLst/>
          </a:prstGeom>
          <a:noFill/>
        </p:spPr>
        <p:txBody>
          <a:bodyPr wrap="square" rtlCol="0">
            <a:spAutoFit/>
          </a:bodyPr>
          <a:lstStyle/>
          <a:p>
            <a:r>
              <a:rPr lang="en-GB" sz="2800" b="1" dirty="0">
                <a:effectLst/>
                <a:latin typeface="+mj-lt"/>
              </a:rPr>
              <a:t>Joomla!</a:t>
            </a:r>
            <a:r>
              <a:rPr lang="en-GB" sz="2800" dirty="0">
                <a:effectLst/>
                <a:latin typeface="+mj-lt"/>
              </a:rPr>
              <a:t>: This content management platform allows contents creation and website development in a dynamic and interactive way. In the next link, you can find a video tutorial on how to get started with Joomla!:</a:t>
            </a:r>
          </a:p>
          <a:p>
            <a:r>
              <a:rPr lang="en-GB" sz="2800" dirty="0">
                <a:effectLst/>
                <a:latin typeface="+mj-lt"/>
                <a:hlinkClick r:id="rId2"/>
              </a:rPr>
              <a:t>https://www.youtube.com/watch?v=nbtb8Ax4Mpc&amp;t=17s&amp;ab_channel=TheSocialGuide</a:t>
            </a:r>
            <a:endParaRPr lang="en-GB" sz="2800" dirty="0">
              <a:effectLst/>
              <a:latin typeface="+mj-lt"/>
            </a:endParaRPr>
          </a:p>
          <a:p>
            <a:endParaRPr lang="en-GB" sz="2800" dirty="0">
              <a:effectLst/>
              <a:latin typeface="+mj-lt"/>
            </a:endParaRPr>
          </a:p>
        </p:txBody>
      </p:sp>
      <p:pic>
        <p:nvPicPr>
          <p:cNvPr id="4" name="Picture 8" descr="Top 10 Sites para Descargar Plantillas de Joomla GRATIS">
            <a:extLst>
              <a:ext uri="{FF2B5EF4-FFF2-40B4-BE49-F238E27FC236}">
                <a16:creationId xmlns:a16="http://schemas.microsoft.com/office/drawing/2014/main" id="{02E9EA9C-5908-A298-5357-2FD11F028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191" y="5013947"/>
            <a:ext cx="3133963" cy="1330112"/>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591D43A6-667C-2CCE-2AC0-C6F11E1B44AD}"/>
              </a:ext>
            </a:extLst>
          </p:cNvPr>
          <p:cNvSpPr txBox="1"/>
          <p:nvPr/>
        </p:nvSpPr>
        <p:spPr>
          <a:xfrm>
            <a:off x="1447800" y="6547872"/>
            <a:ext cx="15316200" cy="2677656"/>
          </a:xfrm>
          <a:prstGeom prst="rect">
            <a:avLst/>
          </a:prstGeom>
          <a:noFill/>
        </p:spPr>
        <p:txBody>
          <a:bodyPr wrap="square">
            <a:spAutoFit/>
          </a:bodyPr>
          <a:lstStyle/>
          <a:p>
            <a:endParaRPr lang="en-GB" sz="2800" dirty="0">
              <a:effectLst/>
              <a:latin typeface="+mj-lt"/>
            </a:endParaRPr>
          </a:p>
          <a:p>
            <a:r>
              <a:rPr lang="en-GB" sz="2800" dirty="0">
                <a:effectLst/>
                <a:latin typeface="+mj-lt"/>
              </a:rPr>
              <a:t>There are thousands of online tutorials that allow you to create your website from scratch and learn about all the opportunities these platforms offer. </a:t>
            </a:r>
          </a:p>
          <a:p>
            <a:endParaRPr lang="en-GB" sz="2800" dirty="0">
              <a:latin typeface="+mj-lt"/>
            </a:endParaRPr>
          </a:p>
          <a:p>
            <a:pPr lvl="3"/>
            <a:r>
              <a:rPr lang="en-GB" sz="2800" b="1" dirty="0">
                <a:effectLst/>
                <a:latin typeface="+mj-lt"/>
              </a:rPr>
              <a:t>If you want to know more about any of the previous tools, do not hesitate to look for free online resources to enhance website development and entrepreneurship.</a:t>
            </a:r>
          </a:p>
        </p:txBody>
      </p:sp>
      <p:pic>
        <p:nvPicPr>
          <p:cNvPr id="1026" name="Picture 2" descr="Visualizza immagine di origine">
            <a:extLst>
              <a:ext uri="{FF2B5EF4-FFF2-40B4-BE49-F238E27FC236}">
                <a16:creationId xmlns:a16="http://schemas.microsoft.com/office/drawing/2014/main" id="{759359EB-E043-EBFE-2537-EF499D53E8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8191500"/>
            <a:ext cx="980948" cy="980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354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E6FC55E-B50D-FAC1-EBFB-D1834BEE64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15600" y="4147734"/>
            <a:ext cx="6019800" cy="4299857"/>
          </a:xfrm>
          <a:prstGeom prst="rect">
            <a:avLst/>
          </a:prstGeom>
        </p:spPr>
      </p:pic>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Unidad 2: Boost your company’s digital presence on social networks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881617"/>
            <a:ext cx="9296400" cy="4401205"/>
          </a:xfrm>
          <a:prstGeom prst="rect">
            <a:avLst/>
          </a:prstGeom>
          <a:noFill/>
        </p:spPr>
        <p:txBody>
          <a:bodyPr wrap="square" rtlCol="0">
            <a:spAutoFit/>
          </a:bodyPr>
          <a:lstStyle/>
          <a:p>
            <a:pPr>
              <a:defRPr/>
            </a:pPr>
            <a:r>
              <a:rPr lang="en-US" altLang="es-ES" sz="2800" b="1" dirty="0">
                <a:latin typeface="+mj-lt"/>
                <a:ea typeface="Microsoft Sans Serif" panose="020B0604020202020204" pitchFamily="34" charset="0"/>
                <a:cs typeface="Microsoft Sans Serif" panose="020B0604020202020204" pitchFamily="34" charset="0"/>
              </a:rPr>
              <a:t>Social Networks </a:t>
            </a:r>
            <a:r>
              <a:rPr lang="en-US" altLang="es-ES" sz="2800" dirty="0">
                <a:latin typeface="+mj-lt"/>
                <a:ea typeface="Microsoft Sans Serif" panose="020B0604020202020204" pitchFamily="34" charset="0"/>
                <a:cs typeface="Microsoft Sans Serif" panose="020B0604020202020204" pitchFamily="34" charset="0"/>
              </a:rPr>
              <a:t>are digital platforms that connect millions of people. Thanks to them, their users can share </a:t>
            </a:r>
            <a:r>
              <a:rPr lang="en-US" altLang="es-ES" sz="2800" b="1" dirty="0">
                <a:latin typeface="+mj-lt"/>
                <a:ea typeface="Microsoft Sans Serif" panose="020B0604020202020204" pitchFamily="34" charset="0"/>
                <a:cs typeface="Microsoft Sans Serif" panose="020B0604020202020204" pitchFamily="34" charset="0"/>
              </a:rPr>
              <a:t>messages, images, links, </a:t>
            </a:r>
            <a:r>
              <a:rPr lang="en-US" altLang="es-ES" sz="2800" b="1">
                <a:latin typeface="+mj-lt"/>
                <a:ea typeface="Microsoft Sans Serif" panose="020B0604020202020204" pitchFamily="34" charset="0"/>
                <a:cs typeface="Microsoft Sans Serif" panose="020B0604020202020204" pitchFamily="34" charset="0"/>
              </a:rPr>
              <a:t>videos</a:t>
            </a:r>
            <a:r>
              <a:rPr lang="en-US" altLang="es-ES" sz="2800">
                <a:latin typeface="+mj-lt"/>
                <a:ea typeface="Microsoft Sans Serif" panose="020B0604020202020204" pitchFamily="34" charset="0"/>
                <a:cs typeface="Microsoft Sans Serif" panose="020B0604020202020204" pitchFamily="34" charset="0"/>
              </a:rPr>
              <a:t>… </a:t>
            </a:r>
          </a:p>
          <a:p>
            <a:pPr>
              <a:defRPr/>
            </a:pPr>
            <a:endParaRPr lang="en-US" altLang="es-ES" sz="2800">
              <a:latin typeface="+mj-lt"/>
              <a:ea typeface="Microsoft Sans Serif" panose="020B0604020202020204" pitchFamily="34" charset="0"/>
              <a:cs typeface="Microsoft Sans Serif" panose="020B0604020202020204" pitchFamily="34" charset="0"/>
            </a:endParaRPr>
          </a:p>
          <a:p>
            <a:pPr>
              <a:defRPr/>
            </a:pPr>
            <a:r>
              <a:rPr lang="en-US" altLang="es-ES" sz="2800">
                <a:latin typeface="+mj-lt"/>
                <a:ea typeface="Microsoft Sans Serif" panose="020B0604020202020204" pitchFamily="34" charset="0"/>
                <a:cs typeface="Microsoft Sans Serif" panose="020B0604020202020204" pitchFamily="34" charset="0"/>
              </a:rPr>
              <a:t>Its scope is only increasing with the years. More and more users are active in these platforms, so social networks are therefore a great interaction media both in a personal and corporative way. </a:t>
            </a:r>
          </a:p>
          <a:p>
            <a:pPr>
              <a:defRPr/>
            </a:pPr>
            <a:endParaRPr lang="en-US" altLang="es-ES" sz="2800">
              <a:latin typeface="+mj-lt"/>
              <a:ea typeface="Microsoft Sans Serif" panose="020B0604020202020204" pitchFamily="34" charset="0"/>
              <a:cs typeface="Microsoft Sans Serif" panose="020B0604020202020204" pitchFamily="34" charset="0"/>
            </a:endParaRPr>
          </a:p>
          <a:p>
            <a:pPr>
              <a:defRPr/>
            </a:pPr>
            <a:endParaRPr lang="en-US" alt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1: What are social networks and what are they for?</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33526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TotalTime>
  <Words>3225</Words>
  <Application>Microsoft Office PowerPoint</Application>
  <PresentationFormat>Personalizado</PresentationFormat>
  <Paragraphs>189</Paragraphs>
  <Slides>23</Slides>
  <Notes>12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Calibri</vt:lpstr>
      <vt:lpstr>Microsoft Sans Serif</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DEW- PPT2</dc:title>
  <dc:creator>Monia Coppola</dc:creator>
  <cp:keywords>DAE0er5Rmns,BAEXurJiHZU</cp:keywords>
  <cp:lastModifiedBy>Bárbara Brenda Starck Carlós</cp:lastModifiedBy>
  <cp:revision>48</cp:revision>
  <dcterms:created xsi:type="dcterms:W3CDTF">2022-01-04T10:29:56Z</dcterms:created>
  <dcterms:modified xsi:type="dcterms:W3CDTF">2022-12-20T12:25:48Z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2022-01-04T00:00:00Z</vt:filetime>
  </property>
  <property fmtid="{D5CDD505-2E9C-101B-9397-08002B2CF9AE}" pid="3" name="Creator">
    <vt:lpwstr>Canva</vt:lpwstr>
  </property>
  <property fmtid="{D5CDD505-2E9C-101B-9397-08002B2CF9AE}" pid="4" name="LastSaved">
    <vt:filetime>2022-01-04T00:00:00Z</vt:filetime>
  </property>
</Properties>
</file>