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18288000" cy="10287000"/>
  <p:embeddedFontLst>
    <p:embeddedFont>
      <p:font typeface="Calibri" panose="020F0502020204030204" pitchFamily="34" charset="0"/>
      <p:regular r:id="rId20"/>
      <p:bold r:id="rId21"/>
      <p:italic r:id="rId22"/>
      <p:boldItalic r:id="rId23"/>
    </p:embeddedFont>
    <p:embeddedFont>
      <p:font typeface="Helvetica Neue" panose="020B060402020202020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ndraZex6LoIeIU3BlzN/qlROQ0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FF137B-871C-44DF-9562-7AF327203E11}">
  <a:tblStyle styleId="{30FF137B-871C-44DF-9562-7AF327203E11}" styleName="Table_0">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4"/>
              </a:solidFill>
              <a:prstDash val="solid"/>
              <a:round/>
              <a:headEnd type="none" w="sm" len="sm"/>
              <a:tailEnd type="none" w="sm" len="sm"/>
            </a:ln>
          </a:top>
        </a:tcBdr>
        <a:fill>
          <a:solidFill>
            <a:srgbClr val="ECEAF0"/>
          </a:solidFill>
        </a:fill>
      </a:tcStyle>
    </a:lastRow>
    <a:seCell>
      <a:tcTxStyle/>
      <a:tcStyle>
        <a:tcBdr/>
      </a:tcStyle>
    </a:seCell>
    <a:swCell>
      <a:tcTxStyle/>
      <a:tcStyle>
        <a:tcBdr/>
      </a:tcStyle>
    </a:swCell>
    <a:firstRow>
      <a:tcTxStyle b="on" i="off"/>
      <a:tcStyle>
        <a:tcBdr/>
        <a:fill>
          <a:solidFill>
            <a:srgbClr val="ECEAF0"/>
          </a:solidFill>
        </a:fill>
      </a:tcStyle>
    </a:firstRow>
    <a:neCell>
      <a:tcTxStyle/>
      <a:tcStyle>
        <a:tcBdr/>
      </a:tcStyle>
    </a:neCell>
    <a:nwCell>
      <a:tcTxStyle/>
      <a:tcStyle>
        <a:tcBdr/>
      </a:tcStyle>
    </a:nwCell>
  </a:tblStyle>
  <a:tblStyle styleId="{75346592-7502-4856-AB15-D22DE06BD8D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8: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2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2:notes"/>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 name="Google Shape;32;p2:notes"/>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 name="Google Shape;49;p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9: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9: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0: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 name="Google Shape;75;p10: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3: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p:nvPr/>
        </p:nvSpPr>
        <p:spPr>
          <a:xfrm>
            <a:off x="0" y="1"/>
            <a:ext cx="9144635" cy="1812688"/>
          </a:xfrm>
          <a:custGeom>
            <a:avLst/>
            <a:gdLst/>
            <a:ahLst/>
            <a:cxnLst/>
            <a:rect l="l" t="t" r="r" b="b"/>
            <a:pathLst>
              <a:path w="9144635" h="3305175" extrusionOk="0">
                <a:moveTo>
                  <a:pt x="0" y="3304911"/>
                </a:moveTo>
                <a:lnTo>
                  <a:pt x="0" y="0"/>
                </a:lnTo>
                <a:lnTo>
                  <a:pt x="7135660" y="0"/>
                </a:lnTo>
                <a:lnTo>
                  <a:pt x="9144210" y="595197"/>
                </a:lnTo>
                <a:lnTo>
                  <a:pt x="0" y="3304911"/>
                </a:lnTo>
                <a:close/>
              </a:path>
            </a:pathLst>
          </a:custGeom>
          <a:solidFill>
            <a:srgbClr val="93268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3"/>
          <p:cNvSpPr/>
          <p:nvPr/>
        </p:nvSpPr>
        <p:spPr>
          <a:xfrm>
            <a:off x="9144210"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12;p23"/>
          <p:cNvSpPr/>
          <p:nvPr/>
        </p:nvSpPr>
        <p:spPr>
          <a:xfrm>
            <a:off x="7135659"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23"/>
          <p:cNvSpPr/>
          <p:nvPr/>
        </p:nvSpPr>
        <p:spPr>
          <a:xfrm>
            <a:off x="1028700" y="1028712"/>
            <a:ext cx="16230600" cy="8229600"/>
          </a:xfrm>
          <a:custGeom>
            <a:avLst/>
            <a:gdLst/>
            <a:ahLst/>
            <a:cxnLst/>
            <a:rect l="l" t="t" r="r" b="b"/>
            <a:pathLst>
              <a:path w="16230600" h="8229600" extrusionOk="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 name="Google Shape;14;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8700" y="9258300"/>
            <a:ext cx="3198719" cy="702057"/>
          </a:xfrm>
          <a:prstGeom prst="rect">
            <a:avLst/>
          </a:prstGeom>
          <a:noFill/>
          <a:ln>
            <a:noFill/>
          </a:ln>
        </p:spPr>
      </p:pic>
      <p:sp>
        <p:nvSpPr>
          <p:cNvPr id="15" name="Google Shape;15;p23"/>
          <p:cNvSpPr txBox="1"/>
          <p:nvPr/>
        </p:nvSpPr>
        <p:spPr>
          <a:xfrm>
            <a:off x="4648200" y="9412402"/>
            <a:ext cx="12611100" cy="477054"/>
          </a:xfrm>
          <a:prstGeom prst="rect">
            <a:avLst/>
          </a:prstGeom>
          <a:noFill/>
          <a:ln>
            <a:noFill/>
          </a:ln>
        </p:spPr>
        <p:txBody>
          <a:bodyPr spcFirstLastPara="1" wrap="square" lIns="91425" tIns="45700" rIns="91425" bIns="45700" anchor="t" anchorCtr="0">
            <a:spAutoFit/>
          </a:bodyPr>
          <a:lstStyle/>
          <a:p>
            <a:pPr marL="12700" marR="0" lvl="0" indent="0" algn="just" rtl="0">
              <a:lnSpc>
                <a:spcPct val="106785"/>
              </a:lnSpc>
              <a:spcBef>
                <a:spcPts val="0"/>
              </a:spcBef>
              <a:spcAft>
                <a:spcPts val="0"/>
              </a:spcAft>
              <a:buNone/>
            </a:pPr>
            <a:r>
              <a:rPr lang="en-GB" sz="1400">
                <a:solidFill>
                  <a:schemeClr val="dk1"/>
                </a:solidFill>
                <a:latin typeface="Arial"/>
                <a:ea typeface="Arial"/>
                <a:cs typeface="Arial"/>
                <a:sym typeface="Arial"/>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6" name="Google Shape;16;p23"/>
          <p:cNvSpPr/>
          <p:nvPr/>
        </p:nvSpPr>
        <p:spPr>
          <a:xfrm>
            <a:off x="9137374" y="1"/>
            <a:ext cx="9144000" cy="1812688"/>
          </a:xfrm>
          <a:custGeom>
            <a:avLst/>
            <a:gdLst/>
            <a:ahLst/>
            <a:cxnLst/>
            <a:rect l="l" t="t" r="r" b="b"/>
            <a:pathLst>
              <a:path w="9144000" h="3305175" extrusionOk="0">
                <a:moveTo>
                  <a:pt x="9143788" y="3304786"/>
                </a:moveTo>
                <a:lnTo>
                  <a:pt x="0" y="595197"/>
                </a:lnTo>
                <a:lnTo>
                  <a:pt x="2008550" y="0"/>
                </a:lnTo>
                <a:lnTo>
                  <a:pt x="9143788" y="0"/>
                </a:lnTo>
                <a:lnTo>
                  <a:pt x="9143788" y="3304786"/>
                </a:lnTo>
                <a:close/>
              </a:path>
            </a:pathLst>
          </a:custGeom>
          <a:solidFill>
            <a:srgbClr val="CF9E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3"/>
          <p:cNvSpPr/>
          <p:nvPr/>
        </p:nvSpPr>
        <p:spPr>
          <a:xfrm>
            <a:off x="7128823" y="0"/>
            <a:ext cx="4017645" cy="326667"/>
          </a:xfrm>
          <a:custGeom>
            <a:avLst/>
            <a:gdLst/>
            <a:ahLst/>
            <a:cxnLst/>
            <a:rect l="l" t="t" r="r" b="b"/>
            <a:pathLst>
              <a:path w="4017645" h="595630" extrusionOk="0">
                <a:moveTo>
                  <a:pt x="2008550" y="595197"/>
                </a:moveTo>
                <a:lnTo>
                  <a:pt x="0" y="0"/>
                </a:lnTo>
                <a:lnTo>
                  <a:pt x="4017101" y="0"/>
                </a:lnTo>
                <a:lnTo>
                  <a:pt x="2008550" y="595197"/>
                </a:lnTo>
                <a:close/>
              </a:path>
            </a:pathLst>
          </a:custGeom>
          <a:solidFill>
            <a:srgbClr val="640D6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4325600" y="1465438"/>
            <a:ext cx="2749826" cy="6945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dewproject.eu/"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ismea.ec.europa.eu/programmes/european-innovation-ecosystems/women-techeu_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www.ecb.europa.eu/ecb/educational/explainers/tell-me-more/html/what_is_inflation.e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cb.europa.eu/stats/macroeconomic_and_sectoral/hicp/html/index.en.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dewproject.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prtoap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pic>
        <p:nvPicPr>
          <p:cNvPr id="25" name="Google Shape;25;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76850" y="3162300"/>
            <a:ext cx="7734299" cy="1943099"/>
          </a:xfrm>
          <a:prstGeom prst="rect">
            <a:avLst/>
          </a:prstGeom>
          <a:noFill/>
          <a:ln>
            <a:noFill/>
          </a:ln>
        </p:spPr>
      </p:pic>
      <p:pic>
        <p:nvPicPr>
          <p:cNvPr id="26" name="Google Shape;26;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28700" y="9258300"/>
            <a:ext cx="3198719" cy="702057"/>
          </a:xfrm>
          <a:prstGeom prst="rect">
            <a:avLst/>
          </a:prstGeom>
          <a:noFill/>
          <a:ln>
            <a:noFill/>
          </a:ln>
        </p:spPr>
      </p:pic>
      <p:sp>
        <p:nvSpPr>
          <p:cNvPr id="27" name="Google Shape;27;p1"/>
          <p:cNvSpPr txBox="1"/>
          <p:nvPr/>
        </p:nvSpPr>
        <p:spPr>
          <a:xfrm>
            <a:off x="8344699" y="5600700"/>
            <a:ext cx="1603071" cy="319959"/>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000" u="sng">
                <a:solidFill>
                  <a:schemeClr val="dk1"/>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dewproject.eu</a:t>
            </a:r>
            <a:r>
              <a:rPr lang="en-GB" sz="2000">
                <a:solidFill>
                  <a:schemeClr val="dk1"/>
                </a:solidFill>
                <a:latin typeface="Helvetica Neue"/>
                <a:ea typeface="Helvetica Neue"/>
                <a:cs typeface="Helvetica Neue"/>
                <a:sym typeface="Helvetica Neue"/>
              </a:rPr>
              <a:t> </a:t>
            </a:r>
            <a:endParaRPr/>
          </a:p>
        </p:txBody>
      </p:sp>
      <p:sp>
        <p:nvSpPr>
          <p:cNvPr id="28" name="Google Shape;28;p1"/>
          <p:cNvSpPr txBox="1"/>
          <p:nvPr/>
        </p:nvSpPr>
        <p:spPr>
          <a:xfrm>
            <a:off x="3238499" y="6210300"/>
            <a:ext cx="11811000" cy="3516347"/>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GB" sz="4400" b="1">
                <a:solidFill>
                  <a:srgbClr val="660066"/>
                </a:solidFill>
                <a:latin typeface="Calibri"/>
                <a:ea typeface="Calibri"/>
                <a:cs typeface="Calibri"/>
                <a:sym typeface="Calibri"/>
              </a:rPr>
              <a:t>Financial Literacy</a:t>
            </a:r>
            <a:endParaRPr/>
          </a:p>
          <a:p>
            <a:pPr marL="12700" marR="0" lvl="0" indent="0" algn="ctr" rtl="0">
              <a:lnSpc>
                <a:spcPct val="100000"/>
              </a:lnSpc>
              <a:spcBef>
                <a:spcPts val="100"/>
              </a:spcBef>
              <a:spcAft>
                <a:spcPts val="0"/>
              </a:spcAft>
              <a:buNone/>
            </a:pPr>
            <a:endParaRPr sz="4400" b="1">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r>
              <a:rPr lang="en-GB" sz="4400">
                <a:solidFill>
                  <a:schemeClr val="dk1"/>
                </a:solidFill>
                <a:latin typeface="Calibri"/>
                <a:ea typeface="Calibri"/>
                <a:cs typeface="Calibri"/>
                <a:sym typeface="Calibri"/>
              </a:rPr>
              <a:t>Partner: IHF asbl – Institut de Haute Formation aux Politique Communautaires</a:t>
            </a:r>
            <a:endParaRPr/>
          </a:p>
          <a:p>
            <a:pPr marL="12700" marR="0" lvl="0" indent="0" algn="l" rtl="0">
              <a:lnSpc>
                <a:spcPct val="100000"/>
              </a:lnSpc>
              <a:spcBef>
                <a:spcPts val="100"/>
              </a:spcBef>
              <a:spcAft>
                <a:spcPts val="0"/>
              </a:spcAft>
              <a:buNone/>
            </a:pPr>
            <a:endParaRPr sz="4400" b="1">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5"/>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Debt VS Equity financing</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3: Equity financing – best practice</a:t>
            </a:r>
            <a:endParaRPr/>
          </a:p>
        </p:txBody>
      </p:sp>
      <p:sp>
        <p:nvSpPr>
          <p:cNvPr id="172" name="Google Shape;172;p15"/>
          <p:cNvSpPr txBox="1"/>
          <p:nvPr/>
        </p:nvSpPr>
        <p:spPr>
          <a:xfrm>
            <a:off x="1447800" y="3009900"/>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The scale and scope of </a:t>
            </a:r>
            <a:r>
              <a:rPr lang="en-GB" sz="2400" b="1">
                <a:solidFill>
                  <a:schemeClr val="dk1"/>
                </a:solidFill>
                <a:latin typeface="Calibri"/>
                <a:ea typeface="Calibri"/>
                <a:cs typeface="Calibri"/>
                <a:sym typeface="Calibri"/>
              </a:rPr>
              <a:t>equity financing </a:t>
            </a:r>
            <a:r>
              <a:rPr lang="en-GB" sz="2400">
                <a:solidFill>
                  <a:schemeClr val="dk1"/>
                </a:solidFill>
                <a:latin typeface="Calibri"/>
                <a:ea typeface="Calibri"/>
                <a:cs typeface="Calibri"/>
                <a:sym typeface="Calibri"/>
              </a:rPr>
              <a:t>include a wide range of activities, from raising a few hundred dollars from friends and family to raising billions of dollars from huge organizations and a large number of investors in Initial Public Offerings.</a:t>
            </a:r>
            <a:endParaRPr/>
          </a:p>
        </p:txBody>
      </p:sp>
      <p:sp>
        <p:nvSpPr>
          <p:cNvPr id="173" name="Google Shape;173;p15"/>
          <p:cNvSpPr txBox="1"/>
          <p:nvPr/>
        </p:nvSpPr>
        <p:spPr>
          <a:xfrm>
            <a:off x="1447800" y="3695700"/>
            <a:ext cx="15392400" cy="59400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Among the most common  and well-know kinds outside equity funding are:</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Angel Investors:</a:t>
            </a:r>
            <a:r>
              <a:rPr lang="en-GB" sz="2400">
                <a:solidFill>
                  <a:schemeClr val="dk1"/>
                </a:solidFill>
                <a:latin typeface="Calibri"/>
                <a:ea typeface="Calibri"/>
                <a:cs typeface="Calibri"/>
                <a:sym typeface="Calibri"/>
              </a:rPr>
              <a:t> They are someone or groups – generally friends, family or professional investors – who invest their 	own money in a business. They have no claim on the day-to-day business management.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Venture Capitalists (VC): </a:t>
            </a:r>
            <a:r>
              <a:rPr lang="en-GB" sz="2400">
                <a:solidFill>
                  <a:schemeClr val="dk1"/>
                </a:solidFill>
                <a:latin typeface="Calibri"/>
                <a:ea typeface="Calibri"/>
                <a:cs typeface="Calibri"/>
                <a:sym typeface="Calibri"/>
              </a:rPr>
              <a:t>They are professional and skilled investors who provide capital to selected enterprises. 	They can invest other people’s money. </a:t>
            </a:r>
            <a:endParaRPr/>
          </a:p>
          <a:p>
            <a:pPr marL="342900" marR="0" lvl="0" indent="-19050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Initial Public Offering (IPO): </a:t>
            </a:r>
            <a:r>
              <a:rPr lang="en-GB" sz="2400">
                <a:solidFill>
                  <a:schemeClr val="dk1"/>
                </a:solidFill>
                <a:latin typeface="Calibri"/>
                <a:ea typeface="Calibri"/>
                <a:cs typeface="Calibri"/>
                <a:sym typeface="Calibri"/>
              </a:rPr>
              <a:t>An enterprise can source funds by offering and selling the shares to the public in a new 	stock issuance. From private ownership to public ownership.</a:t>
            </a:r>
            <a:endParaRPr/>
          </a:p>
          <a:p>
            <a:pPr marL="342900" marR="0" lvl="0" indent="-190500" algn="just" rtl="0">
              <a:spcBef>
                <a:spcPts val="0"/>
              </a:spcBef>
              <a:spcAft>
                <a:spcPts val="0"/>
              </a:spcAft>
              <a:buClr>
                <a:schemeClr val="dk1"/>
              </a:buClr>
              <a:buSzPts val="2400"/>
              <a:buFont typeface="Calibri"/>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Crowdfunding: </a:t>
            </a:r>
            <a:r>
              <a:rPr lang="en-GB" sz="2400">
                <a:solidFill>
                  <a:schemeClr val="dk1"/>
                </a:solidFill>
                <a:latin typeface="Calibri"/>
                <a:ea typeface="Calibri"/>
                <a:cs typeface="Calibri"/>
                <a:sym typeface="Calibri"/>
              </a:rPr>
              <a:t>The method of funding a project or enterprise by raising money from a large number of 	people/investors who provide for a small account – as small as €1000 for each investor. It typically starts with an 	online “campaign” via one of the crowdfunding sites.</a:t>
            </a:r>
            <a:endParaRPr/>
          </a:p>
          <a:p>
            <a:pPr marL="342900" marR="0" lvl="0" indent="-203200" algn="just" rtl="0">
              <a:spcBef>
                <a:spcPts val="0"/>
              </a:spcBef>
              <a:spcAft>
                <a:spcPts val="0"/>
              </a:spcAft>
              <a:buClr>
                <a:schemeClr val="dk1"/>
              </a:buClr>
              <a:buSzPts val="2200"/>
              <a:buFont typeface="Calibri"/>
              <a:buNone/>
            </a:pPr>
            <a:endParaRPr sz="2200">
              <a:solidFill>
                <a:schemeClr val="dk1"/>
              </a:solidFill>
              <a:latin typeface="Calibri"/>
              <a:ea typeface="Calibri"/>
              <a:cs typeface="Calibri"/>
              <a:sym typeface="Calibri"/>
            </a:endParaRPr>
          </a:p>
        </p:txBody>
      </p:sp>
      <p:sp>
        <p:nvSpPr>
          <p:cNvPr id="174" name="Google Shape;174;p15"/>
          <p:cNvSpPr/>
          <p:nvPr/>
        </p:nvSpPr>
        <p:spPr>
          <a:xfrm>
            <a:off x="1600200" y="4909500"/>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5"/>
          <p:cNvSpPr/>
          <p:nvPr/>
        </p:nvSpPr>
        <p:spPr>
          <a:xfrm>
            <a:off x="1598250" y="7046706"/>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5"/>
          <p:cNvSpPr/>
          <p:nvPr/>
        </p:nvSpPr>
        <p:spPr>
          <a:xfrm>
            <a:off x="1598250" y="5978103"/>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5"/>
          <p:cNvSpPr/>
          <p:nvPr/>
        </p:nvSpPr>
        <p:spPr>
          <a:xfrm>
            <a:off x="1598250" y="8115309"/>
            <a:ext cx="720000" cy="234000"/>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6"/>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Debt VS Equity financing</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3: Equity financing – best practice</a:t>
            </a:r>
            <a:endParaRPr/>
          </a:p>
        </p:txBody>
      </p:sp>
      <p:sp>
        <p:nvSpPr>
          <p:cNvPr id="183" name="Google Shape;183;p16"/>
          <p:cNvSpPr txBox="1"/>
          <p:nvPr/>
        </p:nvSpPr>
        <p:spPr>
          <a:xfrm>
            <a:off x="3315788" y="2943880"/>
            <a:ext cx="1177181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Best practice: </a:t>
            </a:r>
            <a:r>
              <a:rPr lang="en-GB" sz="2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Women TechEU</a:t>
            </a:r>
            <a:r>
              <a:rPr lang="en-GB" sz="2800" b="1">
                <a:solidFill>
                  <a:schemeClr val="dk1"/>
                </a:solidFill>
                <a:latin typeface="Calibri"/>
                <a:ea typeface="Calibri"/>
                <a:cs typeface="Calibri"/>
                <a:sym typeface="Calibri"/>
              </a:rPr>
              <a:t> – Supporting deep-tech start-ups led by women</a:t>
            </a:r>
            <a:endParaRPr sz="2800" b="1">
              <a:solidFill>
                <a:srgbClr val="FF0000"/>
              </a:solidFill>
              <a:latin typeface="Calibri"/>
              <a:ea typeface="Calibri"/>
              <a:cs typeface="Calibri"/>
              <a:sym typeface="Calibri"/>
            </a:endParaRPr>
          </a:p>
        </p:txBody>
      </p:sp>
      <p:sp>
        <p:nvSpPr>
          <p:cNvPr id="184" name="Google Shape;184;p16"/>
          <p:cNvSpPr txBox="1"/>
          <p:nvPr/>
        </p:nvSpPr>
        <p:spPr>
          <a:xfrm>
            <a:off x="1447800" y="6251496"/>
            <a:ext cx="15392400"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Funded under the programme Horizon Europe, </a:t>
            </a:r>
            <a:r>
              <a:rPr lang="en-GB" sz="24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Women TechEU</a:t>
            </a:r>
            <a:r>
              <a:rPr lang="en-GB" sz="2400" b="1">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is a new initiative of the European Union. The scheme offers first-class coaching and mentoring to female founders, as well as </a:t>
            </a:r>
            <a:r>
              <a:rPr lang="en-GB" sz="2400" b="1">
                <a:solidFill>
                  <a:schemeClr val="dk1"/>
                </a:solidFill>
                <a:latin typeface="Calibri"/>
                <a:ea typeface="Calibri"/>
                <a:cs typeface="Calibri"/>
                <a:sym typeface="Calibri"/>
              </a:rPr>
              <a:t>targeted funding </a:t>
            </a:r>
            <a:r>
              <a:rPr lang="en-GB" sz="2400">
                <a:solidFill>
                  <a:schemeClr val="dk1"/>
                </a:solidFill>
                <a:latin typeface="Calibri"/>
                <a:ea typeface="Calibri"/>
                <a:cs typeface="Calibri"/>
                <a:sym typeface="Calibri"/>
              </a:rPr>
              <a:t>to help take their business to the next level. This initiative offers among other things: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342900" marR="0" lvl="0" indent="-342900" algn="just" rtl="0">
              <a:spcBef>
                <a:spcPts val="0"/>
              </a:spcBef>
              <a:spcAft>
                <a:spcPts val="0"/>
              </a:spcAft>
              <a:buClr>
                <a:schemeClr val="dk1"/>
              </a:buClr>
              <a:buSzPts val="2400"/>
              <a:buFont typeface="Calibri"/>
              <a:buChar char="-"/>
            </a:pPr>
            <a:r>
              <a:rPr lang="en-GB" sz="2400" b="1">
                <a:solidFill>
                  <a:schemeClr val="dk1"/>
                </a:solidFill>
                <a:latin typeface="Calibri"/>
                <a:ea typeface="Calibri"/>
                <a:cs typeface="Calibri"/>
                <a:sym typeface="Calibri"/>
              </a:rPr>
              <a:t>Financial support </a:t>
            </a:r>
            <a:r>
              <a:rPr lang="en-GB" sz="2400">
                <a:solidFill>
                  <a:schemeClr val="dk1"/>
                </a:solidFill>
                <a:latin typeface="Calibri"/>
                <a:ea typeface="Calibri"/>
                <a:cs typeface="Calibri"/>
                <a:sym typeface="Calibri"/>
              </a:rPr>
              <a:t>to the company as an individual grant of EUR 75,000 to support the initial steps in the innovation process, and the growth of the company,</a:t>
            </a:r>
            <a:endParaRPr/>
          </a:p>
          <a:p>
            <a:pPr marL="342900" marR="0" lvl="0" indent="-342900" algn="just" rtl="0">
              <a:spcBef>
                <a:spcPts val="0"/>
              </a:spcBef>
              <a:spcAft>
                <a:spcPts val="0"/>
              </a:spcAft>
              <a:buClr>
                <a:schemeClr val="dk1"/>
              </a:buClr>
              <a:buSzPts val="2400"/>
              <a:buFont typeface="Calibri"/>
              <a:buChar char="-"/>
            </a:pPr>
            <a:r>
              <a:rPr lang="en-GB" sz="2400">
                <a:solidFill>
                  <a:schemeClr val="dk1"/>
                </a:solidFill>
                <a:latin typeface="Calibri"/>
                <a:ea typeface="Calibri"/>
                <a:cs typeface="Calibri"/>
                <a:sym typeface="Calibri"/>
              </a:rPr>
              <a:t>The possibility to participate in dedicated activities organised by InvestEU and Enterprise Europe Network</a:t>
            </a:r>
            <a:endParaRPr/>
          </a:p>
        </p:txBody>
      </p:sp>
      <p:pic>
        <p:nvPicPr>
          <p:cNvPr id="185" name="Google Shape;185;p16" descr="Immagine che contiene testo, parete, interni, persona&#10;&#10;Descrizione generata automaticament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858319" y="3599684"/>
            <a:ext cx="8686750" cy="25192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Inflation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1: Overview</a:t>
            </a:r>
            <a:endParaRPr/>
          </a:p>
        </p:txBody>
      </p:sp>
      <p:sp>
        <p:nvSpPr>
          <p:cNvPr id="191" name="Google Shape;191;p17"/>
          <p:cNvSpPr txBox="1"/>
          <p:nvPr/>
        </p:nvSpPr>
        <p:spPr>
          <a:xfrm>
            <a:off x="1447800" y="3009900"/>
            <a:ext cx="7696200" cy="63094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chemeClr val="dk1"/>
                </a:solidFill>
                <a:latin typeface="Calibri"/>
                <a:ea typeface="Calibri"/>
                <a:cs typeface="Calibri"/>
                <a:sym typeface="Calibri"/>
              </a:rPr>
              <a:t>What is inflation?		    Broad increase in prices</a:t>
            </a:r>
            <a:endParaRPr/>
          </a:p>
          <a:p>
            <a:pPr marL="0" marR="0" lvl="0" indent="0" algn="just" rtl="0">
              <a:spcBef>
                <a:spcPts val="0"/>
              </a:spcBef>
              <a:spcAft>
                <a:spcPts val="0"/>
              </a:spcAft>
              <a:buNone/>
            </a:pPr>
            <a:endParaRPr sz="22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200" i="1">
                <a:solidFill>
                  <a:schemeClr val="dk1"/>
                </a:solidFill>
                <a:latin typeface="Calibri"/>
                <a:ea typeface="Calibri"/>
                <a:cs typeface="Calibri"/>
                <a:sym typeface="Calibri"/>
              </a:rPr>
              <a:t> </a:t>
            </a:r>
            <a:r>
              <a:rPr lang="en-GB" sz="2200" i="1">
                <a:solidFill>
                  <a:srgbClr val="555555"/>
                </a:solidFill>
                <a:latin typeface="Open Sans"/>
                <a:ea typeface="Open Sans"/>
                <a:cs typeface="Open Sans"/>
                <a:sym typeface="Open Sans"/>
              </a:rPr>
              <a:t>«I</a:t>
            </a:r>
            <a:r>
              <a:rPr lang="en-GB" sz="2200" b="0" i="1">
                <a:solidFill>
                  <a:srgbClr val="555555"/>
                </a:solidFill>
                <a:latin typeface="Open Sans"/>
                <a:ea typeface="Open Sans"/>
                <a:cs typeface="Open Sans"/>
                <a:sym typeface="Open Sans"/>
              </a:rPr>
              <a:t>n a market economy, prices for goods and services can always change. Some prices rise; some prices fall. Inflation occurs when there is </a:t>
            </a:r>
            <a:r>
              <a:rPr lang="en-GB" sz="2200" b="1" i="1">
                <a:solidFill>
                  <a:srgbClr val="555555"/>
                </a:solidFill>
                <a:latin typeface="Open Sans"/>
                <a:ea typeface="Open Sans"/>
                <a:cs typeface="Open Sans"/>
                <a:sym typeface="Open Sans"/>
              </a:rPr>
              <a:t>a broad increase in the prices of goods and services</a:t>
            </a:r>
            <a:r>
              <a:rPr lang="en-GB" sz="2200" b="0" i="1">
                <a:solidFill>
                  <a:srgbClr val="555555"/>
                </a:solidFill>
                <a:latin typeface="Open Sans"/>
                <a:ea typeface="Open Sans"/>
                <a:cs typeface="Open Sans"/>
                <a:sym typeface="Open Sans"/>
              </a:rPr>
              <a:t>, not just of individual items; it means, you can buy less for €1 today than you could yesterday. In other words, </a:t>
            </a:r>
            <a:r>
              <a:rPr lang="en-GB" sz="2200" b="1" i="1">
                <a:solidFill>
                  <a:srgbClr val="555555"/>
                </a:solidFill>
                <a:latin typeface="Open Sans"/>
                <a:ea typeface="Open Sans"/>
                <a:cs typeface="Open Sans"/>
                <a:sym typeface="Open Sans"/>
              </a:rPr>
              <a:t>inflation reduces the value of the currency over time</a:t>
            </a:r>
            <a:r>
              <a:rPr lang="en-GB" sz="2200" b="0" i="1">
                <a:solidFill>
                  <a:srgbClr val="555555"/>
                </a:solidFill>
                <a:latin typeface="Open Sans"/>
                <a:ea typeface="Open Sans"/>
                <a:cs typeface="Open Sans"/>
                <a:sym typeface="Open Sans"/>
              </a:rPr>
              <a:t>.</a:t>
            </a:r>
            <a:endParaRPr/>
          </a:p>
          <a:p>
            <a:pPr marL="0" marR="0" lvl="0" indent="0" algn="just" rtl="0">
              <a:spcBef>
                <a:spcPts val="0"/>
              </a:spcBef>
              <a:spcAft>
                <a:spcPts val="0"/>
              </a:spcAft>
              <a:buNone/>
            </a:pPr>
            <a:r>
              <a:rPr lang="en-GB" sz="2200" i="1">
                <a:solidFill>
                  <a:srgbClr val="555555"/>
                </a:solidFill>
                <a:latin typeface="Open Sans"/>
                <a:ea typeface="Open Sans"/>
                <a:cs typeface="Open Sans"/>
                <a:sym typeface="Open Sans"/>
              </a:rPr>
              <a:t>(…)</a:t>
            </a:r>
            <a:endParaRPr/>
          </a:p>
          <a:p>
            <a:pPr marL="0" marR="0" lvl="0" indent="0" algn="just" rtl="0">
              <a:spcBef>
                <a:spcPts val="0"/>
              </a:spcBef>
              <a:spcAft>
                <a:spcPts val="0"/>
              </a:spcAft>
              <a:buNone/>
            </a:pPr>
            <a:r>
              <a:rPr lang="en-GB" sz="2200" b="0" i="1">
                <a:solidFill>
                  <a:srgbClr val="555555"/>
                </a:solidFill>
                <a:latin typeface="Open Sans"/>
                <a:ea typeface="Open Sans"/>
                <a:cs typeface="Open Sans"/>
                <a:sym typeface="Open Sans"/>
              </a:rPr>
              <a:t>All the goods and services consumed by households during the year are represented by a </a:t>
            </a:r>
            <a:r>
              <a:rPr lang="en-GB" sz="2200" b="1" i="1">
                <a:solidFill>
                  <a:srgbClr val="555555"/>
                </a:solidFill>
                <a:latin typeface="Open Sans"/>
                <a:ea typeface="Open Sans"/>
                <a:cs typeface="Open Sans"/>
                <a:sym typeface="Open Sans"/>
              </a:rPr>
              <a:t>“basket” of items</a:t>
            </a:r>
            <a:r>
              <a:rPr lang="en-GB" sz="2200" b="0" i="1">
                <a:solidFill>
                  <a:srgbClr val="555555"/>
                </a:solidFill>
                <a:latin typeface="Open Sans"/>
                <a:ea typeface="Open Sans"/>
                <a:cs typeface="Open Sans"/>
                <a:sym typeface="Open Sans"/>
              </a:rPr>
              <a:t>. Every product in this basket has a price, which can change over time. The annual rate of inflation is the price of the total basket in a given month compared with its price in the same month one year previously</a:t>
            </a:r>
            <a:r>
              <a:rPr lang="en-GB" sz="2200" i="1">
                <a:solidFill>
                  <a:srgbClr val="555555"/>
                </a:solidFill>
                <a:latin typeface="Open Sans"/>
                <a:ea typeface="Open Sans"/>
                <a:cs typeface="Open Sans"/>
                <a:sym typeface="Open Sans"/>
              </a:rPr>
              <a:t>».</a:t>
            </a:r>
            <a:endParaRPr sz="2200" i="1">
              <a:solidFill>
                <a:schemeClr val="dk1"/>
              </a:solidFill>
              <a:latin typeface="Calibri"/>
              <a:ea typeface="Calibri"/>
              <a:cs typeface="Calibri"/>
              <a:sym typeface="Calibri"/>
            </a:endParaRPr>
          </a:p>
          <a:p>
            <a:pPr marL="0" marR="0" lvl="0" indent="0" algn="r" rtl="0">
              <a:spcBef>
                <a:spcPts val="0"/>
              </a:spcBef>
              <a:spcAft>
                <a:spcPts val="0"/>
              </a:spcAft>
              <a:buNone/>
            </a:pPr>
            <a:r>
              <a:rPr lang="en-GB" sz="2200">
                <a:solidFill>
                  <a:schemeClr val="dk1"/>
                </a:solidFill>
                <a:latin typeface="Calibri"/>
                <a:ea typeface="Calibri"/>
                <a:cs typeface="Calibri"/>
                <a:sym typeface="Calibri"/>
              </a:rPr>
              <a:t>Source: </a:t>
            </a:r>
            <a:r>
              <a:rPr lang="en-GB"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European Central Bank</a:t>
            </a:r>
            <a:endParaRPr sz="22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p:txBody>
      </p:sp>
      <p:graphicFrame>
        <p:nvGraphicFramePr>
          <p:cNvPr id="192" name="Google Shape;192;p17"/>
          <p:cNvGraphicFramePr/>
          <p:nvPr/>
        </p:nvGraphicFramePr>
        <p:xfrm>
          <a:off x="9423230" y="2247900"/>
          <a:ext cx="3000000" cy="3000000"/>
        </p:xfrm>
        <a:graphic>
          <a:graphicData uri="http://schemas.openxmlformats.org/drawingml/2006/table">
            <a:tbl>
              <a:tblPr>
                <a:noFill/>
                <a:tableStyleId>{75346592-7502-4856-AB15-D22DE06BD8D8}</a:tableStyleId>
              </a:tblPr>
              <a:tblGrid>
                <a:gridCol w="1099450">
                  <a:extLst>
                    <a:ext uri="{9D8B030D-6E8A-4147-A177-3AD203B41FA5}">
                      <a16:colId xmlns:a16="http://schemas.microsoft.com/office/drawing/2014/main" val="20000"/>
                    </a:ext>
                  </a:extLst>
                </a:gridCol>
                <a:gridCol w="1099450">
                  <a:extLst>
                    <a:ext uri="{9D8B030D-6E8A-4147-A177-3AD203B41FA5}">
                      <a16:colId xmlns:a16="http://schemas.microsoft.com/office/drawing/2014/main" val="20001"/>
                    </a:ext>
                  </a:extLst>
                </a:gridCol>
                <a:gridCol w="1099450">
                  <a:extLst>
                    <a:ext uri="{9D8B030D-6E8A-4147-A177-3AD203B41FA5}">
                      <a16:colId xmlns:a16="http://schemas.microsoft.com/office/drawing/2014/main" val="20002"/>
                    </a:ext>
                  </a:extLst>
                </a:gridCol>
                <a:gridCol w="1099450">
                  <a:extLst>
                    <a:ext uri="{9D8B030D-6E8A-4147-A177-3AD203B41FA5}">
                      <a16:colId xmlns:a16="http://schemas.microsoft.com/office/drawing/2014/main" val="20003"/>
                    </a:ext>
                  </a:extLst>
                </a:gridCol>
                <a:gridCol w="1099450">
                  <a:extLst>
                    <a:ext uri="{9D8B030D-6E8A-4147-A177-3AD203B41FA5}">
                      <a16:colId xmlns:a16="http://schemas.microsoft.com/office/drawing/2014/main" val="20004"/>
                    </a:ext>
                  </a:extLst>
                </a:gridCol>
                <a:gridCol w="1099450">
                  <a:extLst>
                    <a:ext uri="{9D8B030D-6E8A-4147-A177-3AD203B41FA5}">
                      <a16:colId xmlns:a16="http://schemas.microsoft.com/office/drawing/2014/main" val="20005"/>
                    </a:ext>
                  </a:extLst>
                </a:gridCol>
                <a:gridCol w="1099450">
                  <a:extLst>
                    <a:ext uri="{9D8B030D-6E8A-4147-A177-3AD203B41FA5}">
                      <a16:colId xmlns:a16="http://schemas.microsoft.com/office/drawing/2014/main" val="20006"/>
                    </a:ext>
                  </a:extLst>
                </a:gridCol>
              </a:tblGrid>
              <a:tr h="577575">
                <a:tc rowSpan="2">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Quantities bought in the base year</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gridSpan="2">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Price (base year)</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Price (1 year later)</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Price (2 years later)</a:t>
                      </a:r>
                      <a:endParaRPr/>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E4E4E4"/>
                      </a:solidFill>
                      <a:prstDash val="solid"/>
                      <a:round/>
                      <a:headEnd type="none" w="sm" len="sm"/>
                      <a:tailEnd type="none" w="sm" len="sm"/>
                    </a:lnB>
                    <a:solidFill>
                      <a:srgbClr val="F7F7F7"/>
                    </a:solidFill>
                  </a:tcPr>
                </a:tc>
                <a:tc hMerge="1">
                  <a:txBody>
                    <a:bodyPr/>
                    <a:lstStyle/>
                    <a:p>
                      <a:endParaRPr lang="en-US"/>
                    </a:p>
                  </a:txBody>
                  <a:tcPr/>
                </a:tc>
                <a:extLst>
                  <a:ext uri="{0D108BD9-81ED-4DB2-BD59-A6C34878D82A}">
                    <a16:rowId xmlns:a16="http://schemas.microsoft.com/office/drawing/2014/main" val="10000"/>
                  </a:ext>
                </a:extLst>
              </a:tr>
              <a:tr h="984250">
                <a:tc vMerge="1">
                  <a:txBody>
                    <a:bodyPr/>
                    <a:lstStyle/>
                    <a:p>
                      <a:endParaRPr lang="en-US"/>
                    </a:p>
                  </a:txBody>
                  <a:tcPr/>
                </a:tc>
                <a:tc>
                  <a:txBody>
                    <a:bodyPr/>
                    <a:lstStyle/>
                    <a:p>
                      <a:pPr marL="0" marR="0" lvl="0" indent="0" algn="ctr" rtl="0">
                        <a:spcBef>
                          <a:spcPts val="0"/>
                        </a:spcBef>
                        <a:spcAft>
                          <a:spcPts val="0"/>
                        </a:spcAft>
                        <a:buNone/>
                      </a:pPr>
                      <a:r>
                        <a:rPr lang="en-GB" sz="1500" b="0"/>
                        <a:t>per unit</a:t>
                      </a: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per unit</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per unit</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total</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1"/>
                  </a:ext>
                </a:extLst>
              </a:tr>
              <a:tr h="1069700">
                <a:tc>
                  <a:txBody>
                    <a:bodyPr/>
                    <a:lstStyle/>
                    <a:p>
                      <a:pPr marL="0" marR="0" lvl="0" indent="0" algn="l" rtl="0">
                        <a:spcBef>
                          <a:spcPts val="0"/>
                        </a:spcBef>
                        <a:spcAft>
                          <a:spcPts val="0"/>
                        </a:spcAft>
                        <a:buNone/>
                      </a:pPr>
                      <a:r>
                        <a:rPr lang="en-GB" sz="1500" b="0"/>
                        <a:t>150 loaves of bread</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€1.50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€225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€1.30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€195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2"/>
                  </a:ext>
                </a:extLst>
              </a:tr>
              <a:tr h="823625">
                <a:tc>
                  <a:txBody>
                    <a:bodyPr/>
                    <a:lstStyle/>
                    <a:p>
                      <a:pPr marL="0" marR="0" lvl="0" indent="0" algn="l" rtl="0">
                        <a:spcBef>
                          <a:spcPts val="0"/>
                        </a:spcBef>
                        <a:spcAft>
                          <a:spcPts val="0"/>
                        </a:spcAft>
                        <a:buNone/>
                      </a:pPr>
                      <a:r>
                        <a:rPr lang="en-GB" sz="1500" b="0"/>
                        <a:t>100 cups of coffee</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€2.15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€215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3"/>
                  </a:ext>
                </a:extLst>
              </a:tr>
              <a:tr h="577575">
                <a:tc>
                  <a:txBody>
                    <a:bodyPr/>
                    <a:lstStyle/>
                    <a:p>
                      <a:pPr marL="0" marR="0" lvl="0" indent="0" algn="l" rtl="0">
                        <a:spcBef>
                          <a:spcPts val="0"/>
                        </a:spcBef>
                        <a:spcAft>
                          <a:spcPts val="0"/>
                        </a:spcAft>
                        <a:buNone/>
                      </a:pPr>
                      <a:r>
                        <a:rPr lang="en-GB" sz="1500" b="0"/>
                        <a:t>12 haircuts</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€240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€22.00</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€264</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€23.00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€276</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4"/>
                  </a:ext>
                </a:extLst>
              </a:tr>
              <a:tr h="823625">
                <a:tc>
                  <a:txBody>
                    <a:bodyPr/>
                    <a:lstStyle/>
                    <a:p>
                      <a:pPr marL="0" marR="0" lvl="0" indent="0" algn="l" rtl="0">
                        <a:spcBef>
                          <a:spcPts val="0"/>
                        </a:spcBef>
                        <a:spcAft>
                          <a:spcPts val="0"/>
                        </a:spcAft>
                        <a:buNone/>
                      </a:pPr>
                      <a:r>
                        <a:rPr lang="en-GB" sz="1500" b="0"/>
                        <a:t>1 winter jacket</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€145.00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€145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€176.00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€176</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€160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5"/>
                  </a:ext>
                </a:extLst>
              </a:tr>
              <a:tr h="823625">
                <a:tc>
                  <a:txBody>
                    <a:bodyPr/>
                    <a:lstStyle/>
                    <a:p>
                      <a:pPr marL="0" marR="0" lvl="0" indent="0" algn="l" rtl="0">
                        <a:spcBef>
                          <a:spcPts val="0"/>
                        </a:spcBef>
                        <a:spcAft>
                          <a:spcPts val="0"/>
                        </a:spcAft>
                        <a:buNone/>
                      </a:pPr>
                      <a:r>
                        <a:rPr lang="en-GB" sz="1500" b="0"/>
                        <a:t>Total cost of basket</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€850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€875</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€891</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6"/>
                  </a:ext>
                </a:extLst>
              </a:tr>
              <a:tr h="577575">
                <a:tc>
                  <a:txBody>
                    <a:bodyPr/>
                    <a:lstStyle/>
                    <a:p>
                      <a:pPr marL="0" marR="0" lvl="0" indent="0" algn="l" rtl="0">
                        <a:spcBef>
                          <a:spcPts val="0"/>
                        </a:spcBef>
                        <a:spcAft>
                          <a:spcPts val="0"/>
                        </a:spcAft>
                        <a:buNone/>
                      </a:pPr>
                      <a:r>
                        <a:rPr lang="en-GB" sz="1500" b="0"/>
                        <a:t>Price index</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100.0</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102.9</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t>104.8</a:t>
                      </a:r>
                      <a:endParaRPr sz="1500" b="0"/>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E4E4E4"/>
                      </a:solidFill>
                      <a:prstDash val="solid"/>
                      <a:round/>
                      <a:headEnd type="none" w="sm" len="sm"/>
                      <a:tailEnd type="none" w="sm" len="sm"/>
                    </a:lnB>
                    <a:solidFill>
                      <a:srgbClr val="FBFBFB"/>
                    </a:solidFill>
                  </a:tcPr>
                </a:tc>
                <a:extLst>
                  <a:ext uri="{0D108BD9-81ED-4DB2-BD59-A6C34878D82A}">
                    <a16:rowId xmlns:a16="http://schemas.microsoft.com/office/drawing/2014/main" val="10007"/>
                  </a:ext>
                </a:extLst>
              </a:tr>
              <a:tr h="577575">
                <a:tc>
                  <a:txBody>
                    <a:bodyPr/>
                    <a:lstStyle/>
                    <a:p>
                      <a:pPr marL="0" marR="0" lvl="0" indent="0" algn="l" rtl="0">
                        <a:spcBef>
                          <a:spcPts val="0"/>
                        </a:spcBef>
                        <a:spcAft>
                          <a:spcPts val="0"/>
                        </a:spcAft>
                        <a:buNone/>
                      </a:pPr>
                      <a:r>
                        <a:rPr lang="en-GB" sz="1500" b="0">
                          <a:solidFill>
                            <a:srgbClr val="003299"/>
                          </a:solidFill>
                          <a:latin typeface="Arial"/>
                          <a:ea typeface="Arial"/>
                          <a:cs typeface="Arial"/>
                          <a:sym typeface="Arial"/>
                        </a:rPr>
                        <a:t>Inflation rate</a:t>
                      </a: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2.9%</a:t>
                      </a:r>
                      <a:endParaRPr sz="1500" b="0">
                        <a:solidFill>
                          <a:srgbClr val="003299"/>
                        </a:solidFill>
                        <a:latin typeface="Arial"/>
                        <a:ea typeface="Arial"/>
                        <a:cs typeface="Arial"/>
                        <a:sym typeface="Arial"/>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tc>
                  <a:txBody>
                    <a:bodyPr/>
                    <a:lstStyle/>
                    <a:p>
                      <a:pPr marL="0" marR="0" lvl="0" indent="0" algn="ctr" rtl="0">
                        <a:spcBef>
                          <a:spcPts val="0"/>
                        </a:spcBef>
                        <a:spcAft>
                          <a:spcPts val="0"/>
                        </a:spcAft>
                        <a:buNone/>
                      </a:pPr>
                      <a:endParaRPr sz="1500" b="0"/>
                    </a:p>
                  </a:txBody>
                  <a:tcPr marL="40800" marR="40800" marT="40800" marB="40800" anchor="ctr">
                    <a:lnL w="9525" cap="flat" cmpd="sng">
                      <a:solidFill>
                        <a:srgbClr val="E4E4E4"/>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FBFB"/>
                    </a:solidFill>
                  </a:tcPr>
                </a:tc>
                <a:tc>
                  <a:txBody>
                    <a:bodyPr/>
                    <a:lstStyle/>
                    <a:p>
                      <a:pPr marL="0" marR="0" lvl="0" indent="0" algn="ctr" rtl="0">
                        <a:spcBef>
                          <a:spcPts val="0"/>
                        </a:spcBef>
                        <a:spcAft>
                          <a:spcPts val="0"/>
                        </a:spcAft>
                        <a:buNone/>
                      </a:pPr>
                      <a:r>
                        <a:rPr lang="en-GB" sz="1500" b="0">
                          <a:solidFill>
                            <a:srgbClr val="003299"/>
                          </a:solidFill>
                          <a:latin typeface="Arial"/>
                          <a:ea typeface="Arial"/>
                          <a:cs typeface="Arial"/>
                          <a:sym typeface="Arial"/>
                        </a:rPr>
                        <a:t>1.8%</a:t>
                      </a:r>
                      <a:endParaRPr/>
                    </a:p>
                  </a:txBody>
                  <a:tcPr marL="40800" marR="40800" marT="40800" marB="40800" anchor="ctr">
                    <a:lnL w="9525" cap="flat" cmpd="sng">
                      <a:solidFill>
                        <a:srgbClr val="000000">
                          <a:alpha val="0"/>
                        </a:srgbClr>
                      </a:solidFill>
                      <a:prstDash val="solid"/>
                      <a:round/>
                      <a:headEnd type="none" w="sm" len="sm"/>
                      <a:tailEnd type="none" w="sm" len="sm"/>
                    </a:lnL>
                    <a:lnR w="9525" cap="flat" cmpd="sng">
                      <a:solidFill>
                        <a:srgbClr val="E4E4E4"/>
                      </a:solidFill>
                      <a:prstDash val="solid"/>
                      <a:round/>
                      <a:headEnd type="none" w="sm" len="sm"/>
                      <a:tailEnd type="none" w="sm" len="sm"/>
                    </a:lnR>
                    <a:lnT w="9525" cap="flat" cmpd="sng">
                      <a:solidFill>
                        <a:srgbClr val="E4E4E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F7F7"/>
                    </a:solidFill>
                  </a:tcPr>
                </a:tc>
                <a:extLst>
                  <a:ext uri="{0D108BD9-81ED-4DB2-BD59-A6C34878D82A}">
                    <a16:rowId xmlns:a16="http://schemas.microsoft.com/office/drawing/2014/main" val="10008"/>
                  </a:ext>
                </a:extLst>
              </a:tr>
            </a:tbl>
          </a:graphicData>
        </a:graphic>
      </p:graphicFrame>
      <p:sp>
        <p:nvSpPr>
          <p:cNvPr id="193" name="Google Shape;193;p17"/>
          <p:cNvSpPr/>
          <p:nvPr/>
        </p:nvSpPr>
        <p:spPr>
          <a:xfrm>
            <a:off x="4343400" y="3162300"/>
            <a:ext cx="987717" cy="154634"/>
          </a:xfrm>
          <a:prstGeom prst="rightArrow">
            <a:avLst>
              <a:gd name="adj1" fmla="val 50000"/>
              <a:gd name="adj2" fmla="val 50000"/>
            </a:avLst>
          </a:prstGeom>
          <a:solidFill>
            <a:srgbClr val="94358F"/>
          </a:solidFill>
          <a:ln w="25400" cap="flat" cmpd="sng">
            <a:solidFill>
              <a:srgbClr val="9435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8"/>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Inflation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2: Inflation dashboard</a:t>
            </a:r>
            <a:endParaRPr sz="2400" b="1">
              <a:solidFill>
                <a:schemeClr val="dk1"/>
              </a:solidFill>
              <a:latin typeface="Calibri"/>
              <a:ea typeface="Calibri"/>
              <a:cs typeface="Calibri"/>
              <a:sym typeface="Calibri"/>
            </a:endParaRPr>
          </a:p>
        </p:txBody>
      </p:sp>
      <p:sp>
        <p:nvSpPr>
          <p:cNvPr id="199" name="Google Shape;199;p18"/>
          <p:cNvSpPr txBox="1"/>
          <p:nvPr/>
        </p:nvSpPr>
        <p:spPr>
          <a:xfrm>
            <a:off x="1437532" y="3010912"/>
            <a:ext cx="3972668"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Consumer price inflation in the Euro area is measured by the </a:t>
            </a:r>
            <a:r>
              <a:rPr lang="en-GB" sz="2400" b="1">
                <a:solidFill>
                  <a:schemeClr val="dk1"/>
                </a:solidFill>
                <a:latin typeface="Calibri"/>
                <a:ea typeface="Calibri"/>
                <a:cs typeface="Calibri"/>
                <a:sym typeface="Calibri"/>
              </a:rPr>
              <a:t>“Harmonised Index of Consumer Prices” (HICP)</a:t>
            </a:r>
            <a:r>
              <a:rPr lang="en-GB" sz="2400">
                <a:solidFill>
                  <a:schemeClr val="dk1"/>
                </a:solidFill>
                <a:latin typeface="Calibri"/>
                <a:ea typeface="Calibri"/>
                <a:cs typeface="Calibri"/>
                <a:sym typeface="Calibri"/>
              </a:rPr>
              <a:t>.</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Who calculates the HICP? </a:t>
            </a:r>
            <a:endParaRPr/>
          </a:p>
          <a:p>
            <a:pPr marL="0" marR="0" lvl="0" indent="0" algn="just" rtl="0">
              <a:spcBef>
                <a:spcPts val="0"/>
              </a:spcBef>
              <a:spcAft>
                <a:spcPts val="0"/>
              </a:spcAft>
              <a:buNone/>
            </a:pPr>
            <a:r>
              <a:rPr lang="en-GB" sz="2400" b="1">
                <a:solidFill>
                  <a:schemeClr val="dk1"/>
                </a:solidFill>
                <a:latin typeface="Calibri"/>
                <a:ea typeface="Calibri"/>
                <a:cs typeface="Calibri"/>
                <a:sym typeface="Calibri"/>
              </a:rPr>
              <a:t>Eurostat</a:t>
            </a:r>
            <a:r>
              <a:rPr lang="en-GB" sz="2400">
                <a:solidFill>
                  <a:schemeClr val="dk1"/>
                </a:solidFill>
                <a:latin typeface="Calibri"/>
                <a:ea typeface="Calibri"/>
                <a:cs typeface="Calibri"/>
                <a:sym typeface="Calibri"/>
              </a:rPr>
              <a:t>, the Statistical Office of the European Communities</a:t>
            </a:r>
            <a:endParaRPr/>
          </a:p>
        </p:txBody>
      </p:sp>
      <p:pic>
        <p:nvPicPr>
          <p:cNvPr id="200" name="Google Shape;200;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10200" y="2927508"/>
            <a:ext cx="11712411" cy="6234600"/>
          </a:xfrm>
          <a:prstGeom prst="rect">
            <a:avLst/>
          </a:prstGeom>
          <a:noFill/>
          <a:ln>
            <a:noFill/>
          </a:ln>
        </p:spPr>
      </p:pic>
      <p:sp>
        <p:nvSpPr>
          <p:cNvPr id="201" name="Google Shape;201;p18"/>
          <p:cNvSpPr txBox="1"/>
          <p:nvPr/>
        </p:nvSpPr>
        <p:spPr>
          <a:xfrm>
            <a:off x="1447800" y="6853784"/>
            <a:ext cx="3972668"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Last update: 19 October 2022</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Next update will be in the afternoon of 17 November 2022</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For latest HICP data and future update can be accessed via the link below</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GB" sz="1800">
                <a:solidFill>
                  <a:schemeClr val="dk1"/>
                </a:solidFill>
                <a:latin typeface="Calibri"/>
                <a:ea typeface="Calibri"/>
                <a:cs typeface="Calibri"/>
                <a:sym typeface="Calibri"/>
              </a:rPr>
              <a:t>Source: </a:t>
            </a:r>
            <a:r>
              <a:rPr lang="en-GB"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www.ecb.europa.eu/inflation/stats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9"/>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Inflation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3: Why it matters</a:t>
            </a:r>
            <a:endParaRPr/>
          </a:p>
        </p:txBody>
      </p:sp>
      <p:sp>
        <p:nvSpPr>
          <p:cNvPr id="207" name="Google Shape;207;p19"/>
          <p:cNvSpPr txBox="1"/>
          <p:nvPr/>
        </p:nvSpPr>
        <p:spPr>
          <a:xfrm>
            <a:off x="1447800" y="3009900"/>
            <a:ext cx="118872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Inflation has a wide-ranging impact on the economy. It affects individual spending power, business investments, interest rates, tax policies, government programs, national debt, and also other aspects.</a:t>
            </a:r>
            <a:endParaRPr/>
          </a:p>
        </p:txBody>
      </p:sp>
      <p:sp>
        <p:nvSpPr>
          <p:cNvPr id="208" name="Google Shape;208;p19"/>
          <p:cNvSpPr txBox="1"/>
          <p:nvPr/>
        </p:nvSpPr>
        <p:spPr>
          <a:xfrm>
            <a:off x="1447800" y="4527946"/>
            <a:ext cx="86868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Calibri"/>
                <a:ea typeface="Calibri"/>
                <a:cs typeface="Calibri"/>
                <a:sym typeface="Calibri"/>
              </a:rPr>
              <a:t>Why increased inflation matters for a woman digital entrepreneur?</a:t>
            </a:r>
            <a:endParaRPr/>
          </a:p>
        </p:txBody>
      </p:sp>
      <p:sp>
        <p:nvSpPr>
          <p:cNvPr id="209" name="Google Shape;209;p19"/>
          <p:cNvSpPr txBox="1"/>
          <p:nvPr/>
        </p:nvSpPr>
        <p:spPr>
          <a:xfrm>
            <a:off x="1428750" y="5297389"/>
            <a:ext cx="14079816"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Increased costs </a:t>
            </a:r>
            <a:r>
              <a:rPr lang="en-GB" sz="2400">
                <a:solidFill>
                  <a:schemeClr val="dk1"/>
                </a:solidFill>
                <a:latin typeface="Calibri"/>
                <a:ea typeface="Calibri"/>
                <a:cs typeface="Calibri"/>
                <a:sym typeface="Calibri"/>
              </a:rPr>
              <a:t>in general</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Decreased purchasing power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Increased interest rates 🡪 </a:t>
            </a:r>
            <a:r>
              <a:rPr lang="en-GB" sz="2400" b="1">
                <a:solidFill>
                  <a:schemeClr val="dk1"/>
                </a:solidFill>
                <a:latin typeface="Calibri"/>
                <a:ea typeface="Calibri"/>
                <a:cs typeface="Calibri"/>
                <a:sym typeface="Calibri"/>
              </a:rPr>
              <a:t>greater financing difficulties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Calibri"/>
                <a:ea typeface="Calibri"/>
                <a:cs typeface="Calibri"/>
                <a:sym typeface="Calibri"/>
              </a:rPr>
              <a:t>Difficulties in pricing </a:t>
            </a:r>
            <a:r>
              <a:rPr lang="en-GB" sz="2400">
                <a:solidFill>
                  <a:schemeClr val="dk1"/>
                </a:solidFill>
                <a:latin typeface="Calibri"/>
                <a:ea typeface="Calibri"/>
                <a:cs typeface="Calibri"/>
                <a:sym typeface="Calibri"/>
              </a:rPr>
              <a:t>which result in increases – because </a:t>
            </a:r>
            <a:r>
              <a:rPr lang="en-GB" sz="2400" b="1">
                <a:solidFill>
                  <a:schemeClr val="dk1"/>
                </a:solidFill>
                <a:latin typeface="Calibri"/>
                <a:ea typeface="Calibri"/>
                <a:cs typeface="Calibri"/>
                <a:sym typeface="Calibri"/>
              </a:rPr>
              <a:t>the inflation is a price lever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Overall macroeconomic uncertainty 🡪 reduction in economic activity 🡪 </a:t>
            </a:r>
            <a:r>
              <a:rPr lang="en-GB" sz="2400" b="1">
                <a:solidFill>
                  <a:schemeClr val="dk1"/>
                </a:solidFill>
                <a:latin typeface="Calibri"/>
                <a:ea typeface="Calibri"/>
                <a:cs typeface="Calibri"/>
                <a:sym typeface="Calibri"/>
              </a:rPr>
              <a:t>stunt economic growth </a:t>
            </a:r>
            <a:endParaRPr/>
          </a:p>
        </p:txBody>
      </p:sp>
      <p:sp>
        <p:nvSpPr>
          <p:cNvPr id="210" name="Google Shape;210;p19"/>
          <p:cNvSpPr/>
          <p:nvPr/>
        </p:nvSpPr>
        <p:spPr>
          <a:xfrm>
            <a:off x="1655484" y="6104213"/>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9"/>
          <p:cNvSpPr/>
          <p:nvPr/>
        </p:nvSpPr>
        <p:spPr>
          <a:xfrm>
            <a:off x="1655484" y="5370660"/>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9"/>
          <p:cNvSpPr/>
          <p:nvPr/>
        </p:nvSpPr>
        <p:spPr>
          <a:xfrm>
            <a:off x="1655484" y="6833044"/>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a:off x="1655484" y="7560705"/>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9"/>
          <p:cNvSpPr/>
          <p:nvPr/>
        </p:nvSpPr>
        <p:spPr>
          <a:xfrm>
            <a:off x="1674534" y="8293409"/>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5" name="Google Shape;215;p19" descr="Immagine che contiene contenitore, cestino, interni, plastica&#10;&#10;Descrizione generata automaticamen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561734" y="2506592"/>
            <a:ext cx="3278466" cy="2867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3.	Inflation</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4: How to manage it – best practice</a:t>
            </a:r>
            <a:endParaRPr/>
          </a:p>
        </p:txBody>
      </p:sp>
      <p:sp>
        <p:nvSpPr>
          <p:cNvPr id="221" name="Google Shape;221;p20"/>
          <p:cNvSpPr txBox="1"/>
          <p:nvPr/>
        </p:nvSpPr>
        <p:spPr>
          <a:xfrm>
            <a:off x="1447798" y="3009900"/>
            <a:ext cx="15392400"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The main players for addressing inflation are the central banks – the European Central Bank (ECB) in the European case – and central governments, through a number of monetary policy tools.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However, </a:t>
            </a:r>
            <a:r>
              <a:rPr lang="en-GB" sz="2400" b="1">
                <a:solidFill>
                  <a:schemeClr val="dk1"/>
                </a:solidFill>
                <a:latin typeface="Calibri"/>
                <a:ea typeface="Calibri"/>
                <a:cs typeface="Calibri"/>
                <a:sym typeface="Calibri"/>
              </a:rPr>
              <a:t>what can an entrepreneur do </a:t>
            </a:r>
            <a:r>
              <a:rPr lang="en-GB" sz="2400">
                <a:solidFill>
                  <a:schemeClr val="dk1"/>
                </a:solidFill>
                <a:latin typeface="Calibri"/>
                <a:ea typeface="Calibri"/>
                <a:cs typeface="Calibri"/>
                <a:sym typeface="Calibri"/>
              </a:rPr>
              <a:t>in her own small way to address inflation in the short term, to ensure business continuing growth and that rising costs do not weigh on prices – increasing them – and thus on the end consumer? So, </a:t>
            </a:r>
            <a:r>
              <a:rPr lang="en-GB" sz="2400" b="1">
                <a:solidFill>
                  <a:schemeClr val="dk1"/>
                </a:solidFill>
                <a:latin typeface="Calibri"/>
                <a:ea typeface="Calibri"/>
                <a:cs typeface="Calibri"/>
                <a:sym typeface="Calibri"/>
              </a:rPr>
              <a:t>what can she do to manage the inflation?</a:t>
            </a:r>
            <a:endParaRPr/>
          </a:p>
        </p:txBody>
      </p:sp>
      <p:sp>
        <p:nvSpPr>
          <p:cNvPr id="222" name="Google Shape;222;p20"/>
          <p:cNvSpPr txBox="1"/>
          <p:nvPr/>
        </p:nvSpPr>
        <p:spPr>
          <a:xfrm>
            <a:off x="6809031" y="5702968"/>
            <a:ext cx="466993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Best practice: SHRINKFLATION</a:t>
            </a:r>
            <a:endParaRPr/>
          </a:p>
        </p:txBody>
      </p:sp>
      <p:sp>
        <p:nvSpPr>
          <p:cNvPr id="223" name="Google Shape;223;p20"/>
          <p:cNvSpPr txBox="1"/>
          <p:nvPr/>
        </p:nvSpPr>
        <p:spPr>
          <a:xfrm>
            <a:off x="1447800" y="6207138"/>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Shrinkflation: same price, same packaging, but less product inside. It is a strategy chosen by some enterprise in order not to make consumers perceive the price increase due to inflation and to avoid a decrease in spending and consumption.</a:t>
            </a:r>
            <a:endParaRPr/>
          </a:p>
        </p:txBody>
      </p:sp>
      <p:pic>
        <p:nvPicPr>
          <p:cNvPr id="224" name="Google Shape;224;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05698" y="7124700"/>
            <a:ext cx="3276601" cy="1920766"/>
          </a:xfrm>
          <a:prstGeom prst="rect">
            <a:avLst/>
          </a:prstGeom>
          <a:noFill/>
          <a:ln>
            <a:noFill/>
          </a:ln>
        </p:spPr>
      </p:pic>
      <p:sp>
        <p:nvSpPr>
          <p:cNvPr id="225" name="Google Shape;225;p20"/>
          <p:cNvSpPr txBox="1"/>
          <p:nvPr/>
        </p:nvSpPr>
        <p:spPr>
          <a:xfrm>
            <a:off x="4915309" y="8482876"/>
            <a:ext cx="259038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Before: </a:t>
            </a:r>
            <a:r>
              <a:rPr lang="en-GB" sz="2400" b="1">
                <a:solidFill>
                  <a:schemeClr val="dk1"/>
                </a:solidFill>
                <a:latin typeface="Calibri"/>
                <a:ea typeface="Calibri"/>
                <a:cs typeface="Calibri"/>
                <a:sym typeface="Calibri"/>
              </a:rPr>
              <a:t>500g 🡪 €2</a:t>
            </a:r>
            <a:endParaRPr sz="2400" b="1">
              <a:solidFill>
                <a:schemeClr val="dk1"/>
              </a:solidFill>
              <a:latin typeface="Calibri"/>
              <a:ea typeface="Calibri"/>
              <a:cs typeface="Calibri"/>
              <a:sym typeface="Calibri"/>
            </a:endParaRPr>
          </a:p>
        </p:txBody>
      </p:sp>
      <p:sp>
        <p:nvSpPr>
          <p:cNvPr id="226" name="Google Shape;226;p20"/>
          <p:cNvSpPr txBox="1"/>
          <p:nvPr/>
        </p:nvSpPr>
        <p:spPr>
          <a:xfrm>
            <a:off x="10782299" y="8482876"/>
            <a:ext cx="23293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dk1"/>
                </a:solidFill>
                <a:latin typeface="Calibri"/>
                <a:ea typeface="Calibri"/>
                <a:cs typeface="Calibri"/>
                <a:sym typeface="Calibri"/>
              </a:rPr>
              <a:t>After: </a:t>
            </a:r>
            <a:r>
              <a:rPr lang="en-GB" sz="2400" b="1">
                <a:solidFill>
                  <a:schemeClr val="dk1"/>
                </a:solidFill>
                <a:latin typeface="Calibri"/>
                <a:ea typeface="Calibri"/>
                <a:cs typeface="Calibri"/>
                <a:sym typeface="Calibri"/>
              </a:rPr>
              <a:t>440g 🡪 €2</a:t>
            </a:r>
            <a:endParaRPr sz="2400" b="1">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p:nvPr/>
        </p:nvSpPr>
        <p:spPr>
          <a:xfrm>
            <a:off x="1447800" y="1573291"/>
            <a:ext cx="35814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Summing up</a:t>
            </a:r>
            <a:endParaRPr/>
          </a:p>
        </p:txBody>
      </p:sp>
      <p:sp>
        <p:nvSpPr>
          <p:cNvPr id="232" name="Google Shape;232;p21"/>
          <p:cNvSpPr txBox="1"/>
          <p:nvPr/>
        </p:nvSpPr>
        <p:spPr>
          <a:xfrm>
            <a:off x="13539956" y="2968955"/>
            <a:ext cx="2743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Inflation</a:t>
            </a:r>
            <a:endParaRPr sz="2800" b="1">
              <a:solidFill>
                <a:schemeClr val="dk1"/>
              </a:solidFill>
              <a:latin typeface="Calibri"/>
              <a:ea typeface="Calibri"/>
              <a:cs typeface="Calibri"/>
              <a:sym typeface="Calibri"/>
            </a:endParaRPr>
          </a:p>
        </p:txBody>
      </p:sp>
      <p:sp>
        <p:nvSpPr>
          <p:cNvPr id="233" name="Google Shape;233;p21"/>
          <p:cNvSpPr txBox="1"/>
          <p:nvPr/>
        </p:nvSpPr>
        <p:spPr>
          <a:xfrm>
            <a:off x="13539954" y="3804444"/>
            <a:ext cx="3069300" cy="26781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Increase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Prices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Purchasing power</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European Central Bank</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Eurostat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HICP</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Shrinkflation</a:t>
            </a:r>
            <a:endParaRPr/>
          </a:p>
        </p:txBody>
      </p:sp>
      <p:sp>
        <p:nvSpPr>
          <p:cNvPr id="234" name="Google Shape;234;p21"/>
          <p:cNvSpPr txBox="1"/>
          <p:nvPr/>
        </p:nvSpPr>
        <p:spPr>
          <a:xfrm>
            <a:off x="2631349" y="2968938"/>
            <a:ext cx="27432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Financing</a:t>
            </a:r>
            <a:endParaRPr sz="2800" b="1">
              <a:solidFill>
                <a:schemeClr val="dk1"/>
              </a:solidFill>
              <a:latin typeface="Calibri"/>
              <a:ea typeface="Calibri"/>
              <a:cs typeface="Calibri"/>
              <a:sym typeface="Calibri"/>
            </a:endParaRPr>
          </a:p>
        </p:txBody>
      </p:sp>
      <p:sp>
        <p:nvSpPr>
          <p:cNvPr id="235" name="Google Shape;235;p21"/>
          <p:cNvSpPr txBox="1"/>
          <p:nvPr/>
        </p:nvSpPr>
        <p:spPr>
          <a:xfrm>
            <a:off x="2493647" y="3916403"/>
            <a:ext cx="3018600" cy="41559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Access to finance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Financing cost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Interest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Interest rate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Debt financing</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Equity financing</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Women Tech EU</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36" name="Google Shape;236;p21"/>
          <p:cNvSpPr/>
          <p:nvPr/>
        </p:nvSpPr>
        <p:spPr>
          <a:xfrm rot="5400000">
            <a:off x="12626122" y="3053244"/>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21"/>
          <p:cNvSpPr/>
          <p:nvPr/>
        </p:nvSpPr>
        <p:spPr>
          <a:xfrm rot="5400000">
            <a:off x="1652697" y="296385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38" name="Google Shape;238;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940350" y="4006350"/>
            <a:ext cx="6233851" cy="4155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9258300"/>
            <a:ext cx="3198719" cy="702057"/>
          </a:xfrm>
          <a:prstGeom prst="rect">
            <a:avLst/>
          </a:prstGeom>
          <a:noFill/>
          <a:ln>
            <a:noFill/>
          </a:ln>
        </p:spPr>
      </p:pic>
      <p:sp>
        <p:nvSpPr>
          <p:cNvPr id="244" name="Google Shape;244;p22"/>
          <p:cNvSpPr txBox="1"/>
          <p:nvPr/>
        </p:nvSpPr>
        <p:spPr>
          <a:xfrm>
            <a:off x="4343400" y="4457700"/>
            <a:ext cx="91440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60066"/>
              </a:buClr>
              <a:buSzPts val="8000"/>
              <a:buFont typeface="Calibri"/>
              <a:buNone/>
            </a:pPr>
            <a:r>
              <a:rPr lang="en-GB" sz="8000" b="1">
                <a:solidFill>
                  <a:srgbClr val="660066"/>
                </a:solidFill>
                <a:latin typeface="Calibri"/>
                <a:ea typeface="Calibri"/>
                <a:cs typeface="Calibri"/>
                <a:sym typeface="Calibri"/>
              </a:rPr>
              <a:t>Thank you!</a:t>
            </a:r>
            <a:endParaRPr sz="8000" b="1" i="0" u="none" strike="noStrike" cap="none">
              <a:solidFill>
                <a:srgbClr val="660066"/>
              </a:solidFill>
              <a:latin typeface="Calibri"/>
              <a:ea typeface="Calibri"/>
              <a:cs typeface="Calibri"/>
              <a:sym typeface="Calibri"/>
            </a:endParaRPr>
          </a:p>
        </p:txBody>
      </p:sp>
      <p:sp>
        <p:nvSpPr>
          <p:cNvPr id="245" name="Google Shape;245;p22"/>
          <p:cNvSpPr txBox="1"/>
          <p:nvPr/>
        </p:nvSpPr>
        <p:spPr>
          <a:xfrm>
            <a:off x="8153400" y="5981700"/>
            <a:ext cx="1981200" cy="381515"/>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GB"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dewproject.eu</a:t>
            </a:r>
            <a:r>
              <a:rPr lang="en-GB" sz="2400">
                <a:solidFill>
                  <a:schemeClr val="dk1"/>
                </a:solidFill>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8700" y="9258300"/>
            <a:ext cx="3198719" cy="702057"/>
          </a:xfrm>
          <a:prstGeom prst="rect">
            <a:avLst/>
          </a:prstGeom>
          <a:noFill/>
          <a:ln>
            <a:noFill/>
          </a:ln>
        </p:spPr>
      </p:pic>
      <p:sp>
        <p:nvSpPr>
          <p:cNvPr id="35" name="Google Shape;35;p2"/>
          <p:cNvSpPr/>
          <p:nvPr/>
        </p:nvSpPr>
        <p:spPr>
          <a:xfrm rot="5400000">
            <a:off x="1439700" y="3353511"/>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2"/>
          <p:cNvSpPr/>
          <p:nvPr/>
        </p:nvSpPr>
        <p:spPr>
          <a:xfrm rot="5400000">
            <a:off x="1439700" y="492996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2"/>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Objectives &amp; Goals </a:t>
            </a:r>
            <a:endParaRPr/>
          </a:p>
        </p:txBody>
      </p:sp>
      <p:sp>
        <p:nvSpPr>
          <p:cNvPr id="38" name="Google Shape;38;p2"/>
          <p:cNvSpPr txBox="1"/>
          <p:nvPr/>
        </p:nvSpPr>
        <p:spPr>
          <a:xfrm>
            <a:off x="1524000" y="2262365"/>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At the end of this module you will be able to:</a:t>
            </a:r>
            <a:endParaRPr/>
          </a:p>
        </p:txBody>
      </p:sp>
      <p:sp>
        <p:nvSpPr>
          <p:cNvPr id="39" name="Google Shape;39;p2"/>
          <p:cNvSpPr/>
          <p:nvPr/>
        </p:nvSpPr>
        <p:spPr>
          <a:xfrm rot="5400000">
            <a:off x="1439710" y="6470883"/>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2"/>
          <p:cNvSpPr txBox="1"/>
          <p:nvPr/>
        </p:nvSpPr>
        <p:spPr>
          <a:xfrm>
            <a:off x="2586509" y="3143148"/>
            <a:ext cx="77352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Lay the first financial foundations for the creation of a new business or development of an existing one</a:t>
            </a:r>
            <a:endParaRPr/>
          </a:p>
        </p:txBody>
      </p:sp>
      <p:sp>
        <p:nvSpPr>
          <p:cNvPr id="41" name="Google Shape;41;p2"/>
          <p:cNvSpPr txBox="1"/>
          <p:nvPr/>
        </p:nvSpPr>
        <p:spPr>
          <a:xfrm>
            <a:off x="2605967" y="4719509"/>
            <a:ext cx="76962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Be discretionary in the choice of financing tools, methods and timing</a:t>
            </a:r>
            <a:endParaRPr/>
          </a:p>
        </p:txBody>
      </p:sp>
      <p:sp>
        <p:nvSpPr>
          <p:cNvPr id="42" name="Google Shape;42;p2"/>
          <p:cNvSpPr txBox="1"/>
          <p:nvPr/>
        </p:nvSpPr>
        <p:spPr>
          <a:xfrm>
            <a:off x="2605917" y="6260520"/>
            <a:ext cx="7696200" cy="9543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a:solidFill>
                  <a:schemeClr val="dk1"/>
                </a:solidFill>
                <a:latin typeface="Calibri"/>
                <a:ea typeface="Calibri"/>
                <a:cs typeface="Calibri"/>
                <a:sym typeface="Calibri"/>
              </a:rPr>
              <a:t>Recognize external risk factors and have an example of how to deal with them</a:t>
            </a:r>
            <a:endParaRPr/>
          </a:p>
        </p:txBody>
      </p:sp>
      <p:sp>
        <p:nvSpPr>
          <p:cNvPr id="43" name="Google Shape;43;p2"/>
          <p:cNvSpPr/>
          <p:nvPr/>
        </p:nvSpPr>
        <p:spPr>
          <a:xfrm rot="5400000">
            <a:off x="1439710" y="8021046"/>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
          <p:cNvSpPr txBox="1"/>
          <p:nvPr/>
        </p:nvSpPr>
        <p:spPr>
          <a:xfrm>
            <a:off x="2499500" y="7759425"/>
            <a:ext cx="6616200" cy="9543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Font typeface="Arial"/>
              <a:buNone/>
            </a:pPr>
            <a:r>
              <a:rPr lang="en-GB" sz="2800">
                <a:solidFill>
                  <a:schemeClr val="dk1"/>
                </a:solidFill>
                <a:latin typeface="Calibri"/>
                <a:ea typeface="Calibri"/>
                <a:cs typeface="Calibri"/>
                <a:sym typeface="Calibri"/>
              </a:rPr>
              <a:t>Learners can make a plan for the financial sustainability of a value creating activity</a:t>
            </a:r>
            <a:endParaRPr sz="2600"/>
          </a:p>
        </p:txBody>
      </p:sp>
      <p:sp>
        <p:nvSpPr>
          <p:cNvPr id="45" name="Google Shape;45;p2"/>
          <p:cNvSpPr/>
          <p:nvPr/>
        </p:nvSpPr>
        <p:spPr>
          <a:xfrm>
            <a:off x="11668202" y="6581525"/>
            <a:ext cx="5181600" cy="7695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a:solidFill>
                  <a:srgbClr val="000000"/>
                </a:solidFill>
                <a:latin typeface="Calibri"/>
                <a:ea typeface="Calibri"/>
                <a:cs typeface="Calibri"/>
                <a:sym typeface="Calibri"/>
              </a:rPr>
              <a:t>Advanced level of the EntreComp competence</a:t>
            </a:r>
            <a:endParaRPr/>
          </a:p>
          <a:p>
            <a:pPr marL="0" marR="0" lvl="0" indent="0" algn="l" rtl="0">
              <a:spcBef>
                <a:spcPts val="0"/>
              </a:spcBef>
              <a:spcAft>
                <a:spcPts val="0"/>
              </a:spcAft>
              <a:buClr>
                <a:srgbClr val="000000"/>
              </a:buClr>
              <a:buFont typeface="Arial"/>
              <a:buNone/>
            </a:pPr>
            <a:r>
              <a:rPr lang="en-GB" sz="2400" b="1">
                <a:solidFill>
                  <a:srgbClr val="9900CC"/>
                </a:solidFill>
                <a:latin typeface="Calibri"/>
                <a:ea typeface="Calibri"/>
                <a:cs typeface="Calibri"/>
                <a:sym typeface="Calibri"/>
              </a:rPr>
              <a:t>FINANCIAL &amp; ECONOMIC LITERACY</a:t>
            </a:r>
            <a:endParaRPr sz="2400" b="1">
              <a:solidFill>
                <a:srgbClr val="9900CC"/>
              </a:solidFill>
              <a:latin typeface="Calibri"/>
              <a:ea typeface="Calibri"/>
              <a:cs typeface="Calibri"/>
              <a:sym typeface="Calibri"/>
            </a:endParaRPr>
          </a:p>
        </p:txBody>
      </p:sp>
      <p:cxnSp>
        <p:nvCxnSpPr>
          <p:cNvPr id="46" name="Google Shape;46;p2"/>
          <p:cNvCxnSpPr/>
          <p:nvPr/>
        </p:nvCxnSpPr>
        <p:spPr>
          <a:xfrm rot="10800000" flipH="1">
            <a:off x="8963300" y="7363850"/>
            <a:ext cx="2552400" cy="1021800"/>
          </a:xfrm>
          <a:prstGeom prst="straightConnector1">
            <a:avLst/>
          </a:prstGeom>
          <a:noFill/>
          <a:ln w="38100" cap="flat" cmpd="sng">
            <a:solidFill>
              <a:srgbClr val="000000"/>
            </a:solidFill>
            <a:prstDash val="solid"/>
            <a:round/>
            <a:headEnd type="none" w="sm" len="sm"/>
            <a:tailEnd type="triangle" w="med" len="med"/>
          </a:ln>
          <a:effectLst>
            <a:outerShdw blurRad="40000" dist="23000" dir="5400000" rotWithShape="0">
              <a:srgbClr val="000000">
                <a:alpha val="34900"/>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3"/>
          <p:cNvSpPr txBox="1"/>
          <p:nvPr/>
        </p:nvSpPr>
        <p:spPr>
          <a:xfrm>
            <a:off x="1524000" y="1503549"/>
            <a:ext cx="946265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Index</a:t>
            </a:r>
            <a:endParaRPr/>
          </a:p>
        </p:txBody>
      </p:sp>
      <p:grpSp>
        <p:nvGrpSpPr>
          <p:cNvPr id="52" name="Google Shape;52;p3"/>
          <p:cNvGrpSpPr/>
          <p:nvPr/>
        </p:nvGrpSpPr>
        <p:grpSpPr>
          <a:xfrm>
            <a:off x="2662982" y="4838700"/>
            <a:ext cx="6023701" cy="1724468"/>
            <a:chOff x="6420993" y="693212"/>
            <a:chExt cx="6023701" cy="1724468"/>
          </a:xfrm>
        </p:grpSpPr>
        <p:sp>
          <p:nvSpPr>
            <p:cNvPr id="53" name="Google Shape;53;p3"/>
            <p:cNvSpPr txBox="1"/>
            <p:nvPr/>
          </p:nvSpPr>
          <p:spPr>
            <a:xfrm>
              <a:off x="6420994" y="1217080"/>
              <a:ext cx="60237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Section 1: Overview</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2: Debt financing: loans and borrowing</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3: Equity financing – best practice</a:t>
              </a:r>
              <a:endParaRPr/>
            </a:p>
          </p:txBody>
        </p:sp>
        <p:sp>
          <p:nvSpPr>
            <p:cNvPr id="54" name="Google Shape;54;p3"/>
            <p:cNvSpPr txBox="1"/>
            <p:nvPr/>
          </p:nvSpPr>
          <p:spPr>
            <a:xfrm>
              <a:off x="6420993" y="693212"/>
              <a:ext cx="512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Unit 2: Debt VS Equity financing</a:t>
              </a:r>
              <a:endParaRPr sz="2800" b="1">
                <a:solidFill>
                  <a:schemeClr val="dk1"/>
                </a:solidFill>
                <a:latin typeface="Calibri"/>
                <a:ea typeface="Calibri"/>
                <a:cs typeface="Calibri"/>
                <a:sym typeface="Calibri"/>
              </a:endParaRPr>
            </a:p>
          </p:txBody>
        </p:sp>
      </p:grpSp>
      <p:grpSp>
        <p:nvGrpSpPr>
          <p:cNvPr id="55" name="Google Shape;55;p3"/>
          <p:cNvGrpSpPr/>
          <p:nvPr/>
        </p:nvGrpSpPr>
        <p:grpSpPr>
          <a:xfrm>
            <a:off x="2662939" y="2857500"/>
            <a:ext cx="6480954" cy="1739564"/>
            <a:chOff x="6420990" y="373316"/>
            <a:chExt cx="5124904" cy="1739564"/>
          </a:xfrm>
        </p:grpSpPr>
        <p:sp>
          <p:nvSpPr>
            <p:cNvPr id="56" name="Google Shape;56;p3"/>
            <p:cNvSpPr txBox="1"/>
            <p:nvPr/>
          </p:nvSpPr>
          <p:spPr>
            <a:xfrm>
              <a:off x="6420994" y="912280"/>
              <a:ext cx="51249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Section 1: Financing cost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2: Interest and interest rate</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3: Different types of rates</a:t>
              </a:r>
              <a:endParaRPr/>
            </a:p>
          </p:txBody>
        </p:sp>
        <p:sp>
          <p:nvSpPr>
            <p:cNvPr id="57" name="Google Shape;57;p3"/>
            <p:cNvSpPr txBox="1"/>
            <p:nvPr/>
          </p:nvSpPr>
          <p:spPr>
            <a:xfrm>
              <a:off x="6420990" y="373316"/>
              <a:ext cx="512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Unit 1: Cost of financing and interest rates</a:t>
              </a:r>
              <a:endParaRPr sz="2800" b="1">
                <a:solidFill>
                  <a:schemeClr val="dk1"/>
                </a:solidFill>
                <a:latin typeface="Calibri"/>
                <a:ea typeface="Calibri"/>
                <a:cs typeface="Calibri"/>
                <a:sym typeface="Calibri"/>
              </a:endParaRPr>
            </a:p>
          </p:txBody>
        </p:sp>
      </p:grpSp>
      <p:sp>
        <p:nvSpPr>
          <p:cNvPr id="58" name="Google Shape;58;p3"/>
          <p:cNvSpPr/>
          <p:nvPr/>
        </p:nvSpPr>
        <p:spPr>
          <a:xfrm rot="5400000">
            <a:off x="1592100" y="31704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3"/>
          <p:cNvSpPr/>
          <p:nvPr/>
        </p:nvSpPr>
        <p:spPr>
          <a:xfrm rot="5400000">
            <a:off x="1592100" y="5151600"/>
            <a:ext cx="702000"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3"/>
          <p:cNvSpPr/>
          <p:nvPr/>
        </p:nvSpPr>
        <p:spPr>
          <a:xfrm rot="5400000">
            <a:off x="1592072" y="7285228"/>
            <a:ext cx="702056" cy="533400"/>
          </a:xfrm>
          <a:prstGeom prst="triangle">
            <a:avLst>
              <a:gd name="adj" fmla="val 50000"/>
            </a:avLst>
          </a:prstGeom>
          <a:solidFill>
            <a:srgbClr val="CC66FF"/>
          </a:solidFill>
          <a:ln w="25400" cap="flat" cmpd="sng">
            <a:solidFill>
              <a:srgbClr val="CC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1" name="Google Shape;61;p3"/>
          <p:cNvGrpSpPr/>
          <p:nvPr/>
        </p:nvGrpSpPr>
        <p:grpSpPr>
          <a:xfrm>
            <a:off x="2663006" y="6743700"/>
            <a:ext cx="6023809" cy="2017568"/>
            <a:chOff x="6420993" y="1607612"/>
            <a:chExt cx="5124901" cy="2017568"/>
          </a:xfrm>
        </p:grpSpPr>
        <p:sp>
          <p:nvSpPr>
            <p:cNvPr id="62" name="Google Shape;62;p3"/>
            <p:cNvSpPr txBox="1"/>
            <p:nvPr/>
          </p:nvSpPr>
          <p:spPr>
            <a:xfrm>
              <a:off x="6420994" y="2055280"/>
              <a:ext cx="5124900" cy="1569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Section 1: Overview</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2: Inflation dashboard</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3: Why it matters</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Section 4: How to manage it – best practice</a:t>
              </a:r>
              <a:endParaRPr/>
            </a:p>
          </p:txBody>
        </p:sp>
        <p:sp>
          <p:nvSpPr>
            <p:cNvPr id="63" name="Google Shape;63;p3"/>
            <p:cNvSpPr txBox="1"/>
            <p:nvPr/>
          </p:nvSpPr>
          <p:spPr>
            <a:xfrm>
              <a:off x="6420993" y="1607612"/>
              <a:ext cx="5124900" cy="52320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Unit 3: Inflation</a:t>
              </a:r>
              <a:endParaRPr sz="2800" b="1">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9"/>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 of financing and interest rates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1: Financing cost</a:t>
            </a:r>
            <a:endParaRPr/>
          </a:p>
        </p:txBody>
      </p:sp>
      <p:sp>
        <p:nvSpPr>
          <p:cNvPr id="69" name="Google Shape;69;p9"/>
          <p:cNvSpPr txBox="1"/>
          <p:nvPr/>
        </p:nvSpPr>
        <p:spPr>
          <a:xfrm>
            <a:off x="1447800" y="6036053"/>
            <a:ext cx="15392400" cy="26776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Capital gains and dividends are required by equity investors, while debt providers seek interest payments.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b="1">
                <a:solidFill>
                  <a:schemeClr val="dk1"/>
                </a:solidFill>
                <a:latin typeface="Calibri"/>
                <a:ea typeface="Calibri"/>
                <a:cs typeface="Calibri"/>
                <a:sym typeface="Calibri"/>
              </a:rPr>
              <a:t>Financing cost (FC)</a:t>
            </a:r>
            <a:r>
              <a:rPr lang="en-GB" sz="2400">
                <a:solidFill>
                  <a:schemeClr val="dk1"/>
                </a:solidFill>
                <a:latin typeface="Calibri"/>
                <a:ea typeface="Calibri"/>
                <a:cs typeface="Calibri"/>
                <a:sym typeface="Calibri"/>
              </a:rPr>
              <a:t>, however, refer to the interest and other fees charged to debt financiers. </a:t>
            </a:r>
            <a:r>
              <a:rPr lang="en-GB" sz="2400" b="1">
                <a:solidFill>
                  <a:schemeClr val="dk1"/>
                </a:solidFill>
                <a:latin typeface="Calibri"/>
                <a:ea typeface="Calibri"/>
                <a:cs typeface="Calibri"/>
                <a:sym typeface="Calibri"/>
              </a:rPr>
              <a:t>Interest expense</a:t>
            </a:r>
            <a:r>
              <a:rPr lang="en-GB" sz="2400">
                <a:solidFill>
                  <a:schemeClr val="dk1"/>
                </a:solidFill>
                <a:latin typeface="Calibri"/>
                <a:ea typeface="Calibri"/>
                <a:cs typeface="Calibri"/>
                <a:sym typeface="Calibri"/>
              </a:rPr>
              <a:t> can be incurred on both short-term (less than an year) and long-term financing.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The cost, interest, and other charges associated with an enterprise’s money require to create, purchase assets, or carry out operations – setting up or developing a business – are referred to as </a:t>
            </a:r>
            <a:r>
              <a:rPr lang="en-GB" sz="2400" b="1">
                <a:solidFill>
                  <a:schemeClr val="dk1"/>
                </a:solidFill>
                <a:latin typeface="Calibri"/>
                <a:ea typeface="Calibri"/>
                <a:cs typeface="Calibri"/>
                <a:sym typeface="Calibri"/>
              </a:rPr>
              <a:t>financing cost</a:t>
            </a:r>
            <a:r>
              <a:rPr lang="en-GB" sz="2400">
                <a:solidFill>
                  <a:schemeClr val="dk1"/>
                </a:solidFill>
                <a:latin typeface="Calibri"/>
                <a:ea typeface="Calibri"/>
                <a:cs typeface="Calibri"/>
                <a:sym typeface="Calibri"/>
              </a:rPr>
              <a:t>.</a:t>
            </a:r>
            <a:endParaRPr/>
          </a:p>
        </p:txBody>
      </p:sp>
      <p:sp>
        <p:nvSpPr>
          <p:cNvPr id="70" name="Google Shape;70;p9"/>
          <p:cNvSpPr txBox="1"/>
          <p:nvPr/>
        </p:nvSpPr>
        <p:spPr>
          <a:xfrm>
            <a:off x="1447800" y="4033653"/>
            <a:ext cx="153924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An enterprise funds its operations using two different sources:</a:t>
            </a:r>
            <a:endParaRPr/>
          </a:p>
        </p:txBody>
      </p:sp>
      <p:pic>
        <p:nvPicPr>
          <p:cNvPr id="71" name="Google Shape;71;p9" descr="Bilancia della giustizia contorno"/>
          <p:cNvPicPr preferRelativeResize="0"/>
          <p:nvPr/>
        </p:nvPicPr>
        <p:blipFill rotWithShape="1">
          <a:blip r:embed="rId3">
            <a:alphaModFix/>
          </a:blip>
          <a:srcRect/>
          <a:stretch/>
        </p:blipFill>
        <p:spPr>
          <a:xfrm>
            <a:off x="10058400" y="2075891"/>
            <a:ext cx="3960162" cy="3960162"/>
          </a:xfrm>
          <a:prstGeom prst="rect">
            <a:avLst/>
          </a:prstGeom>
          <a:noFill/>
          <a:ln>
            <a:noFill/>
          </a:ln>
        </p:spPr>
      </p:pic>
      <p:sp>
        <p:nvSpPr>
          <p:cNvPr id="72" name="Google Shape;72;p9"/>
          <p:cNvSpPr txBox="1"/>
          <p:nvPr/>
        </p:nvSpPr>
        <p:spPr>
          <a:xfrm>
            <a:off x="8720064" y="4848880"/>
            <a:ext cx="63675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rgbClr val="652161"/>
                </a:solidFill>
                <a:latin typeface="Calibri"/>
                <a:ea typeface="Calibri"/>
                <a:cs typeface="Calibri"/>
                <a:sym typeface="Calibri"/>
              </a:rPr>
              <a:t>EQUITY FINANCING         DEBT FINANCING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0"/>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 of financing and interest rates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2: Interest and interest rate</a:t>
            </a:r>
            <a:endParaRPr/>
          </a:p>
        </p:txBody>
      </p:sp>
      <p:sp>
        <p:nvSpPr>
          <p:cNvPr id="78" name="Google Shape;78;p10"/>
          <p:cNvSpPr txBox="1"/>
          <p:nvPr/>
        </p:nvSpPr>
        <p:spPr>
          <a:xfrm>
            <a:off x="1447800" y="5057976"/>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In order to better understand the concept of interest and thus financing cost, reference must be made to the interest rate by introducing the concept of time, i.e. the time required to repay the financing.</a:t>
            </a:r>
            <a:endParaRPr/>
          </a:p>
        </p:txBody>
      </p:sp>
      <p:sp>
        <p:nvSpPr>
          <p:cNvPr id="79" name="Google Shape;79;p10"/>
          <p:cNvSpPr txBox="1"/>
          <p:nvPr/>
        </p:nvSpPr>
        <p:spPr>
          <a:xfrm>
            <a:off x="1447800" y="2992342"/>
            <a:ext cx="153924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The enterprises and the investors in general use the following formula to calculate financing cost:</a:t>
            </a:r>
            <a:endParaRPr/>
          </a:p>
        </p:txBody>
      </p:sp>
      <p:sp>
        <p:nvSpPr>
          <p:cNvPr id="80" name="Google Shape;80;p10"/>
          <p:cNvSpPr txBox="1"/>
          <p:nvPr/>
        </p:nvSpPr>
        <p:spPr>
          <a:xfrm>
            <a:off x="5172533" y="6105731"/>
            <a:ext cx="7942934"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Calibri"/>
                <a:ea typeface="Calibri"/>
                <a:cs typeface="Calibri"/>
                <a:sym typeface="Calibri"/>
              </a:rPr>
              <a:t>Interest cost 🡪 annualized and compounded 🡪 Interest Rate </a:t>
            </a:r>
            <a:endParaRPr/>
          </a:p>
        </p:txBody>
      </p:sp>
      <p:sp>
        <p:nvSpPr>
          <p:cNvPr id="81" name="Google Shape;81;p10"/>
          <p:cNvSpPr txBox="1"/>
          <p:nvPr/>
        </p:nvSpPr>
        <p:spPr>
          <a:xfrm>
            <a:off x="5671921" y="4327694"/>
            <a:ext cx="11355604"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Total amount borrowed			        Principle amount</a:t>
            </a:r>
            <a:endParaRPr/>
          </a:p>
        </p:txBody>
      </p:sp>
      <p:cxnSp>
        <p:nvCxnSpPr>
          <p:cNvPr id="82" name="Google Shape;82;p10"/>
          <p:cNvCxnSpPr/>
          <p:nvPr/>
        </p:nvCxnSpPr>
        <p:spPr>
          <a:xfrm>
            <a:off x="3799305" y="4254765"/>
            <a:ext cx="7391400" cy="0"/>
          </a:xfrm>
          <a:prstGeom prst="straightConnector1">
            <a:avLst/>
          </a:prstGeom>
          <a:noFill/>
          <a:ln w="9525" cap="flat" cmpd="sng">
            <a:solidFill>
              <a:schemeClr val="dk1"/>
            </a:solidFill>
            <a:prstDash val="solid"/>
            <a:round/>
            <a:headEnd type="none" w="sm" len="sm"/>
            <a:tailEnd type="none" w="sm" len="sm"/>
          </a:ln>
        </p:spPr>
      </p:cxnSp>
      <p:sp>
        <p:nvSpPr>
          <p:cNvPr id="83" name="Google Shape;83;p10"/>
          <p:cNvSpPr txBox="1"/>
          <p:nvPr/>
        </p:nvSpPr>
        <p:spPr>
          <a:xfrm>
            <a:off x="3780254" y="3762459"/>
            <a:ext cx="11078745"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(Total amount paid back – Total amount borrowed)	          Simple Interest</a:t>
            </a:r>
            <a:endParaRPr/>
          </a:p>
        </p:txBody>
      </p:sp>
      <p:sp>
        <p:nvSpPr>
          <p:cNvPr id="84" name="Google Shape;84;p10"/>
          <p:cNvSpPr txBox="1"/>
          <p:nvPr/>
        </p:nvSpPr>
        <p:spPr>
          <a:xfrm>
            <a:off x="1451810" y="4007173"/>
            <a:ext cx="1081639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Helvetica Neue"/>
                <a:ea typeface="Helvetica Neue"/>
                <a:cs typeface="Helvetica Neue"/>
                <a:sym typeface="Helvetica Neue"/>
              </a:rPr>
              <a:t>Interest cost =								        =</a:t>
            </a:r>
            <a:endParaRPr/>
          </a:p>
        </p:txBody>
      </p:sp>
      <p:sp>
        <p:nvSpPr>
          <p:cNvPr id="85" name="Google Shape;85;p10"/>
          <p:cNvSpPr txBox="1"/>
          <p:nvPr/>
        </p:nvSpPr>
        <p:spPr>
          <a:xfrm>
            <a:off x="1447800" y="6708112"/>
            <a:ext cx="6184508"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P = Principle amount = Total amount borrowed</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SI = Simple Interest = Total amount paid back – P</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t = number periods for a year</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r = interest rate</a:t>
            </a:r>
            <a:endParaRPr/>
          </a:p>
        </p:txBody>
      </p:sp>
      <p:sp>
        <p:nvSpPr>
          <p:cNvPr id="86" name="Google Shape;86;p10"/>
          <p:cNvSpPr txBox="1"/>
          <p:nvPr/>
        </p:nvSpPr>
        <p:spPr>
          <a:xfrm>
            <a:off x="13980944" y="6667500"/>
            <a:ext cx="122943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Example 1:</a:t>
            </a:r>
            <a:endParaRPr/>
          </a:p>
        </p:txBody>
      </p:sp>
      <p:cxnSp>
        <p:nvCxnSpPr>
          <p:cNvPr id="87" name="Google Shape;87;p10"/>
          <p:cNvCxnSpPr/>
          <p:nvPr/>
        </p:nvCxnSpPr>
        <p:spPr>
          <a:xfrm>
            <a:off x="12937999" y="7492942"/>
            <a:ext cx="3187933" cy="0"/>
          </a:xfrm>
          <a:prstGeom prst="straightConnector1">
            <a:avLst/>
          </a:prstGeom>
          <a:noFill/>
          <a:ln w="9525" cap="flat" cmpd="sng">
            <a:solidFill>
              <a:schemeClr val="dk1"/>
            </a:solidFill>
            <a:prstDash val="solid"/>
            <a:round/>
            <a:headEnd type="none" w="sm" len="sm"/>
            <a:tailEnd type="none" w="sm" len="sm"/>
          </a:ln>
        </p:spPr>
      </p:cxnSp>
      <p:sp>
        <p:nvSpPr>
          <p:cNvPr id="88" name="Google Shape;88;p10"/>
          <p:cNvSpPr txBox="1"/>
          <p:nvPr/>
        </p:nvSpPr>
        <p:spPr>
          <a:xfrm>
            <a:off x="12929697" y="7481349"/>
            <a:ext cx="34015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a:t>
            </a:r>
            <a:r>
              <a:rPr lang="en-GB" sz="1800" baseline="-250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89" name="Google Shape;89;p10"/>
          <p:cNvSpPr txBox="1"/>
          <p:nvPr/>
        </p:nvSpPr>
        <p:spPr>
          <a:xfrm>
            <a:off x="15353379" y="7504536"/>
            <a:ext cx="15451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t</a:t>
            </a:r>
            <a:r>
              <a:rPr lang="en-GB" sz="1800" baseline="-25000">
                <a:solidFill>
                  <a:schemeClr val="dk1"/>
                </a:solidFill>
                <a:latin typeface="Calibri"/>
                <a:ea typeface="Calibri"/>
                <a:cs typeface="Calibri"/>
                <a:sym typeface="Calibri"/>
              </a:rPr>
              <a:t>1 </a:t>
            </a:r>
            <a:r>
              <a:rPr lang="en-GB" sz="1800">
                <a:solidFill>
                  <a:schemeClr val="dk1"/>
                </a:solidFill>
                <a:latin typeface="Calibri"/>
                <a:ea typeface="Calibri"/>
                <a:cs typeface="Calibri"/>
                <a:sym typeface="Calibri"/>
              </a:rPr>
              <a:t>= 24 months</a:t>
            </a:r>
            <a:endParaRPr/>
          </a:p>
        </p:txBody>
      </p:sp>
      <p:sp>
        <p:nvSpPr>
          <p:cNvPr id="90" name="Google Shape;90;p10"/>
          <p:cNvSpPr txBox="1"/>
          <p:nvPr/>
        </p:nvSpPr>
        <p:spPr>
          <a:xfrm>
            <a:off x="12544816" y="7112017"/>
            <a:ext cx="769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€1000</a:t>
            </a:r>
            <a:endParaRPr/>
          </a:p>
        </p:txBody>
      </p:sp>
      <p:sp>
        <p:nvSpPr>
          <p:cNvPr id="91" name="Google Shape;91;p10"/>
          <p:cNvSpPr txBox="1"/>
          <p:nvPr/>
        </p:nvSpPr>
        <p:spPr>
          <a:xfrm>
            <a:off x="15741050" y="7135204"/>
            <a:ext cx="76976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€1400</a:t>
            </a:r>
            <a:endParaRPr/>
          </a:p>
        </p:txBody>
      </p:sp>
      <p:sp>
        <p:nvSpPr>
          <p:cNvPr id="92" name="Google Shape;92;p10"/>
          <p:cNvSpPr txBox="1"/>
          <p:nvPr/>
        </p:nvSpPr>
        <p:spPr>
          <a:xfrm>
            <a:off x="14250834" y="7123610"/>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r = ?</a:t>
            </a:r>
            <a:endParaRPr/>
          </a:p>
        </p:txBody>
      </p:sp>
      <p:sp>
        <p:nvSpPr>
          <p:cNvPr id="93" name="Google Shape;93;p10"/>
          <p:cNvSpPr txBox="1"/>
          <p:nvPr/>
        </p:nvSpPr>
        <p:spPr>
          <a:xfrm>
            <a:off x="8980569" y="7089037"/>
            <a:ext cx="306064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 = 1000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Total amount paid back = 1400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SI = 1400 – 1000 = 400</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t = t</a:t>
            </a:r>
            <a:r>
              <a:rPr lang="en-GB" sz="1800" baseline="-25000">
                <a:solidFill>
                  <a:schemeClr val="dk1"/>
                </a:solidFill>
                <a:latin typeface="Calibri"/>
                <a:ea typeface="Calibri"/>
                <a:cs typeface="Calibri"/>
                <a:sym typeface="Calibri"/>
              </a:rPr>
              <a:t>0</a:t>
            </a:r>
            <a:r>
              <a:rPr lang="en-GB" sz="1800">
                <a:solidFill>
                  <a:schemeClr val="dk1"/>
                </a:solidFill>
                <a:latin typeface="Calibri"/>
                <a:ea typeface="Calibri"/>
                <a:cs typeface="Calibri"/>
                <a:sym typeface="Calibri"/>
              </a:rPr>
              <a:t> – t</a:t>
            </a:r>
            <a:r>
              <a:rPr lang="en-GB" sz="1800" baseline="-25000">
                <a:solidFill>
                  <a:schemeClr val="dk1"/>
                </a:solidFill>
                <a:latin typeface="Calibri"/>
                <a:ea typeface="Calibri"/>
                <a:cs typeface="Calibri"/>
                <a:sym typeface="Calibri"/>
              </a:rPr>
              <a:t>1 </a:t>
            </a:r>
            <a:r>
              <a:rPr lang="en-GB" sz="1800">
                <a:solidFill>
                  <a:schemeClr val="dk1"/>
                </a:solidFill>
                <a:latin typeface="Calibri"/>
                <a:ea typeface="Calibri"/>
                <a:cs typeface="Calibri"/>
                <a:sym typeface="Calibri"/>
              </a:rPr>
              <a:t>= 24/12 = 2</a:t>
            </a:r>
            <a:endParaRPr/>
          </a:p>
        </p:txBody>
      </p:sp>
      <p:sp>
        <p:nvSpPr>
          <p:cNvPr id="94" name="Google Shape;94;p10"/>
          <p:cNvSpPr txBox="1"/>
          <p:nvPr/>
        </p:nvSpPr>
        <p:spPr>
          <a:xfrm>
            <a:off x="12929697" y="8041070"/>
            <a:ext cx="33153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r = (400 x 100) / (1000 x 2) = 20%</a:t>
            </a:r>
            <a:endParaRPr/>
          </a:p>
        </p:txBody>
      </p:sp>
      <p:sp>
        <p:nvSpPr>
          <p:cNvPr id="95" name="Google Shape;95;p10"/>
          <p:cNvSpPr txBox="1"/>
          <p:nvPr/>
        </p:nvSpPr>
        <p:spPr>
          <a:xfrm>
            <a:off x="8966532" y="8487841"/>
            <a:ext cx="7942934"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20% is the interest rate – i.e. the portion of the financing that is charged as interest to an enterprise, expressed as an annual percentage of the outstanding financing.</a:t>
            </a:r>
            <a:endParaRPr/>
          </a:p>
        </p:txBody>
      </p:sp>
      <p:cxnSp>
        <p:nvCxnSpPr>
          <p:cNvPr id="96" name="Google Shape;96;p10"/>
          <p:cNvCxnSpPr/>
          <p:nvPr/>
        </p:nvCxnSpPr>
        <p:spPr>
          <a:xfrm>
            <a:off x="11734800" y="4254765"/>
            <a:ext cx="2778125" cy="0"/>
          </a:xfrm>
          <a:prstGeom prst="straightConnector1">
            <a:avLst/>
          </a:prstGeom>
          <a:noFill/>
          <a:ln w="9525" cap="flat" cmpd="sng">
            <a:solidFill>
              <a:schemeClr val="dk1"/>
            </a:solidFill>
            <a:prstDash val="solid"/>
            <a:round/>
            <a:headEnd type="none" w="sm" len="sm"/>
            <a:tailEnd type="none" w="sm" len="sm"/>
          </a:ln>
        </p:spPr>
      </p:cxnSp>
      <p:sp>
        <p:nvSpPr>
          <p:cNvPr id="97" name="Google Shape;97;p10"/>
          <p:cNvSpPr txBox="1"/>
          <p:nvPr/>
        </p:nvSpPr>
        <p:spPr>
          <a:xfrm>
            <a:off x="1447800" y="8491835"/>
            <a:ext cx="56938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r =</a:t>
            </a:r>
            <a:endParaRPr/>
          </a:p>
        </p:txBody>
      </p:sp>
      <p:cxnSp>
        <p:nvCxnSpPr>
          <p:cNvPr id="98" name="Google Shape;98;p10"/>
          <p:cNvCxnSpPr/>
          <p:nvPr/>
        </p:nvCxnSpPr>
        <p:spPr>
          <a:xfrm>
            <a:off x="2017187" y="8724900"/>
            <a:ext cx="2082425" cy="0"/>
          </a:xfrm>
          <a:prstGeom prst="straightConnector1">
            <a:avLst/>
          </a:prstGeom>
          <a:noFill/>
          <a:ln w="9525" cap="flat" cmpd="sng">
            <a:solidFill>
              <a:schemeClr val="dk1"/>
            </a:solidFill>
            <a:prstDash val="solid"/>
            <a:round/>
            <a:headEnd type="none" w="sm" len="sm"/>
            <a:tailEnd type="none" w="sm" len="sm"/>
          </a:ln>
        </p:spPr>
      </p:cxnSp>
      <p:sp>
        <p:nvSpPr>
          <p:cNvPr id="99" name="Google Shape;99;p10"/>
          <p:cNvSpPr txBox="1"/>
          <p:nvPr/>
        </p:nvSpPr>
        <p:spPr>
          <a:xfrm>
            <a:off x="2286000" y="8339435"/>
            <a:ext cx="15359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(SI x 100)</a:t>
            </a:r>
            <a:endParaRPr/>
          </a:p>
        </p:txBody>
      </p:sp>
      <p:sp>
        <p:nvSpPr>
          <p:cNvPr id="100" name="Google Shape;100;p10"/>
          <p:cNvSpPr txBox="1"/>
          <p:nvPr/>
        </p:nvSpPr>
        <p:spPr>
          <a:xfrm>
            <a:off x="2514600" y="8720435"/>
            <a:ext cx="10336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(P x 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1"/>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 of financing and interest rates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2: Interest and interest rate</a:t>
            </a:r>
            <a:endParaRPr/>
          </a:p>
        </p:txBody>
      </p:sp>
      <p:sp>
        <p:nvSpPr>
          <p:cNvPr id="106" name="Google Shape;106;p11"/>
          <p:cNvSpPr txBox="1"/>
          <p:nvPr/>
        </p:nvSpPr>
        <p:spPr>
          <a:xfrm>
            <a:off x="1447800" y="3009900"/>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Calibri"/>
                <a:ea typeface="Calibri"/>
                <a:cs typeface="Calibri"/>
                <a:sym typeface="Calibri"/>
              </a:rPr>
              <a:t>Compound Interest (CI)</a:t>
            </a:r>
            <a:r>
              <a:rPr lang="en-GB" sz="2400">
                <a:solidFill>
                  <a:schemeClr val="dk1"/>
                </a:solidFill>
                <a:latin typeface="Calibri"/>
                <a:ea typeface="Calibri"/>
                <a:cs typeface="Calibri"/>
                <a:sym typeface="Calibri"/>
              </a:rPr>
              <a:t>,</a:t>
            </a:r>
            <a:r>
              <a:rPr lang="en-GB" sz="2400" b="1">
                <a:solidFill>
                  <a:schemeClr val="dk1"/>
                </a:solidFill>
                <a:latin typeface="Calibri"/>
                <a:ea typeface="Calibri"/>
                <a:cs typeface="Calibri"/>
                <a:sym typeface="Calibri"/>
              </a:rPr>
              <a:t> </a:t>
            </a:r>
            <a:r>
              <a:rPr lang="en-GB" sz="2400">
                <a:solidFill>
                  <a:schemeClr val="dk1"/>
                </a:solidFill>
                <a:latin typeface="Calibri"/>
                <a:ea typeface="Calibri"/>
                <a:cs typeface="Calibri"/>
                <a:sym typeface="Calibri"/>
              </a:rPr>
              <a:t>also called interest on interest, is another method to calculate financing cost. It is applied to both the capital – principle – and the accumulated interest earned in prior periods.</a:t>
            </a:r>
            <a:endParaRPr/>
          </a:p>
        </p:txBody>
      </p:sp>
      <p:sp>
        <p:nvSpPr>
          <p:cNvPr id="107" name="Google Shape;107;p11"/>
          <p:cNvSpPr txBox="1"/>
          <p:nvPr/>
        </p:nvSpPr>
        <p:spPr>
          <a:xfrm>
            <a:off x="1447800" y="5164487"/>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So, </a:t>
            </a:r>
            <a:r>
              <a:rPr lang="en-GB" sz="2400" b="1">
                <a:solidFill>
                  <a:schemeClr val="dk1"/>
                </a:solidFill>
                <a:latin typeface="Calibri"/>
                <a:ea typeface="Calibri"/>
                <a:cs typeface="Calibri"/>
                <a:sym typeface="Calibri"/>
              </a:rPr>
              <a:t>when compounding</a:t>
            </a:r>
            <a:r>
              <a:rPr lang="en-GB" sz="2400">
                <a:solidFill>
                  <a:schemeClr val="dk1"/>
                </a:solidFill>
                <a:latin typeface="Calibri"/>
                <a:ea typeface="Calibri"/>
                <a:cs typeface="Calibri"/>
                <a:sym typeface="Calibri"/>
              </a:rPr>
              <a:t>, the interest owed is greater than the interest owed when utilizing the simple interest approach.</a:t>
            </a:r>
            <a:endParaRPr/>
          </a:p>
          <a:p>
            <a:pPr marL="0" marR="0" lvl="0" indent="0" algn="just" rtl="0">
              <a:spcBef>
                <a:spcPts val="0"/>
              </a:spcBef>
              <a:spcAft>
                <a:spcPts val="0"/>
              </a:spcAft>
              <a:buNone/>
            </a:pPr>
            <a:r>
              <a:rPr lang="en-GB" sz="2400" b="1">
                <a:solidFill>
                  <a:schemeClr val="dk1"/>
                </a:solidFill>
                <a:latin typeface="Calibri"/>
                <a:ea typeface="Calibri"/>
                <a:cs typeface="Calibri"/>
                <a:sym typeface="Calibri"/>
              </a:rPr>
              <a:t>	🡪 CI &gt; SI </a:t>
            </a:r>
            <a:endParaRPr/>
          </a:p>
        </p:txBody>
      </p:sp>
      <p:sp>
        <p:nvSpPr>
          <p:cNvPr id="108" name="Google Shape;108;p11"/>
          <p:cNvSpPr txBox="1"/>
          <p:nvPr/>
        </p:nvSpPr>
        <p:spPr>
          <a:xfrm>
            <a:off x="1447800" y="3917916"/>
            <a:ext cx="153924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At the end of the first year the enterprise owes the principle amount's portion plus interest for that year. At the end of the second year, the enterprise owes the principal's portion plus the interest for the that year plus the interest on interest for the previous year. And so on.</a:t>
            </a:r>
            <a:endParaRPr/>
          </a:p>
        </p:txBody>
      </p:sp>
      <p:sp>
        <p:nvSpPr>
          <p:cNvPr id="109" name="Google Shape;109;p11"/>
          <p:cNvSpPr txBox="1"/>
          <p:nvPr/>
        </p:nvSpPr>
        <p:spPr>
          <a:xfrm>
            <a:off x="7505700" y="5994289"/>
            <a:ext cx="327660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800" b="1">
                <a:solidFill>
                  <a:schemeClr val="dk1"/>
                </a:solidFill>
                <a:latin typeface="Helvetica Neue"/>
                <a:ea typeface="Helvetica Neue"/>
                <a:cs typeface="Helvetica Neue"/>
                <a:sym typeface="Helvetica Neue"/>
              </a:rPr>
              <a:t>CI = P x (1 + r)</a:t>
            </a:r>
            <a:r>
              <a:rPr lang="en-GB" sz="2800" b="1" baseline="30000">
                <a:solidFill>
                  <a:schemeClr val="dk1"/>
                </a:solidFill>
                <a:latin typeface="Helvetica Neue"/>
                <a:ea typeface="Helvetica Neue"/>
                <a:cs typeface="Helvetica Neue"/>
                <a:sym typeface="Helvetica Neue"/>
              </a:rPr>
              <a:t>t </a:t>
            </a:r>
            <a:r>
              <a:rPr lang="en-GB" sz="2800" b="1">
                <a:solidFill>
                  <a:schemeClr val="dk1"/>
                </a:solidFill>
                <a:latin typeface="Helvetica Neue"/>
                <a:ea typeface="Helvetica Neue"/>
                <a:cs typeface="Helvetica Neue"/>
                <a:sym typeface="Helvetica Neue"/>
              </a:rPr>
              <a:t>– P</a:t>
            </a:r>
            <a:endParaRPr/>
          </a:p>
        </p:txBody>
      </p:sp>
      <p:sp>
        <p:nvSpPr>
          <p:cNvPr id="110" name="Google Shape;110;p11"/>
          <p:cNvSpPr txBox="1"/>
          <p:nvPr/>
        </p:nvSpPr>
        <p:spPr>
          <a:xfrm>
            <a:off x="1447800" y="7118943"/>
            <a:ext cx="154805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Example 1:</a:t>
            </a:r>
            <a:endParaRPr/>
          </a:p>
        </p:txBody>
      </p:sp>
      <p:sp>
        <p:nvSpPr>
          <p:cNvPr id="111" name="Google Shape;111;p11"/>
          <p:cNvSpPr txBox="1"/>
          <p:nvPr/>
        </p:nvSpPr>
        <p:spPr>
          <a:xfrm>
            <a:off x="3021978" y="6564946"/>
            <a:ext cx="125707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P = 1000</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SI = 400</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t = 2</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r = 20%</a:t>
            </a:r>
            <a:endParaRPr/>
          </a:p>
        </p:txBody>
      </p:sp>
      <p:sp>
        <p:nvSpPr>
          <p:cNvPr id="112" name="Google Shape;112;p11"/>
          <p:cNvSpPr txBox="1"/>
          <p:nvPr/>
        </p:nvSpPr>
        <p:spPr>
          <a:xfrm>
            <a:off x="4887862" y="6888110"/>
            <a:ext cx="463139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CI = 1000 x (1 + 0,20)</a:t>
            </a:r>
            <a:r>
              <a:rPr lang="en-GB" sz="2400" baseline="30000">
                <a:solidFill>
                  <a:schemeClr val="dk1"/>
                </a:solidFill>
                <a:latin typeface="Calibri"/>
                <a:ea typeface="Calibri"/>
                <a:cs typeface="Calibri"/>
                <a:sym typeface="Calibri"/>
              </a:rPr>
              <a:t>2</a:t>
            </a:r>
            <a:r>
              <a:rPr lang="en-GB" sz="2400">
                <a:solidFill>
                  <a:schemeClr val="dk1"/>
                </a:solidFill>
                <a:latin typeface="Calibri"/>
                <a:ea typeface="Calibri"/>
                <a:cs typeface="Calibri"/>
                <a:sym typeface="Calibri"/>
              </a:rPr>
              <a:t> – 1000 = 440 </a:t>
            </a:r>
            <a:endParaRPr/>
          </a:p>
        </p:txBody>
      </p:sp>
      <p:sp>
        <p:nvSpPr>
          <p:cNvPr id="113" name="Google Shape;113;p11"/>
          <p:cNvSpPr txBox="1"/>
          <p:nvPr/>
        </p:nvSpPr>
        <p:spPr>
          <a:xfrm>
            <a:off x="4887862" y="7349775"/>
            <a:ext cx="259878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440 &gt; 400 🡪 CI &gt; SI</a:t>
            </a:r>
            <a:endParaRPr sz="2400" b="1">
              <a:solidFill>
                <a:schemeClr val="dk1"/>
              </a:solidFill>
              <a:latin typeface="Calibri"/>
              <a:ea typeface="Calibri"/>
              <a:cs typeface="Calibri"/>
              <a:sym typeface="Calibri"/>
            </a:endParaRPr>
          </a:p>
        </p:txBody>
      </p:sp>
      <p:sp>
        <p:nvSpPr>
          <p:cNvPr id="114" name="Google Shape;114;p11"/>
          <p:cNvSpPr txBox="1"/>
          <p:nvPr/>
        </p:nvSpPr>
        <p:spPr>
          <a:xfrm>
            <a:off x="1447800" y="8175741"/>
            <a:ext cx="15392400"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For shorter time periods, the interest calculation will be similar for both methods – SI and CI. However, as the financing period lengthens, the discrepancy between the two forms of interest estimates rises, pending in favour of CI versus SI.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2"/>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1.	Cost of financing and interest rates</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3: Different types of rates</a:t>
            </a:r>
            <a:endParaRPr/>
          </a:p>
        </p:txBody>
      </p:sp>
      <p:sp>
        <p:nvSpPr>
          <p:cNvPr id="120" name="Google Shape;120;p12"/>
          <p:cNvSpPr txBox="1"/>
          <p:nvPr/>
        </p:nvSpPr>
        <p:spPr>
          <a:xfrm>
            <a:off x="8333329" y="2628900"/>
            <a:ext cx="186288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a:solidFill>
                  <a:schemeClr val="dk1"/>
                </a:solidFill>
                <a:latin typeface="Calibri"/>
                <a:ea typeface="Calibri"/>
                <a:cs typeface="Calibri"/>
                <a:sym typeface="Calibri"/>
              </a:rPr>
              <a:t>APR vs APY</a:t>
            </a:r>
            <a:endParaRPr/>
          </a:p>
        </p:txBody>
      </p:sp>
      <p:sp>
        <p:nvSpPr>
          <p:cNvPr id="121" name="Google Shape;121;p12"/>
          <p:cNvSpPr txBox="1"/>
          <p:nvPr/>
        </p:nvSpPr>
        <p:spPr>
          <a:xfrm>
            <a:off x="1447800" y="3005971"/>
            <a:ext cx="15316200" cy="67095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Calibri"/>
                <a:ea typeface="Calibri"/>
                <a:cs typeface="Calibri"/>
                <a:sym typeface="Calibri"/>
              </a:rPr>
              <a:t>Annual Percentage Rate (APR)</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APR is the annual rate of interest without taking into account the compounding of interest within that year.</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Helvetica Neue"/>
                <a:ea typeface="Helvetica Neue"/>
                <a:cs typeface="Helvetica Neue"/>
                <a:sym typeface="Helvetica Neue"/>
              </a:rPr>
              <a:t>APR = Periodic Rate x Number of Periods in a Year</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b="1">
                <a:solidFill>
                  <a:schemeClr val="dk1"/>
                </a:solidFill>
                <a:latin typeface="Calibri"/>
                <a:ea typeface="Calibri"/>
                <a:cs typeface="Calibri"/>
                <a:sym typeface="Calibri"/>
              </a:rPr>
              <a:t>Annual Percentage Yield (APY)</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APY does take into account the effects of intra-year compounding.</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t>
            </a:r>
            <a:r>
              <a:rPr lang="en-GB" sz="2400" b="1">
                <a:solidFill>
                  <a:schemeClr val="dk1"/>
                </a:solidFill>
                <a:latin typeface="Helvetica Neue"/>
                <a:ea typeface="Helvetica Neue"/>
                <a:cs typeface="Helvetica Neue"/>
                <a:sym typeface="Helvetica Neue"/>
              </a:rPr>
              <a:t>APY = (1 + Periodic Rate)</a:t>
            </a:r>
            <a:r>
              <a:rPr lang="en-GB" sz="2400" b="1" baseline="30000">
                <a:solidFill>
                  <a:schemeClr val="dk1"/>
                </a:solidFill>
                <a:latin typeface="Helvetica Neue"/>
                <a:ea typeface="Helvetica Neue"/>
                <a:cs typeface="Helvetica Neue"/>
                <a:sym typeface="Helvetica Neue"/>
              </a:rPr>
              <a:t>Number of periods</a:t>
            </a:r>
            <a:r>
              <a:rPr lang="en-GB" sz="2400" b="1">
                <a:solidFill>
                  <a:schemeClr val="dk1"/>
                </a:solidFill>
                <a:latin typeface="Helvetica Neue"/>
                <a:ea typeface="Helvetica Neue"/>
                <a:cs typeface="Helvetica Neue"/>
                <a:sym typeface="Helvetica Neue"/>
              </a:rPr>
              <a:t> – 1</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Example 2:	A credit card company might charge 1,5% interest</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APR = (1,5% x 12 months) = 18%</a:t>
            </a:r>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		APY = (1 + 0,015)</a:t>
            </a:r>
            <a:r>
              <a:rPr lang="en-GB" sz="2400" baseline="30000">
                <a:solidFill>
                  <a:schemeClr val="dk1"/>
                </a:solidFill>
                <a:latin typeface="Calibri"/>
                <a:ea typeface="Calibri"/>
                <a:cs typeface="Calibri"/>
                <a:sym typeface="Calibri"/>
              </a:rPr>
              <a:t>12</a:t>
            </a:r>
            <a:r>
              <a:rPr lang="en-GB" sz="2400">
                <a:solidFill>
                  <a:schemeClr val="dk1"/>
                </a:solidFill>
                <a:latin typeface="Calibri"/>
                <a:ea typeface="Calibri"/>
                <a:cs typeface="Calibri"/>
                <a:sym typeface="Calibri"/>
              </a:rPr>
              <a:t> – 1 = 19,56%</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You will be charged the comparable yearly rate of 18% if you just hold a debt on your credit card for one month. However, if you hold that sum for the entire year, your effective interest rate rises to 19,56% due to monthly compounding.</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22" name="Google Shape;122;p12"/>
          <p:cNvSpPr/>
          <p:nvPr/>
        </p:nvSpPr>
        <p:spPr>
          <a:xfrm>
            <a:off x="12534900" y="5143500"/>
            <a:ext cx="4191000" cy="1906964"/>
          </a:xfrm>
          <a:prstGeom prst="roundRect">
            <a:avLst>
              <a:gd name="adj" fmla="val 16667"/>
            </a:avLst>
          </a:prstGeom>
          <a:solidFill>
            <a:srgbClr val="CF9ECC"/>
          </a:solidFill>
          <a:ln w="25400" cap="flat" cmpd="sng">
            <a:solidFill>
              <a:srgbClr val="CF9E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5F1F5A"/>
                </a:solidFill>
                <a:latin typeface="Calibri"/>
                <a:ea typeface="Calibri"/>
                <a:cs typeface="Calibri"/>
                <a:sym typeface="Calibri"/>
              </a:rPr>
              <a:t>Online APR 🡪 APY calculator:</a:t>
            </a:r>
            <a:endParaRPr/>
          </a:p>
          <a:p>
            <a:pPr marL="0" marR="0" lvl="0" indent="0" algn="ctr" rtl="0">
              <a:spcBef>
                <a:spcPts val="0"/>
              </a:spcBef>
              <a:spcAft>
                <a:spcPts val="0"/>
              </a:spcAft>
              <a:buNone/>
            </a:pPr>
            <a:r>
              <a:rPr lang="en-GB" sz="2400" b="1" u="sng">
                <a:solidFill>
                  <a:srgbClr val="5F1F5A"/>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https://www.aprtoapy.com/</a:t>
            </a:r>
            <a:endParaRPr sz="2400" b="1">
              <a:solidFill>
                <a:srgbClr val="5F1F5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3"/>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Debt VS Equity financing</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1: Overview</a:t>
            </a:r>
            <a:endParaRPr/>
          </a:p>
        </p:txBody>
      </p:sp>
      <p:sp>
        <p:nvSpPr>
          <p:cNvPr id="128" name="Google Shape;128;p13"/>
          <p:cNvSpPr txBox="1"/>
          <p:nvPr/>
        </p:nvSpPr>
        <p:spPr>
          <a:xfrm>
            <a:off x="1447796" y="7248234"/>
            <a:ext cx="15392399"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a:solidFill>
                  <a:schemeClr val="dk1"/>
                </a:solidFill>
                <a:latin typeface="Calibri"/>
                <a:ea typeface="Calibri"/>
                <a:cs typeface="Calibri"/>
                <a:sym typeface="Calibri"/>
              </a:rPr>
              <a:t>The </a:t>
            </a:r>
            <a:r>
              <a:rPr lang="en-GB" sz="2400" b="1">
                <a:solidFill>
                  <a:schemeClr val="dk1"/>
                </a:solidFill>
                <a:latin typeface="Calibri"/>
                <a:ea typeface="Calibri"/>
                <a:cs typeface="Calibri"/>
                <a:sym typeface="Calibri"/>
              </a:rPr>
              <a:t>debt-to-equity ratio (D/E) </a:t>
            </a:r>
            <a:r>
              <a:rPr lang="en-GB" sz="2400">
                <a:solidFill>
                  <a:schemeClr val="dk1"/>
                </a:solidFill>
                <a:latin typeface="Calibri"/>
                <a:ea typeface="Calibri"/>
                <a:cs typeface="Calibri"/>
                <a:sym typeface="Calibri"/>
              </a:rPr>
              <a:t>indicates how much of an enterprise’s financing is provided by debt and equity in proportion. </a:t>
            </a:r>
            <a:endParaRPr/>
          </a:p>
        </p:txBody>
      </p:sp>
      <p:sp>
        <p:nvSpPr>
          <p:cNvPr id="129" name="Google Shape;129;p13"/>
          <p:cNvSpPr txBox="1"/>
          <p:nvPr/>
        </p:nvSpPr>
        <p:spPr>
          <a:xfrm>
            <a:off x="1447796" y="8394595"/>
            <a:ext cx="96212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D/E =</a:t>
            </a:r>
            <a:endParaRPr sz="1800">
              <a:solidFill>
                <a:schemeClr val="dk1"/>
              </a:solidFill>
              <a:latin typeface="Helvetica Neue"/>
              <a:ea typeface="Helvetica Neue"/>
              <a:cs typeface="Helvetica Neue"/>
              <a:sym typeface="Helvetica Neue"/>
            </a:endParaRPr>
          </a:p>
        </p:txBody>
      </p:sp>
      <p:sp>
        <p:nvSpPr>
          <p:cNvPr id="130" name="Google Shape;130;p13"/>
          <p:cNvSpPr txBox="1"/>
          <p:nvPr/>
        </p:nvSpPr>
        <p:spPr>
          <a:xfrm>
            <a:off x="6781922" y="8394595"/>
            <a:ext cx="922019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dk1"/>
                </a:solidFill>
                <a:latin typeface="Calibri"/>
                <a:ea typeface="Calibri"/>
                <a:cs typeface="Calibri"/>
                <a:sym typeface="Calibri"/>
              </a:rPr>
              <a:t>Generally, </a:t>
            </a:r>
            <a:r>
              <a:rPr lang="en-GB" sz="2400" b="1">
                <a:solidFill>
                  <a:schemeClr val="dk1"/>
                </a:solidFill>
                <a:latin typeface="Calibri"/>
                <a:ea typeface="Calibri"/>
                <a:cs typeface="Calibri"/>
                <a:sym typeface="Calibri"/>
              </a:rPr>
              <a:t>0,5 &lt; D/E &lt; 1,5 </a:t>
            </a:r>
            <a:r>
              <a:rPr lang="en-GB" sz="2400">
                <a:solidFill>
                  <a:schemeClr val="dk1"/>
                </a:solidFill>
                <a:latin typeface="Calibri"/>
                <a:ea typeface="Calibri"/>
                <a:cs typeface="Calibri"/>
                <a:sym typeface="Calibri"/>
              </a:rPr>
              <a:t>is considered good in terms of enterprise’s risk.</a:t>
            </a:r>
            <a:endParaRPr/>
          </a:p>
        </p:txBody>
      </p:sp>
      <p:graphicFrame>
        <p:nvGraphicFramePr>
          <p:cNvPr id="131" name="Google Shape;131;p13"/>
          <p:cNvGraphicFramePr/>
          <p:nvPr/>
        </p:nvGraphicFramePr>
        <p:xfrm>
          <a:off x="3047995" y="3395040"/>
          <a:ext cx="3000000" cy="3000000"/>
        </p:xfrm>
        <a:graphic>
          <a:graphicData uri="http://schemas.openxmlformats.org/drawingml/2006/table">
            <a:tbl>
              <a:tblPr firstRow="1" bandRow="1">
                <a:noFill/>
                <a:tableStyleId>{30FF137B-871C-44DF-9562-7AF327203E11}</a:tableStyleId>
              </a:tblPr>
              <a:tblGrid>
                <a:gridCol w="73152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254000">
                <a:tc>
                  <a:txBody>
                    <a:bodyPr/>
                    <a:lstStyle/>
                    <a:p>
                      <a:pPr marL="0" marR="0" lvl="0" indent="0" algn="l" rtl="0">
                        <a:spcBef>
                          <a:spcPts val="0"/>
                        </a:spcBef>
                        <a:spcAft>
                          <a:spcPts val="0"/>
                        </a:spcAft>
                        <a:buNone/>
                      </a:pPr>
                      <a:r>
                        <a:rPr lang="en-GB" sz="2000" u="none" strike="noStrike" cap="none"/>
                        <a:t>Borrowing of the money</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2000" b="1"/>
                        <a:t>Additional financial load on the enterprise</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2000" b="1"/>
                        <a:t>Obligation to pay the money obtained back with interest</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2000" b="1"/>
                        <a:t>Easy forecast costs</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GB" sz="2000" b="1"/>
                        <a:t>Repayment schedule</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GB" sz="2000" b="1"/>
                        <a:t>Sale of a portion of enterprise’s equity</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GB" sz="2000" b="1"/>
                        <a:t>Management business sharing</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GB" sz="2000" b="1"/>
                        <a:t>Profit-sharing</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GB" sz="2000" b="1"/>
                        <a:t>Easier access to the nascent stage</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8"/>
                  </a:ext>
                </a:extLst>
              </a:tr>
            </a:tbl>
          </a:graphicData>
        </a:graphic>
      </p:graphicFrame>
      <p:sp>
        <p:nvSpPr>
          <p:cNvPr id="132" name="Google Shape;132;p13"/>
          <p:cNvSpPr txBox="1"/>
          <p:nvPr/>
        </p:nvSpPr>
        <p:spPr>
          <a:xfrm>
            <a:off x="12914017" y="2994930"/>
            <a:ext cx="224978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EQUITY FINANCING</a:t>
            </a:r>
            <a:endParaRPr sz="2000">
              <a:solidFill>
                <a:schemeClr val="dk1"/>
              </a:solidFill>
              <a:latin typeface="Calibri"/>
              <a:ea typeface="Calibri"/>
              <a:cs typeface="Calibri"/>
              <a:sym typeface="Calibri"/>
            </a:endParaRPr>
          </a:p>
        </p:txBody>
      </p:sp>
      <p:sp>
        <p:nvSpPr>
          <p:cNvPr id="133" name="Google Shape;133;p13"/>
          <p:cNvSpPr txBox="1"/>
          <p:nvPr/>
        </p:nvSpPr>
        <p:spPr>
          <a:xfrm>
            <a:off x="10591800" y="2994930"/>
            <a:ext cx="200965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chemeClr val="dk1"/>
                </a:solidFill>
                <a:latin typeface="Calibri"/>
                <a:ea typeface="Calibri"/>
                <a:cs typeface="Calibri"/>
                <a:sym typeface="Calibri"/>
              </a:rPr>
              <a:t>DEBT FINANCING</a:t>
            </a:r>
            <a:endParaRPr sz="2000">
              <a:solidFill>
                <a:schemeClr val="dk1"/>
              </a:solidFill>
              <a:latin typeface="Calibri"/>
              <a:ea typeface="Calibri"/>
              <a:cs typeface="Calibri"/>
              <a:sym typeface="Calibri"/>
            </a:endParaRPr>
          </a:p>
        </p:txBody>
      </p:sp>
      <p:pic>
        <p:nvPicPr>
          <p:cNvPr id="134" name="Google Shape;134;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92020" y="3387032"/>
            <a:ext cx="400110" cy="400110"/>
          </a:xfrm>
          <a:prstGeom prst="rect">
            <a:avLst/>
          </a:prstGeom>
          <a:noFill/>
          <a:ln>
            <a:noFill/>
          </a:ln>
        </p:spPr>
      </p:pic>
      <p:pic>
        <p:nvPicPr>
          <p:cNvPr id="135" name="Google Shape;135;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92020" y="3795150"/>
            <a:ext cx="400110" cy="400110"/>
          </a:xfrm>
          <a:prstGeom prst="rect">
            <a:avLst/>
          </a:prstGeom>
          <a:noFill/>
          <a:ln>
            <a:noFill/>
          </a:ln>
        </p:spPr>
      </p:pic>
      <p:pic>
        <p:nvPicPr>
          <p:cNvPr id="136" name="Google Shape;136;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92020" y="4195260"/>
            <a:ext cx="400110" cy="400110"/>
          </a:xfrm>
          <a:prstGeom prst="rect">
            <a:avLst/>
          </a:prstGeom>
          <a:noFill/>
          <a:ln>
            <a:noFill/>
          </a:ln>
        </p:spPr>
      </p:pic>
      <p:pic>
        <p:nvPicPr>
          <p:cNvPr id="137" name="Google Shape;137;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92020" y="4595370"/>
            <a:ext cx="400110" cy="400110"/>
          </a:xfrm>
          <a:prstGeom prst="rect">
            <a:avLst/>
          </a:prstGeom>
          <a:noFill/>
          <a:ln>
            <a:noFill/>
          </a:ln>
        </p:spPr>
      </p:pic>
      <p:pic>
        <p:nvPicPr>
          <p:cNvPr id="138" name="Google Shape;138;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92020" y="4968458"/>
            <a:ext cx="400110" cy="400110"/>
          </a:xfrm>
          <a:prstGeom prst="rect">
            <a:avLst/>
          </a:prstGeom>
          <a:noFill/>
          <a:ln>
            <a:noFill/>
          </a:ln>
        </p:spPr>
      </p:pic>
      <p:pic>
        <p:nvPicPr>
          <p:cNvPr id="139" name="Google Shape;139;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38853" y="5368568"/>
            <a:ext cx="400110" cy="400110"/>
          </a:xfrm>
          <a:prstGeom prst="rect">
            <a:avLst/>
          </a:prstGeom>
          <a:noFill/>
          <a:ln>
            <a:noFill/>
          </a:ln>
        </p:spPr>
      </p:pic>
      <p:pic>
        <p:nvPicPr>
          <p:cNvPr id="140" name="Google Shape;140;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38853" y="5776686"/>
            <a:ext cx="400110" cy="400110"/>
          </a:xfrm>
          <a:prstGeom prst="rect">
            <a:avLst/>
          </a:prstGeom>
          <a:noFill/>
          <a:ln>
            <a:noFill/>
          </a:ln>
        </p:spPr>
      </p:pic>
      <p:pic>
        <p:nvPicPr>
          <p:cNvPr id="141" name="Google Shape;141;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38853" y="6196009"/>
            <a:ext cx="400110" cy="400110"/>
          </a:xfrm>
          <a:prstGeom prst="rect">
            <a:avLst/>
          </a:prstGeom>
          <a:noFill/>
          <a:ln>
            <a:noFill/>
          </a:ln>
        </p:spPr>
      </p:pic>
      <p:pic>
        <p:nvPicPr>
          <p:cNvPr id="142" name="Google Shape;142;p13" descr="Segno di spunta con riempimento a tinta unit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38853" y="6595886"/>
            <a:ext cx="400110" cy="400110"/>
          </a:xfrm>
          <a:prstGeom prst="rect">
            <a:avLst/>
          </a:prstGeom>
          <a:noFill/>
          <a:ln>
            <a:noFill/>
          </a:ln>
        </p:spPr>
      </p:pic>
      <p:pic>
        <p:nvPicPr>
          <p:cNvPr id="143" name="Google Shape;143;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38853" y="4995480"/>
            <a:ext cx="400110" cy="400110"/>
          </a:xfrm>
          <a:prstGeom prst="rect">
            <a:avLst/>
          </a:prstGeom>
          <a:noFill/>
          <a:ln>
            <a:noFill/>
          </a:ln>
        </p:spPr>
      </p:pic>
      <p:pic>
        <p:nvPicPr>
          <p:cNvPr id="144" name="Google Shape;144;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38853" y="4595370"/>
            <a:ext cx="400110" cy="400110"/>
          </a:xfrm>
          <a:prstGeom prst="rect">
            <a:avLst/>
          </a:prstGeom>
          <a:noFill/>
          <a:ln>
            <a:noFill/>
          </a:ln>
        </p:spPr>
      </p:pic>
      <p:pic>
        <p:nvPicPr>
          <p:cNvPr id="145" name="Google Shape;145;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28416" y="4195260"/>
            <a:ext cx="400110" cy="400110"/>
          </a:xfrm>
          <a:prstGeom prst="rect">
            <a:avLst/>
          </a:prstGeom>
          <a:noFill/>
          <a:ln>
            <a:noFill/>
          </a:ln>
        </p:spPr>
      </p:pic>
      <p:pic>
        <p:nvPicPr>
          <p:cNvPr id="146" name="Google Shape;146;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17979" y="3795150"/>
            <a:ext cx="400110" cy="400110"/>
          </a:xfrm>
          <a:prstGeom prst="rect">
            <a:avLst/>
          </a:prstGeom>
          <a:noFill/>
          <a:ln>
            <a:noFill/>
          </a:ln>
        </p:spPr>
      </p:pic>
      <p:pic>
        <p:nvPicPr>
          <p:cNvPr id="147" name="Google Shape;147;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17979" y="3414253"/>
            <a:ext cx="400110" cy="400110"/>
          </a:xfrm>
          <a:prstGeom prst="rect">
            <a:avLst/>
          </a:prstGeom>
          <a:noFill/>
          <a:ln>
            <a:noFill/>
          </a:ln>
        </p:spPr>
      </p:pic>
      <p:pic>
        <p:nvPicPr>
          <p:cNvPr id="148" name="Google Shape;148;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92020" y="5395590"/>
            <a:ext cx="400110" cy="400110"/>
          </a:xfrm>
          <a:prstGeom prst="rect">
            <a:avLst/>
          </a:prstGeom>
          <a:noFill/>
          <a:ln>
            <a:noFill/>
          </a:ln>
        </p:spPr>
      </p:pic>
      <p:pic>
        <p:nvPicPr>
          <p:cNvPr id="149" name="Google Shape;149;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92020" y="5795700"/>
            <a:ext cx="400110" cy="400110"/>
          </a:xfrm>
          <a:prstGeom prst="rect">
            <a:avLst/>
          </a:prstGeom>
          <a:noFill/>
          <a:ln>
            <a:noFill/>
          </a:ln>
        </p:spPr>
      </p:pic>
      <p:pic>
        <p:nvPicPr>
          <p:cNvPr id="150" name="Google Shape;150;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92020" y="6176796"/>
            <a:ext cx="400110" cy="400110"/>
          </a:xfrm>
          <a:prstGeom prst="rect">
            <a:avLst/>
          </a:prstGeom>
          <a:noFill/>
          <a:ln>
            <a:noFill/>
          </a:ln>
        </p:spPr>
      </p:pic>
      <p:pic>
        <p:nvPicPr>
          <p:cNvPr id="151" name="Google Shape;151;p13" descr="Chiudi con riempimento a tinta uni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392020" y="6595886"/>
            <a:ext cx="400110" cy="400110"/>
          </a:xfrm>
          <a:prstGeom prst="rect">
            <a:avLst/>
          </a:prstGeom>
          <a:noFill/>
          <a:ln>
            <a:noFill/>
          </a:ln>
        </p:spPr>
      </p:pic>
      <p:sp>
        <p:nvSpPr>
          <p:cNvPr id="152" name="Google Shape;152;p13"/>
          <p:cNvSpPr txBox="1"/>
          <p:nvPr/>
        </p:nvSpPr>
        <p:spPr>
          <a:xfrm>
            <a:off x="3511566" y="8187035"/>
            <a:ext cx="183710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Total Debts</a:t>
            </a:r>
            <a:endParaRPr/>
          </a:p>
        </p:txBody>
      </p:sp>
      <p:sp>
        <p:nvSpPr>
          <p:cNvPr id="153" name="Google Shape;153;p13"/>
          <p:cNvSpPr txBox="1"/>
          <p:nvPr/>
        </p:nvSpPr>
        <p:spPr>
          <a:xfrm>
            <a:off x="2409918" y="8648700"/>
            <a:ext cx="404040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chemeClr val="dk1"/>
                </a:solidFill>
                <a:latin typeface="Helvetica Neue"/>
                <a:ea typeface="Helvetica Neue"/>
                <a:cs typeface="Helvetica Neue"/>
                <a:sym typeface="Helvetica Neue"/>
              </a:rPr>
              <a:t>Total Shareholders’ Equity</a:t>
            </a:r>
            <a:endParaRPr/>
          </a:p>
        </p:txBody>
      </p:sp>
      <p:cxnSp>
        <p:nvCxnSpPr>
          <p:cNvPr id="154" name="Google Shape;154;p13"/>
          <p:cNvCxnSpPr/>
          <p:nvPr/>
        </p:nvCxnSpPr>
        <p:spPr>
          <a:xfrm rot="10800000">
            <a:off x="2409919" y="8625427"/>
            <a:ext cx="4040401" cy="0"/>
          </a:xfrm>
          <a:prstGeom prst="straightConnector1">
            <a:avLst/>
          </a:prstGeom>
          <a:noFill/>
          <a:ln w="9525" cap="flat" cmpd="sng">
            <a:solidFill>
              <a:schemeClr val="dk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4"/>
          <p:cNvSpPr txBox="1"/>
          <p:nvPr/>
        </p:nvSpPr>
        <p:spPr>
          <a:xfrm>
            <a:off x="1447800" y="1573291"/>
            <a:ext cx="11887200" cy="129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rgbClr val="660066"/>
                </a:solidFill>
                <a:latin typeface="Calibri"/>
                <a:ea typeface="Calibri"/>
                <a:cs typeface="Calibri"/>
                <a:sym typeface="Calibri"/>
              </a:rPr>
              <a:t>2.	Debt VS Equity financing</a:t>
            </a:r>
            <a:endParaRPr/>
          </a:p>
          <a:p>
            <a:pPr marL="0" marR="0" lvl="0" indent="0" algn="l" rtl="0">
              <a:spcBef>
                <a:spcPts val="0"/>
              </a:spcBef>
              <a:spcAft>
                <a:spcPts val="0"/>
              </a:spcAft>
              <a:buNone/>
            </a:pPr>
            <a:endParaRPr sz="1000" b="1">
              <a:solidFill>
                <a:srgbClr val="660066"/>
              </a:solidFill>
              <a:latin typeface="Calibri"/>
              <a:ea typeface="Calibri"/>
              <a:cs typeface="Calibri"/>
              <a:sym typeface="Calibri"/>
            </a:endParaRPr>
          </a:p>
          <a:p>
            <a:pPr marL="0" marR="0" lvl="0" indent="0" algn="l" rtl="0">
              <a:spcBef>
                <a:spcPts val="0"/>
              </a:spcBef>
              <a:spcAft>
                <a:spcPts val="0"/>
              </a:spcAft>
              <a:buNone/>
            </a:pPr>
            <a:r>
              <a:rPr lang="en-GB" sz="2800" b="1">
                <a:solidFill>
                  <a:srgbClr val="660066"/>
                </a:solidFill>
                <a:latin typeface="Calibri"/>
                <a:ea typeface="Calibri"/>
                <a:cs typeface="Calibri"/>
                <a:sym typeface="Calibri"/>
              </a:rPr>
              <a:t>Section 2: Debt financing: loans and borrowing</a:t>
            </a:r>
            <a:endParaRPr/>
          </a:p>
        </p:txBody>
      </p:sp>
      <p:sp>
        <p:nvSpPr>
          <p:cNvPr id="160" name="Google Shape;160;p14"/>
          <p:cNvSpPr txBox="1"/>
          <p:nvPr/>
        </p:nvSpPr>
        <p:spPr>
          <a:xfrm>
            <a:off x="1447800" y="3009900"/>
            <a:ext cx="670560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dk1"/>
                </a:solidFill>
                <a:latin typeface="Calibri"/>
                <a:ea typeface="Calibri"/>
                <a:cs typeface="Calibri"/>
                <a:sym typeface="Calibri"/>
              </a:rPr>
              <a:t>LENDER</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A lender is an individual, a group, or a financial institution who loans money with the expectation of repayment, typically with interest</a:t>
            </a:r>
            <a:endParaRPr/>
          </a:p>
        </p:txBody>
      </p:sp>
      <p:sp>
        <p:nvSpPr>
          <p:cNvPr id="161" name="Google Shape;161;p14"/>
          <p:cNvSpPr txBox="1"/>
          <p:nvPr/>
        </p:nvSpPr>
        <p:spPr>
          <a:xfrm>
            <a:off x="10134600" y="3009900"/>
            <a:ext cx="670560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dk1"/>
                </a:solidFill>
                <a:latin typeface="Calibri"/>
                <a:ea typeface="Calibri"/>
                <a:cs typeface="Calibri"/>
                <a:sym typeface="Calibri"/>
              </a:rPr>
              <a:t>BORROWER</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A borrower is an individual or entity – enterprise – who obtains money on credit, i.e. with the intention of returning it, typically with interest</a:t>
            </a:r>
            <a:endParaRPr/>
          </a:p>
        </p:txBody>
      </p:sp>
      <p:sp>
        <p:nvSpPr>
          <p:cNvPr id="162" name="Google Shape;162;p14"/>
          <p:cNvSpPr txBox="1"/>
          <p:nvPr/>
        </p:nvSpPr>
        <p:spPr>
          <a:xfrm>
            <a:off x="1447800" y="4927580"/>
            <a:ext cx="15392400" cy="52629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a:solidFill>
                  <a:schemeClr val="dk1"/>
                </a:solidFill>
                <a:latin typeface="Calibri"/>
                <a:ea typeface="Calibri"/>
                <a:cs typeface="Calibri"/>
                <a:sym typeface="Calibri"/>
              </a:rPr>
              <a:t>Loans</a:t>
            </a:r>
            <a:r>
              <a:rPr lang="en-GB" sz="2400">
                <a:solidFill>
                  <a:schemeClr val="dk1"/>
                </a:solidFill>
                <a:latin typeface="Calibri"/>
                <a:ea typeface="Calibri"/>
                <a:cs typeface="Calibri"/>
                <a:sym typeface="Calibri"/>
              </a:rPr>
              <a:t> are generally given by banks or private lenders and they are regulated through a </a:t>
            </a:r>
            <a:r>
              <a:rPr lang="en-GB" sz="2400" b="1">
                <a:solidFill>
                  <a:schemeClr val="dk1"/>
                </a:solidFill>
                <a:latin typeface="Calibri"/>
                <a:ea typeface="Calibri"/>
                <a:cs typeface="Calibri"/>
                <a:sym typeface="Calibri"/>
              </a:rPr>
              <a:t>formal loan agreement</a:t>
            </a:r>
            <a:r>
              <a:rPr lang="en-GB" sz="24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Regardless of who makes the loan, the borrower is required to repay it, with interest and within a set time frame. If the borrower fail to repay, the lender may have the right to take the borrower’s asset if collateral is provided – something used as security, in case the loan is not repaid.</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b="1">
                <a:solidFill>
                  <a:schemeClr val="dk1"/>
                </a:solidFill>
                <a:latin typeface="Calibri"/>
                <a:ea typeface="Calibri"/>
                <a:cs typeface="Calibri"/>
                <a:sym typeface="Calibri"/>
              </a:rPr>
              <a:t>Soft Loan: </a:t>
            </a:r>
            <a:r>
              <a:rPr lang="en-GB" sz="2400">
                <a:solidFill>
                  <a:schemeClr val="dk1"/>
                </a:solidFill>
                <a:latin typeface="Calibri"/>
                <a:ea typeface="Calibri"/>
                <a:cs typeface="Calibri"/>
                <a:sym typeface="Calibri"/>
              </a:rPr>
              <a:t>It is given with next-to-no or no interest with extended grace periods, that is more lenient than standard loans.</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Tip: </a:t>
            </a:r>
            <a:r>
              <a:rPr lang="en-GB" sz="2400" b="1">
                <a:solidFill>
                  <a:schemeClr val="dk1"/>
                </a:solidFill>
                <a:latin typeface="Calibri"/>
                <a:ea typeface="Calibri"/>
                <a:cs typeface="Calibri"/>
                <a:sym typeface="Calibri"/>
              </a:rPr>
              <a:t>Grants</a:t>
            </a:r>
            <a:r>
              <a:rPr lang="en-GB" sz="2400">
                <a:solidFill>
                  <a:schemeClr val="dk1"/>
                </a:solidFill>
                <a:latin typeface="Calibri"/>
                <a:ea typeface="Calibri"/>
                <a:cs typeface="Calibri"/>
                <a:sym typeface="Calibri"/>
              </a:rPr>
              <a:t> are, in essence, gifts. Non-repayable. Grants can be given to individuals, businesses, educational institutions, or no-profits by government departments, trusts, or corporations. There are several parameters to access them.</a:t>
            </a:r>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endParaRPr sz="2400">
              <a:solidFill>
                <a:schemeClr val="dk1"/>
              </a:solidFill>
              <a:latin typeface="Calibri"/>
              <a:ea typeface="Calibri"/>
              <a:cs typeface="Calibri"/>
              <a:sym typeface="Calibri"/>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endParaRPr/>
          </a:p>
          <a:p>
            <a:pPr marL="0" marR="0" lvl="0" indent="0" algn="just" rtl="0">
              <a:spcBef>
                <a:spcPts val="0"/>
              </a:spcBef>
              <a:spcAft>
                <a:spcPts val="0"/>
              </a:spcAft>
              <a:buNone/>
            </a:pPr>
            <a:r>
              <a:rPr lang="en-GB" sz="2400">
                <a:solidFill>
                  <a:schemeClr val="dk1"/>
                </a:solidFill>
                <a:latin typeface="Calibri"/>
                <a:ea typeface="Calibri"/>
                <a:cs typeface="Calibri"/>
                <a:sym typeface="Calibri"/>
              </a:rPr>
              <a:t>  </a:t>
            </a:r>
            <a:endParaRPr/>
          </a:p>
        </p:txBody>
      </p:sp>
      <p:sp>
        <p:nvSpPr>
          <p:cNvPr id="163" name="Google Shape;163;p14"/>
          <p:cNvSpPr/>
          <p:nvPr/>
        </p:nvSpPr>
        <p:spPr>
          <a:xfrm>
            <a:off x="8458200" y="3517136"/>
            <a:ext cx="1371600" cy="306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4" name="Google Shape;164;p14"/>
          <p:cNvSpPr/>
          <p:nvPr/>
        </p:nvSpPr>
        <p:spPr>
          <a:xfrm rot="10800000">
            <a:off x="8458200" y="3841136"/>
            <a:ext cx="1371600" cy="468000"/>
          </a:xfrm>
          <a:prstGeom prst="rightArrow">
            <a:avLst>
              <a:gd name="adj1" fmla="val 50000"/>
              <a:gd name="adj2" fmla="val 50000"/>
            </a:avLst>
          </a:prstGeom>
          <a:solidFill>
            <a:srgbClr val="94358F"/>
          </a:solidFill>
          <a:ln w="9525" cap="sq" cmpd="sng">
            <a:solidFill>
              <a:srgbClr val="9435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14" descr="Avviso contorn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230600" y="8267700"/>
            <a:ext cx="914400" cy="914400"/>
          </a:xfrm>
          <a:prstGeom prst="rect">
            <a:avLst/>
          </a:prstGeom>
          <a:noFill/>
          <a:ln>
            <a:noFill/>
          </a:ln>
        </p:spPr>
      </p:pic>
      <p:sp>
        <p:nvSpPr>
          <p:cNvPr id="166" name="Google Shape;166;p14"/>
          <p:cNvSpPr txBox="1"/>
          <p:nvPr/>
        </p:nvSpPr>
        <p:spPr>
          <a:xfrm>
            <a:off x="9810750" y="8812768"/>
            <a:ext cx="6603987" cy="3693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An enterprise must be incorporated before a loan can be applied for</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Personalizado</PresentationFormat>
  <Paragraphs>277</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Open Sans</vt:lpstr>
      <vt:lpstr>Helvetica Neue</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Miriam Internet Web Solutions</cp:lastModifiedBy>
  <cp:revision>1</cp:revision>
  <dcterms:created xsi:type="dcterms:W3CDTF">2022-01-04T10:29:56Z</dcterms:created>
  <dcterms:modified xsi:type="dcterms:W3CDTF">2022-12-28T09:51:37Z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