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18288000" cy="10287000"/>
  <p:embeddedFontLst>
    <p:embeddedFont>
      <p:font typeface="Calibri" panose="020F0502020204030204" pitchFamily="34" charset="0"/>
      <p:regular r:id="rId24"/>
      <p:bold r:id="rId25"/>
      <p:italic r:id="rId26"/>
      <p:boldItalic r:id="rId27"/>
    </p:embeddedFont>
    <p:embeddedFont>
      <p:font typeface="Helvetica Neue" panose="020B0604020202020204" charset="0"/>
      <p:regular r:id="rId28"/>
      <p:bold r:id="rId29"/>
      <p:italic r:id="rId30"/>
      <p:boldItalic r:id="rId31"/>
    </p:embeddedFont>
    <p:embeddedFont>
      <p:font typeface="Times" panose="02020603050405020304" pitchFamily="18"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MsQplJwslLSI4BZEKotg9EByF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FBD88E-675E-45F6-9B07-ED1B479218AD}">
  <a:tblStyle styleId="{A8FBD88E-675E-45F6-9B07-ED1B479218AD}" styleName="Table_0">
    <a:wholeTbl>
      <a:tcTxStyle b="off" i="off">
        <a:font>
          <a:latin typeface="Calibri"/>
          <a:ea typeface="Calibri"/>
          <a:cs typeface="Calibri"/>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4"/>
              </a:solidFill>
              <a:prstDash val="solid"/>
              <a:round/>
              <a:headEnd type="none" w="sm" len="sm"/>
              <a:tailEnd type="none" w="sm" len="sm"/>
            </a:ln>
          </a:top>
        </a:tcBdr>
        <a:fill>
          <a:solidFill>
            <a:srgbClr val="ECEAF0"/>
          </a:solidFill>
        </a:fill>
      </a:tcStyle>
    </a:lastRow>
    <a:seCell>
      <a:tcTxStyle/>
      <a:tcStyle>
        <a:tcBdr/>
      </a:tcStyle>
    </a:seCell>
    <a:swCell>
      <a:tcTxStyle/>
      <a:tcStyle>
        <a:tcBdr/>
      </a:tcStyle>
    </a:swCell>
    <a:firstRow>
      <a:tcTxStyle b="on" i="off"/>
      <a:tcStyle>
        <a:tcBdr/>
        <a:fill>
          <a:solidFill>
            <a:srgbClr val="ECEAF0"/>
          </a:solidFill>
        </a:fill>
      </a:tcStyle>
    </a:firstRow>
    <a:neCell>
      <a:tcTxStyle/>
      <a:tcStyle>
        <a:tcBdr/>
      </a:tcStyle>
    </a:neCell>
    <a:nwCell>
      <a:tcTxStyle/>
      <a:tcStyle>
        <a:tcBdr/>
      </a:tcStyle>
    </a:nwCell>
  </a:tblStyle>
  <a:tblStyle styleId="{6078BB52-EDB0-4CD9-B13F-B33DE38397EC}" styleName="Table_1">
    <a:wholeTbl>
      <a:tcTxStyle b="off" i="off">
        <a:font>
          <a:latin typeface="Calibri"/>
          <a:ea typeface="Calibri"/>
          <a:cs typeface="Calibri"/>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4"/>
          </a:solidFill>
        </a:fill>
      </a:tcStyle>
    </a:wholeTbl>
    <a:band1H>
      <a:tcTxStyle/>
      <a:tcStyle>
        <a:tcBdr/>
        <a:fill>
          <a:solidFill>
            <a:srgbClr val="654F80"/>
          </a:solidFill>
        </a:fill>
      </a:tcStyle>
    </a:band1H>
    <a:band2H>
      <a:tcTxStyle/>
      <a:tcStyle>
        <a:tcBdr/>
      </a:tcStyle>
    </a:band2H>
    <a:band1V>
      <a:tcTxStyle/>
      <a:tcStyle>
        <a:tcBdr/>
        <a:fill>
          <a:solidFill>
            <a:srgbClr val="654F80"/>
          </a:solidFill>
        </a:fill>
      </a:tcStyle>
    </a:band1V>
    <a:band2V>
      <a:tcTxStyle/>
      <a:tcStyle>
        <a:tcBdr/>
      </a:tcStyle>
    </a:band2V>
    <a:lastCol>
      <a:tcTxStyle b="on" i="off"/>
      <a:tcStyle>
        <a:tcBdr>
          <a:left>
            <a:ln w="25400" cap="flat" cmpd="sng">
              <a:solidFill>
                <a:schemeClr val="lt1"/>
              </a:solidFill>
              <a:prstDash val="solid"/>
              <a:round/>
              <a:headEnd type="none" w="sm" len="sm"/>
              <a:tailEnd type="none" w="sm" len="sm"/>
            </a:ln>
          </a:left>
        </a:tcBdr>
        <a:fill>
          <a:solidFill>
            <a:srgbClr val="654F80"/>
          </a:solidFill>
        </a:fill>
      </a:tcStyle>
    </a:lastCol>
    <a:firstCol>
      <a:tcTxStyle b="on" i="off"/>
      <a:tcStyle>
        <a:tcBdr>
          <a:right>
            <a:ln w="25400" cap="flat" cmpd="sng">
              <a:solidFill>
                <a:schemeClr val="lt1"/>
              </a:solidFill>
              <a:prstDash val="solid"/>
              <a:round/>
              <a:headEnd type="none" w="sm" len="sm"/>
              <a:tailEnd type="none" w="sm" len="sm"/>
            </a:ln>
          </a:right>
        </a:tcBdr>
        <a:fill>
          <a:solidFill>
            <a:srgbClr val="654F80"/>
          </a:solidFill>
        </a:fill>
      </a:tcStyle>
    </a:firstCol>
    <a:lastRow>
      <a:tcTxStyle b="on" i="off"/>
      <a:tcStyle>
        <a:tcBdr>
          <a:top>
            <a:ln w="25400" cap="flat" cmpd="sng">
              <a:solidFill>
                <a:schemeClr val="lt1"/>
              </a:solidFill>
              <a:prstDash val="solid"/>
              <a:round/>
              <a:headEnd type="none" w="sm" len="sm"/>
              <a:tailEnd type="none" w="sm" len="sm"/>
            </a:ln>
          </a:top>
        </a:tcBdr>
        <a:fill>
          <a:solidFill>
            <a:srgbClr val="54416A"/>
          </a:solidFill>
        </a:fill>
      </a:tcStyle>
    </a:lastRow>
    <a:seCell>
      <a:tcTxStyle/>
      <a:tcStyle>
        <a:tcBdr>
          <a:left>
            <a:ln w="9525" cap="flat" cmpd="sng">
              <a:solidFill>
                <a:srgbClr val="000000">
                  <a:alpha val="0"/>
                </a:srgbClr>
              </a:solidFill>
              <a:prstDash val="solid"/>
              <a:round/>
              <a:headEnd type="none" w="sm" len="sm"/>
              <a:tailEnd type="none" w="sm" len="sm"/>
            </a:ln>
          </a:left>
        </a:tcBdr>
      </a:tcStyle>
    </a:seCell>
    <a:swCell>
      <a:tcTxStyle/>
      <a:tcStyle>
        <a:tcBdr>
          <a:right>
            <a:ln w="9525" cap="flat" cmpd="sng">
              <a:solidFill>
                <a:srgbClr val="000000">
                  <a:alpha val="0"/>
                </a:srgbClr>
              </a:solidFill>
              <a:prstDash val="solid"/>
              <a:round/>
              <a:headEnd type="none" w="sm" len="sm"/>
              <a:tailEnd type="none" w="sm" len="sm"/>
            </a:ln>
          </a:right>
        </a:tcBdr>
      </a:tcStyle>
    </a:swCell>
    <a:firstRow>
      <a:tcTxStyle b="on" i="off"/>
      <a:tcStyle>
        <a:tcBdr>
          <a:bottom>
            <a:ln w="25400" cap="flat" cmpd="sng">
              <a:solidFill>
                <a:schemeClr val="lt1"/>
              </a:solidFill>
              <a:prstDash val="solid"/>
              <a:round/>
              <a:headEnd type="none" w="sm" len="sm"/>
              <a:tailEnd type="none" w="sm" len="sm"/>
            </a:ln>
          </a:bottom>
        </a:tcBdr>
        <a:fill>
          <a:solidFill>
            <a:schemeClr val="dk1"/>
          </a:solidFill>
        </a:fill>
      </a:tcStyle>
    </a:firstRow>
    <a:neCell>
      <a:tcTxStyle/>
      <a:tcStyle>
        <a:tcBdr>
          <a:left>
            <a:ln w="9525" cap="flat" cmpd="sng">
              <a:solidFill>
                <a:srgbClr val="000000">
                  <a:alpha val="0"/>
                </a:srgbClr>
              </a:solidFill>
              <a:prstDash val="solid"/>
              <a:round/>
              <a:headEnd type="none" w="sm" len="sm"/>
              <a:tailEnd type="none" w="sm" len="sm"/>
            </a:ln>
          </a:left>
        </a:tcBdr>
      </a:tcStyle>
    </a:neCell>
    <a:nwCell>
      <a:tcTxStyle/>
      <a:tcStyle>
        <a:tcBdr>
          <a:right>
            <a:ln w="9525" cap="flat" cmpd="sng">
              <a:solidFill>
                <a:srgbClr val="000000">
                  <a:alpha val="0"/>
                </a:srgbClr>
              </a:solidFill>
              <a:prstDash val="solid"/>
              <a:round/>
              <a:headEnd type="none" w="sm" len="sm"/>
              <a:tailEnd type="none" w="sm" len="sm"/>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38" y="-39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bb3cd1d8dc_0_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bb3cd1d8dc_0_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g1bb3cd1d8dc_0_0: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98a7ebc9da_0_9: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g198a7ebc9da_0_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98a7ebc9da_0_29: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198a7ebc9da_0_2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98a7ebc9da_0_53: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198a7ebc9da_0_5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98a7ebc9da_0_80: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g198a7ebc9da_0_8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98a7ebc9da_0_103: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198a7ebc9da_0_10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p:nvPr/>
        </p:nvSpPr>
        <p:spPr>
          <a:xfrm>
            <a:off x="0" y="1"/>
            <a:ext cx="9144635" cy="1812688"/>
          </a:xfrm>
          <a:custGeom>
            <a:avLst/>
            <a:gdLst/>
            <a:ahLst/>
            <a:cxnLst/>
            <a:rect l="l" t="t" r="r" b="b"/>
            <a:pathLst>
              <a:path w="9144635" h="3305175" extrusionOk="0">
                <a:moveTo>
                  <a:pt x="0" y="3304911"/>
                </a:moveTo>
                <a:lnTo>
                  <a:pt x="0" y="0"/>
                </a:lnTo>
                <a:lnTo>
                  <a:pt x="7135660" y="0"/>
                </a:lnTo>
                <a:lnTo>
                  <a:pt x="9144210" y="595197"/>
                </a:lnTo>
                <a:lnTo>
                  <a:pt x="0" y="3304911"/>
                </a:lnTo>
                <a:close/>
              </a:path>
            </a:pathLst>
          </a:custGeom>
          <a:solidFill>
            <a:srgbClr val="93268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8"/>
          <p:cNvSpPr/>
          <p:nvPr/>
        </p:nvSpPr>
        <p:spPr>
          <a:xfrm>
            <a:off x="9144210"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18"/>
          <p:cNvSpPr/>
          <p:nvPr/>
        </p:nvSpPr>
        <p:spPr>
          <a:xfrm>
            <a:off x="7135659"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8"/>
          <p:cNvSpPr/>
          <p:nvPr/>
        </p:nvSpPr>
        <p:spPr>
          <a:xfrm>
            <a:off x="1028700" y="1028712"/>
            <a:ext cx="16230600" cy="8229600"/>
          </a:xfrm>
          <a:custGeom>
            <a:avLst/>
            <a:gdLst/>
            <a:ahLst/>
            <a:cxnLst/>
            <a:rect l="l" t="t" r="r" b="b"/>
            <a:pathLst>
              <a:path w="16230600" h="8229600" extrusionOk="0">
                <a:moveTo>
                  <a:pt x="16230588" y="83553"/>
                </a:moveTo>
                <a:lnTo>
                  <a:pt x="16146564" y="83553"/>
                </a:lnTo>
                <a:lnTo>
                  <a:pt x="16146564" y="0"/>
                </a:lnTo>
                <a:lnTo>
                  <a:pt x="16137128" y="0"/>
                </a:lnTo>
                <a:lnTo>
                  <a:pt x="16137128" y="83553"/>
                </a:lnTo>
                <a:lnTo>
                  <a:pt x="16137128" y="92989"/>
                </a:lnTo>
                <a:lnTo>
                  <a:pt x="16137128" y="8136128"/>
                </a:lnTo>
                <a:lnTo>
                  <a:pt x="93459" y="8136128"/>
                </a:lnTo>
                <a:lnTo>
                  <a:pt x="93459" y="92989"/>
                </a:lnTo>
                <a:lnTo>
                  <a:pt x="16137128" y="92989"/>
                </a:lnTo>
                <a:lnTo>
                  <a:pt x="16137128" y="83553"/>
                </a:lnTo>
                <a:lnTo>
                  <a:pt x="93459" y="83553"/>
                </a:lnTo>
                <a:lnTo>
                  <a:pt x="93459" y="0"/>
                </a:lnTo>
                <a:lnTo>
                  <a:pt x="84023" y="0"/>
                </a:lnTo>
                <a:lnTo>
                  <a:pt x="84023" y="83553"/>
                </a:lnTo>
                <a:lnTo>
                  <a:pt x="0" y="83553"/>
                </a:lnTo>
                <a:lnTo>
                  <a:pt x="0" y="92989"/>
                </a:lnTo>
                <a:lnTo>
                  <a:pt x="84023" y="92989"/>
                </a:lnTo>
                <a:lnTo>
                  <a:pt x="84023" y="8136128"/>
                </a:lnTo>
                <a:lnTo>
                  <a:pt x="0" y="8136128"/>
                </a:lnTo>
                <a:lnTo>
                  <a:pt x="0" y="8145564"/>
                </a:lnTo>
                <a:lnTo>
                  <a:pt x="84023" y="8145564"/>
                </a:lnTo>
                <a:lnTo>
                  <a:pt x="84023" y="8229600"/>
                </a:lnTo>
                <a:lnTo>
                  <a:pt x="93459" y="8229600"/>
                </a:lnTo>
                <a:lnTo>
                  <a:pt x="93459" y="8145564"/>
                </a:lnTo>
                <a:lnTo>
                  <a:pt x="16137128" y="8145564"/>
                </a:lnTo>
                <a:lnTo>
                  <a:pt x="16137128" y="8229600"/>
                </a:lnTo>
                <a:lnTo>
                  <a:pt x="16146564" y="8229600"/>
                </a:lnTo>
                <a:lnTo>
                  <a:pt x="16146564" y="8145564"/>
                </a:lnTo>
                <a:lnTo>
                  <a:pt x="16230588" y="8145564"/>
                </a:lnTo>
                <a:lnTo>
                  <a:pt x="16230588" y="8136128"/>
                </a:lnTo>
                <a:lnTo>
                  <a:pt x="16146564" y="8136128"/>
                </a:lnTo>
                <a:lnTo>
                  <a:pt x="16146564" y="92989"/>
                </a:lnTo>
                <a:lnTo>
                  <a:pt x="16230588" y="92989"/>
                </a:lnTo>
                <a:lnTo>
                  <a:pt x="16230588" y="83553"/>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 name="Google Shape;14;p18"/>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15" name="Google Shape;15;p18"/>
          <p:cNvSpPr txBox="1"/>
          <p:nvPr/>
        </p:nvSpPr>
        <p:spPr>
          <a:xfrm>
            <a:off x="4648200" y="9412402"/>
            <a:ext cx="12611100" cy="477054"/>
          </a:xfrm>
          <a:prstGeom prst="rect">
            <a:avLst/>
          </a:prstGeom>
          <a:noFill/>
          <a:ln>
            <a:noFill/>
          </a:ln>
        </p:spPr>
        <p:txBody>
          <a:bodyPr spcFirstLastPara="1" wrap="square" lIns="91425" tIns="45700" rIns="91425" bIns="45700" anchor="t" anchorCtr="0">
            <a:spAutoFit/>
          </a:bodyPr>
          <a:lstStyle/>
          <a:p>
            <a:pPr marL="12700" marR="0" lvl="0" indent="0" algn="just" rtl="0">
              <a:lnSpc>
                <a:spcPct val="106785"/>
              </a:lnSpc>
              <a:spcBef>
                <a:spcPts val="0"/>
              </a:spcBef>
              <a:spcAft>
                <a:spcPts val="0"/>
              </a:spcAft>
              <a:buNone/>
            </a:pPr>
            <a:r>
              <a:rPr lang="en-GB"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6" name="Google Shape;16;p18"/>
          <p:cNvSpPr/>
          <p:nvPr/>
        </p:nvSpPr>
        <p:spPr>
          <a:xfrm>
            <a:off x="9137374"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18"/>
          <p:cNvSpPr/>
          <p:nvPr/>
        </p:nvSpPr>
        <p:spPr>
          <a:xfrm>
            <a:off x="7128823"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18"/>
          <p:cNvPicPr preferRelativeResize="0"/>
          <p:nvPr/>
        </p:nvPicPr>
        <p:blipFill rotWithShape="1">
          <a:blip r:embed="rId5">
            <a:alphaModFix/>
          </a:blip>
          <a:srcRect/>
          <a:stretch/>
        </p:blipFill>
        <p:spPr>
          <a:xfrm>
            <a:off x="14325600" y="1465438"/>
            <a:ext cx="2749826" cy="694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a:stretch/>
        </p:blipFill>
        <p:spPr>
          <a:xfrm>
            <a:off x="5276850" y="3569329"/>
            <a:ext cx="7734299" cy="1943099"/>
          </a:xfrm>
          <a:prstGeom prst="rect">
            <a:avLst/>
          </a:prstGeom>
          <a:noFill/>
          <a:ln>
            <a:noFill/>
          </a:ln>
        </p:spPr>
      </p:pic>
      <p:pic>
        <p:nvPicPr>
          <p:cNvPr id="26" name="Google Shape;26;p1"/>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27" name="Google Shape;27;p1"/>
          <p:cNvSpPr txBox="1"/>
          <p:nvPr/>
        </p:nvSpPr>
        <p:spPr>
          <a:xfrm>
            <a:off x="8344699" y="6045518"/>
            <a:ext cx="1603071" cy="319959"/>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GB" sz="2000">
                <a:solidFill>
                  <a:schemeClr val="dk1"/>
                </a:solidFill>
                <a:latin typeface="Helvetica Neue"/>
                <a:ea typeface="Helvetica Neue"/>
                <a:cs typeface="Helvetica Neue"/>
                <a:sym typeface="Helvetica Neue"/>
              </a:rPr>
              <a:t>dewproject.eu</a:t>
            </a:r>
            <a:endParaRPr sz="2000">
              <a:solidFill>
                <a:schemeClr val="dk1"/>
              </a:solidFill>
              <a:latin typeface="Helvetica Neue"/>
              <a:ea typeface="Helvetica Neue"/>
              <a:cs typeface="Helvetica Neue"/>
              <a:sym typeface="Helvetica Neue"/>
            </a:endParaRPr>
          </a:p>
        </p:txBody>
      </p:sp>
      <p:sp>
        <p:nvSpPr>
          <p:cNvPr id="28" name="Google Shape;28;p1"/>
          <p:cNvSpPr txBox="1"/>
          <p:nvPr/>
        </p:nvSpPr>
        <p:spPr>
          <a:xfrm>
            <a:off x="3238499" y="6667500"/>
            <a:ext cx="11811000" cy="283923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GB" sz="4400" b="1">
                <a:solidFill>
                  <a:srgbClr val="660066"/>
                </a:solidFill>
                <a:latin typeface="Calibri"/>
                <a:ea typeface="Calibri"/>
                <a:cs typeface="Calibri"/>
                <a:sym typeface="Calibri"/>
              </a:rPr>
              <a:t>Alfabetización empresarial</a:t>
            </a:r>
            <a:endParaRPr sz="4400" b="1">
              <a:solidFill>
                <a:srgbClr val="660066"/>
              </a:solidFill>
              <a:latin typeface="Calibri"/>
              <a:ea typeface="Calibri"/>
              <a:cs typeface="Calibri"/>
              <a:sym typeface="Calibri"/>
            </a:endParaRPr>
          </a:p>
          <a:p>
            <a:pPr marL="12700" marR="0" lvl="0" indent="0" algn="ctr" rtl="0">
              <a:lnSpc>
                <a:spcPct val="100000"/>
              </a:lnSpc>
              <a:spcBef>
                <a:spcPts val="100"/>
              </a:spcBef>
              <a:spcAft>
                <a:spcPts val="0"/>
              </a:spcAft>
              <a:buNone/>
            </a:pPr>
            <a:endParaRPr sz="4400" b="1">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en-GB" sz="4400">
                <a:solidFill>
                  <a:schemeClr val="dk1"/>
                </a:solidFill>
                <a:latin typeface="Calibri"/>
                <a:ea typeface="Calibri"/>
                <a:cs typeface="Calibri"/>
                <a:sym typeface="Calibri"/>
              </a:rPr>
              <a:t>Socio: LWL/IHF</a:t>
            </a:r>
            <a:endParaRPr sz="440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None/>
            </a:pPr>
            <a:endParaRPr sz="4400" b="1">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p:nvPr/>
        </p:nvSpPr>
        <p:spPr>
          <a:xfrm>
            <a:off x="1447800" y="1573300"/>
            <a:ext cx="11365800" cy="615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3400" b="1">
                <a:solidFill>
                  <a:srgbClr val="660066"/>
                </a:solidFill>
                <a:latin typeface="Calibri"/>
                <a:ea typeface="Calibri"/>
                <a:cs typeface="Calibri"/>
                <a:sym typeface="Calibri"/>
              </a:rPr>
              <a:t>Unidad 2. Flujo de caja – ¿Qué es flujo de caja?</a:t>
            </a:r>
            <a:endParaRPr sz="3400" b="1">
              <a:solidFill>
                <a:srgbClr val="660066"/>
              </a:solidFill>
              <a:latin typeface="Calibri"/>
              <a:ea typeface="Calibri"/>
              <a:cs typeface="Calibri"/>
              <a:sym typeface="Calibri"/>
            </a:endParaRPr>
          </a:p>
        </p:txBody>
      </p:sp>
      <p:sp>
        <p:nvSpPr>
          <p:cNvPr id="141" name="Google Shape;141;p5"/>
          <p:cNvSpPr txBox="1"/>
          <p:nvPr/>
        </p:nvSpPr>
        <p:spPr>
          <a:xfrm>
            <a:off x="1317450" y="2781300"/>
            <a:ext cx="15665100" cy="72019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effectLst/>
                <a:latin typeface="Calibri" panose="020F0502020204030204" pitchFamily="34" charset="0"/>
                <a:ea typeface="Calibri" panose="020F0502020204030204" pitchFamily="34" charset="0"/>
              </a:rPr>
              <a:t>Flujo de caja es el movimiento de dinero que entra y sale de tu empresa</a:t>
            </a:r>
            <a:r>
              <a:rPr lang="en-GB" sz="2800">
                <a:solidFill>
                  <a:schemeClr val="dk1"/>
                </a:solidFill>
                <a:latin typeface="Calibri"/>
                <a:ea typeface="Calibri"/>
                <a:cs typeface="Calibri"/>
                <a:sym typeface="Calibri"/>
              </a:rPr>
              <a:t>.</a:t>
            </a:r>
            <a:endParaRPr sz="2800"/>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914400" marR="0" lvl="1" indent="-45720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Efectivo </a:t>
            </a:r>
            <a:r>
              <a:rPr lang="en-GB" sz="2800" b="0" i="0" u="none" strike="noStrike" cap="none">
                <a:solidFill>
                  <a:schemeClr val="dk1"/>
                </a:solidFill>
                <a:latin typeface="Calibri"/>
                <a:ea typeface="Calibri"/>
                <a:cs typeface="Calibri"/>
                <a:sym typeface="Calibri"/>
              </a:rPr>
              <a:t>recibido = </a:t>
            </a:r>
            <a:r>
              <a:rPr lang="en-GB" sz="2800" b="1">
                <a:solidFill>
                  <a:schemeClr val="dk1"/>
                </a:solidFill>
                <a:latin typeface="Calibri"/>
                <a:ea typeface="Calibri"/>
                <a:cs typeface="Calibri"/>
                <a:sym typeface="Calibri"/>
              </a:rPr>
              <a:t>entradas,</a:t>
            </a:r>
            <a:r>
              <a:rPr lang="en-GB" sz="2800" b="1" i="0" u="none" strike="noStrike" cap="none">
                <a:solidFill>
                  <a:schemeClr val="dk1"/>
                </a:solidFill>
                <a:latin typeface="Calibri"/>
                <a:ea typeface="Calibri"/>
                <a:cs typeface="Calibri"/>
                <a:sym typeface="Calibri"/>
              </a:rPr>
              <a:t> </a:t>
            </a:r>
            <a:r>
              <a:rPr lang="en-GB" sz="2800">
                <a:solidFill>
                  <a:schemeClr val="dk1"/>
                </a:solidFill>
                <a:latin typeface="Calibri"/>
                <a:ea typeface="Calibri"/>
                <a:cs typeface="Calibri"/>
                <a:sym typeface="Calibri"/>
              </a:rPr>
              <a:t>por ejemplo, ventas o una inversión</a:t>
            </a:r>
            <a:r>
              <a:rPr lang="en-GB" sz="2800" b="0" i="0" u="none" strike="noStrike" cap="none">
                <a:solidFill>
                  <a:schemeClr val="dk1"/>
                </a:solidFill>
                <a:latin typeface="Calibri"/>
                <a:ea typeface="Calibri"/>
                <a:cs typeface="Calibri"/>
                <a:sym typeface="Calibri"/>
              </a:rPr>
              <a:t>.</a:t>
            </a:r>
            <a:endParaRPr sz="2800" b="1" i="0" u="none" strike="noStrike" cap="none">
              <a:solidFill>
                <a:schemeClr val="dk1"/>
              </a:solidFill>
              <a:latin typeface="Calibri"/>
              <a:ea typeface="Calibri"/>
              <a:cs typeface="Calibri"/>
              <a:sym typeface="Calibri"/>
            </a:endParaRPr>
          </a:p>
          <a:p>
            <a:pPr marL="914400" marR="0" lvl="1" indent="-45720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Efectivo gastado</a:t>
            </a:r>
            <a:r>
              <a:rPr lang="en-GB" sz="2800" b="0" i="0" u="none" strike="noStrike" cap="none">
                <a:solidFill>
                  <a:schemeClr val="dk1"/>
                </a:solidFill>
                <a:latin typeface="Calibri"/>
                <a:ea typeface="Calibri"/>
                <a:cs typeface="Calibri"/>
                <a:sym typeface="Calibri"/>
              </a:rPr>
              <a:t> = </a:t>
            </a:r>
            <a:r>
              <a:rPr lang="en-GB" sz="2800" b="1">
                <a:solidFill>
                  <a:schemeClr val="dk1"/>
                </a:solidFill>
                <a:latin typeface="Calibri"/>
                <a:ea typeface="Calibri"/>
                <a:cs typeface="Calibri"/>
                <a:sym typeface="Calibri"/>
              </a:rPr>
              <a:t>salidas,</a:t>
            </a:r>
            <a:r>
              <a:rPr lang="en-GB" sz="2800" b="1" i="0" u="none" strike="noStrike" cap="none">
                <a:solidFill>
                  <a:schemeClr val="dk1"/>
                </a:solidFill>
                <a:latin typeface="Calibri"/>
                <a:ea typeface="Calibri"/>
                <a:cs typeface="Calibri"/>
                <a:sym typeface="Calibri"/>
              </a:rPr>
              <a:t> </a:t>
            </a:r>
            <a:r>
              <a:rPr lang="en-GB" sz="2800">
                <a:solidFill>
                  <a:schemeClr val="dk1"/>
                </a:solidFill>
                <a:latin typeface="Calibri"/>
                <a:ea typeface="Calibri"/>
                <a:cs typeface="Calibri"/>
                <a:sym typeface="Calibri"/>
              </a:rPr>
              <a:t>por ejemplo, salarios, alquileres, pago a proveedores, etc.</a:t>
            </a:r>
            <a:endParaRPr sz="2800" b="1" i="0" u="none" strike="noStrike" cap="none">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lang="es-ES" sz="2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El </a:t>
            </a:r>
            <a:r>
              <a:rPr lang="en-GB" sz="2800" b="1">
                <a:solidFill>
                  <a:schemeClr val="dk1"/>
                </a:solidFill>
                <a:latin typeface="Calibri"/>
                <a:ea typeface="Calibri"/>
                <a:cs typeface="Calibri"/>
                <a:sym typeface="Calibri"/>
              </a:rPr>
              <a:t>propósito</a:t>
            </a:r>
            <a:r>
              <a:rPr lang="en-GB" sz="2800">
                <a:solidFill>
                  <a:schemeClr val="dk1"/>
                </a:solidFill>
                <a:latin typeface="Calibri"/>
                <a:ea typeface="Calibri"/>
                <a:cs typeface="Calibri"/>
                <a:sym typeface="Calibri"/>
              </a:rPr>
              <a:t> del flujo de caja es establecer una imagen de lo que ha sucedido con el efectivo de tu empresa  durante un periodo específico, (</a:t>
            </a:r>
            <a:r>
              <a:rPr lang="en-GB" sz="2800" b="1">
                <a:solidFill>
                  <a:schemeClr val="dk1"/>
                </a:solidFill>
                <a:latin typeface="Calibri"/>
                <a:ea typeface="Calibri"/>
                <a:cs typeface="Calibri"/>
                <a:sym typeface="Calibri"/>
              </a:rPr>
              <a:t>periodo  contable)</a:t>
            </a:r>
            <a:endParaRPr/>
          </a:p>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Hay tres </a:t>
            </a:r>
            <a:r>
              <a:rPr lang="en-GB" sz="2800" b="1">
                <a:solidFill>
                  <a:schemeClr val="dk1"/>
                </a:solidFill>
                <a:latin typeface="Calibri"/>
                <a:ea typeface="Calibri"/>
                <a:cs typeface="Calibri"/>
                <a:sym typeface="Calibri"/>
              </a:rPr>
              <a:t>actividades principales de flujo de caja</a:t>
            </a:r>
            <a:r>
              <a:rPr lang="en-GB" sz="2800">
                <a:solidFill>
                  <a:schemeClr val="dk1"/>
                </a:solidFill>
                <a:latin typeface="Calibri"/>
                <a:ea typeface="Calibri"/>
                <a:cs typeface="Calibri"/>
                <a:sym typeface="Calibri"/>
              </a:rPr>
              <a:t>:  </a:t>
            </a:r>
          </a:p>
          <a:p>
            <a:pPr marL="0" marR="0" lvl="0" indent="0" algn="l" rtl="0">
              <a:spcBef>
                <a:spcPts val="0"/>
              </a:spcBef>
              <a:spcAft>
                <a:spcPts val="0"/>
              </a:spcAft>
              <a:buNone/>
            </a:pPr>
            <a:endParaRPr/>
          </a:p>
          <a:p>
            <a:pPr marL="914400" marR="0" lvl="1" indent="-457200" algn="l" rtl="0">
              <a:spcBef>
                <a:spcPts val="0"/>
              </a:spcBef>
              <a:spcAft>
                <a:spcPts val="0"/>
              </a:spcAft>
              <a:buClr>
                <a:schemeClr val="dk1"/>
              </a:buClr>
              <a:buSzPts val="2800"/>
              <a:buFont typeface="Arial"/>
              <a:buChar char="•"/>
            </a:pPr>
            <a:r>
              <a:rPr lang="en-GB" sz="2800">
                <a:effectLst/>
                <a:latin typeface="Calibri" panose="020F0502020204030204" pitchFamily="34" charset="0"/>
                <a:ea typeface="Calibri" panose="020F0502020204030204" pitchFamily="34" charset="0"/>
              </a:rPr>
              <a:t>Actividades de explotación, por ejemplo, cobros en efectivo por ventas de bienes o servicios o pagos en efectivo como salarios</a:t>
            </a:r>
            <a:endParaRPr sz="2800" b="0" i="0" u="none" strike="noStrike" cap="none">
              <a:solidFill>
                <a:schemeClr val="dk1"/>
              </a:solidFill>
              <a:latin typeface="Calibri"/>
              <a:ea typeface="Calibri"/>
              <a:cs typeface="Calibri"/>
              <a:sym typeface="Calibri"/>
            </a:endParaRPr>
          </a:p>
          <a:p>
            <a:pPr marL="914400" marR="0" lvl="1" indent="-457200" algn="l" rtl="0">
              <a:spcBef>
                <a:spcPts val="0"/>
              </a:spcBef>
              <a:spcAft>
                <a:spcPts val="0"/>
              </a:spcAft>
              <a:buClr>
                <a:schemeClr val="dk1"/>
              </a:buClr>
              <a:buSzPts val="2800"/>
              <a:buFont typeface="Arial"/>
              <a:buChar char="•"/>
            </a:pPr>
            <a:r>
              <a:rPr lang="en-GB" sz="2800">
                <a:effectLst/>
                <a:latin typeface="Calibri" panose="020F0502020204030204" pitchFamily="34" charset="0"/>
                <a:ea typeface="Calibri" panose="020F0502020204030204" pitchFamily="34" charset="0"/>
              </a:rPr>
              <a:t>Actividades de financiación: cobros de préstamos bancarios o reembolsos de préstamos </a:t>
            </a:r>
          </a:p>
          <a:p>
            <a:pPr marL="914400" marR="0" lvl="1" indent="-457200" algn="l" rtl="0">
              <a:spcBef>
                <a:spcPts val="0"/>
              </a:spcBef>
              <a:spcAft>
                <a:spcPts val="0"/>
              </a:spcAft>
              <a:buClr>
                <a:schemeClr val="dk1"/>
              </a:buClr>
              <a:buSzPts val="2800"/>
              <a:buFont typeface="Arial"/>
              <a:buChar char="•"/>
            </a:pPr>
            <a:r>
              <a:rPr lang="en-GB" sz="2800">
                <a:effectLst/>
                <a:latin typeface="Calibri" panose="020F0502020204030204" pitchFamily="34" charset="0"/>
                <a:ea typeface="Calibri" panose="020F0502020204030204" pitchFamily="34" charset="0"/>
              </a:rPr>
              <a:t>Actividades de inversión, por ejemplo, ingresos por venta de propiedades o pagos por la compra de propiedades o equipos</a:t>
            </a:r>
            <a:endParaRPr sz="2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 </a:t>
            </a:r>
            <a:endParaRPr sz="2800" b="1">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p:nvPr/>
        </p:nvSpPr>
        <p:spPr>
          <a:xfrm>
            <a:off x="1371600" y="1409700"/>
            <a:ext cx="11622600"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400" b="1">
                <a:solidFill>
                  <a:srgbClr val="660066"/>
                </a:solidFill>
                <a:latin typeface="Calibri"/>
                <a:ea typeface="Calibri"/>
                <a:cs typeface="Calibri"/>
                <a:sym typeface="Calibri"/>
              </a:rPr>
              <a:t>Unidad 2. Flujo de caja -  ¿Qué es el ciclo de flujo de caja?</a:t>
            </a:r>
            <a:endParaRPr sz="4000" b="1">
              <a:solidFill>
                <a:srgbClr val="660066"/>
              </a:solidFill>
              <a:latin typeface="Calibri"/>
              <a:ea typeface="Calibri"/>
              <a:cs typeface="Calibri"/>
              <a:sym typeface="Calibri"/>
            </a:endParaRPr>
          </a:p>
        </p:txBody>
      </p:sp>
      <p:sp>
        <p:nvSpPr>
          <p:cNvPr id="147" name="Google Shape;147;p6"/>
          <p:cNvSpPr txBox="1"/>
          <p:nvPr/>
        </p:nvSpPr>
        <p:spPr>
          <a:xfrm>
            <a:off x="685800" y="2224025"/>
            <a:ext cx="9835800" cy="6924932"/>
          </a:xfrm>
          <a:prstGeom prst="rect">
            <a:avLst/>
          </a:prstGeom>
          <a:noFill/>
          <a:ln>
            <a:noFill/>
          </a:ln>
        </p:spPr>
        <p:txBody>
          <a:bodyPr spcFirstLastPara="1" wrap="square" lIns="91425" tIns="45700" rIns="91425" bIns="45700" anchor="t" anchorCtr="0">
            <a:spAutoFit/>
          </a:bodyPr>
          <a:lstStyle/>
          <a:p>
            <a:pPr marL="457200" marR="0" lvl="0" indent="-444500" algn="just" rtl="0">
              <a:spcBef>
                <a:spcPts val="0"/>
              </a:spcBef>
              <a:spcAft>
                <a:spcPts val="0"/>
              </a:spcAft>
              <a:buClr>
                <a:schemeClr val="dk1"/>
              </a:buClr>
              <a:buSzPts val="2600"/>
              <a:buFont typeface="Arial"/>
              <a:buChar char="•"/>
            </a:pPr>
            <a:r>
              <a:rPr lang="en-GB" sz="2200">
                <a:effectLst/>
                <a:latin typeface="Calibri" panose="020F0502020204030204" pitchFamily="34" charset="0"/>
                <a:ea typeface="Calibri" panose="020F0502020204030204" pitchFamily="34" charset="0"/>
              </a:rPr>
              <a:t>El </a:t>
            </a:r>
            <a:r>
              <a:rPr lang="en-GB" sz="2200" b="1">
                <a:effectLst/>
                <a:latin typeface="Calibri" panose="020F0502020204030204" pitchFamily="34" charset="0"/>
                <a:ea typeface="Calibri" panose="020F0502020204030204" pitchFamily="34" charset="0"/>
              </a:rPr>
              <a:t>ciclo de flujo de caja</a:t>
            </a:r>
            <a:r>
              <a:rPr lang="en-GB" sz="2200">
                <a:effectLst/>
                <a:latin typeface="Calibri" panose="020F0502020204030204" pitchFamily="34" charset="0"/>
                <a:ea typeface="Calibri" panose="020F0502020204030204" pitchFamily="34" charset="0"/>
              </a:rPr>
              <a:t> es la forma en que el efectivo circula por tu empresa a medida que se fabrican/entregan y venden los productos/servicios y se recibe el pago</a:t>
            </a:r>
            <a:endParaRPr sz="2200">
              <a:solidFill>
                <a:schemeClr val="dk1"/>
              </a:solidFill>
              <a:latin typeface="Calibri"/>
              <a:ea typeface="Calibri"/>
              <a:cs typeface="Calibri"/>
              <a:sym typeface="Calibri"/>
            </a:endParaRPr>
          </a:p>
          <a:p>
            <a:pPr marL="0" marR="0" lvl="0" indent="0" algn="just" rtl="0">
              <a:spcBef>
                <a:spcPts val="0"/>
              </a:spcBef>
              <a:spcAft>
                <a:spcPts val="0"/>
              </a:spcAft>
              <a:buNone/>
            </a:pPr>
            <a:endParaRPr sz="2200">
              <a:solidFill>
                <a:schemeClr val="dk1"/>
              </a:solidFill>
              <a:latin typeface="Calibri"/>
              <a:ea typeface="Calibri"/>
              <a:cs typeface="Calibri"/>
              <a:sym typeface="Calibri"/>
            </a:endParaRPr>
          </a:p>
          <a:p>
            <a:pPr marL="457200" marR="0" lvl="0" indent="-444500" algn="just" rtl="0">
              <a:spcBef>
                <a:spcPts val="0"/>
              </a:spcBef>
              <a:spcAft>
                <a:spcPts val="0"/>
              </a:spcAft>
              <a:buClr>
                <a:schemeClr val="dk1"/>
              </a:buClr>
              <a:buSzPts val="2600"/>
              <a:buFont typeface="Arial"/>
              <a:buChar char="•"/>
            </a:pPr>
            <a:r>
              <a:rPr lang="en-GB" sz="2200">
                <a:effectLst/>
                <a:latin typeface="Calibri" panose="020F0502020204030204" pitchFamily="34" charset="0"/>
                <a:ea typeface="Calibri" panose="020F0502020204030204" pitchFamily="34" charset="0"/>
              </a:rPr>
              <a:t>El ciclo se inicia desde el momento en que se paga a los proveedores/facturas hasta el momento en que se recibe el pago por los productos/servicios</a:t>
            </a:r>
          </a:p>
          <a:p>
            <a:pPr marL="457200" marR="0" lvl="0" indent="-444500" algn="just" rtl="0">
              <a:spcBef>
                <a:spcPts val="0"/>
              </a:spcBef>
              <a:spcAft>
                <a:spcPts val="0"/>
              </a:spcAft>
              <a:buClr>
                <a:schemeClr val="dk1"/>
              </a:buClr>
              <a:buSzPts val="2600"/>
              <a:buFont typeface="Arial"/>
              <a:buChar char="•"/>
            </a:pPr>
            <a:endParaRPr sz="2200">
              <a:solidFill>
                <a:schemeClr val="dk1"/>
              </a:solidFill>
              <a:latin typeface="Calibri"/>
              <a:ea typeface="Calibri"/>
              <a:cs typeface="Calibri"/>
              <a:sym typeface="Calibri"/>
            </a:endParaRPr>
          </a:p>
          <a:p>
            <a:pPr marL="457200" indent="-444500" algn="just">
              <a:buClr>
                <a:schemeClr val="dk1"/>
              </a:buClr>
              <a:buSzPts val="2600"/>
              <a:buFont typeface="Arial"/>
              <a:buChar char="•"/>
            </a:pPr>
            <a:r>
              <a:rPr lang="en-GB" sz="2200" u="none" strike="noStrike">
                <a:effectLst/>
                <a:latin typeface="Calibri" panose="020F0502020204030204" pitchFamily="34" charset="0"/>
                <a:ea typeface="Calibri" panose="020F0502020204030204" pitchFamily="34" charset="0"/>
                <a:cs typeface="Arial" panose="020B0604020202020204" pitchFamily="34" charset="0"/>
              </a:rPr>
              <a:t>Cuanto más corto sea el ciclo, más dinero ganará tu empresa. Esto también se conoce como </a:t>
            </a:r>
            <a:r>
              <a:rPr lang="en-GB" sz="2200" b="1" u="none" strike="noStrike">
                <a:effectLst/>
                <a:latin typeface="Calibri" panose="020F0502020204030204" pitchFamily="34" charset="0"/>
                <a:ea typeface="Calibri" panose="020F0502020204030204" pitchFamily="34" charset="0"/>
                <a:cs typeface="Arial" panose="020B0604020202020204" pitchFamily="34" charset="0"/>
              </a:rPr>
              <a:t>Ciclo de Conversión de Efectivo (CCC)</a:t>
            </a:r>
            <a:r>
              <a:rPr lang="en-GB" sz="2200" u="none" strike="noStrike">
                <a:effectLst/>
                <a:latin typeface="Calibri" panose="020F0502020204030204" pitchFamily="34" charset="0"/>
                <a:ea typeface="Calibri" panose="020F0502020204030204" pitchFamily="34" charset="0"/>
                <a:cs typeface="Arial" panose="020B0604020202020204" pitchFamily="34" charset="0"/>
              </a:rPr>
              <a:t>, lo que significa que cuanto menos tiempo tenga tu empresa efectivo inmovilizado en inventario, más corto será tu CCC</a:t>
            </a:r>
            <a:endParaRPr lang="es-ES" sz="2200" u="none" strike="noStrike">
              <a:effectLst/>
              <a:latin typeface="Arial" panose="020B0604020202020204" pitchFamily="34" charset="0"/>
              <a:ea typeface="Arial" panose="020B0604020202020204" pitchFamily="34" charset="0"/>
              <a:cs typeface="Arial" panose="020B0604020202020204" pitchFamily="34" charset="0"/>
            </a:endParaRPr>
          </a:p>
          <a:p>
            <a:pPr marL="0" marR="0" lvl="0" indent="0" algn="just" rtl="0">
              <a:spcBef>
                <a:spcPts val="0"/>
              </a:spcBef>
              <a:spcAft>
                <a:spcPts val="0"/>
              </a:spcAft>
              <a:buNone/>
            </a:pPr>
            <a:endParaRPr lang="es-ES" sz="2200">
              <a:solidFill>
                <a:schemeClr val="dk1"/>
              </a:solidFill>
              <a:latin typeface="Calibri"/>
              <a:ea typeface="Calibri"/>
              <a:cs typeface="Calibri"/>
              <a:sym typeface="Calibri"/>
            </a:endParaRPr>
          </a:p>
          <a:p>
            <a:pPr marL="457200" indent="-444500" algn="just">
              <a:buClr>
                <a:schemeClr val="dk1"/>
              </a:buClr>
              <a:buSzPts val="2600"/>
              <a:buFont typeface="Arial"/>
              <a:buChar char="•"/>
            </a:pPr>
            <a:r>
              <a:rPr lang="en-GB" sz="2200" b="1" u="none" strike="noStrike">
                <a:effectLst/>
                <a:latin typeface="Calibri" panose="020F0502020204030204" pitchFamily="34" charset="0"/>
                <a:ea typeface="Calibri" panose="020F0502020204030204" pitchFamily="34" charset="0"/>
                <a:cs typeface="Arial" panose="020B0604020202020204" pitchFamily="34" charset="0"/>
              </a:rPr>
              <a:t>¿Cómo puedo acortar mi ciclo de flujo de caja?</a:t>
            </a:r>
            <a:endParaRPr lang="es-ES" sz="2200" u="none" strike="noStrike">
              <a:effectLst/>
              <a:latin typeface="Arial" panose="020B0604020202020204" pitchFamily="34" charset="0"/>
              <a:ea typeface="Arial" panose="020B0604020202020204" pitchFamily="34" charset="0"/>
              <a:cs typeface="Arial" panose="020B0604020202020204" pitchFamily="34" charset="0"/>
            </a:endParaRPr>
          </a:p>
          <a:p>
            <a:pPr marL="457200" marR="0" lvl="0" indent="-444500" algn="just" rtl="0">
              <a:spcBef>
                <a:spcPts val="0"/>
              </a:spcBef>
              <a:spcAft>
                <a:spcPts val="0"/>
              </a:spcAft>
              <a:buClr>
                <a:schemeClr val="dk1"/>
              </a:buClr>
              <a:buSzPts val="2600"/>
              <a:buFont typeface="Arial"/>
              <a:buChar char="•"/>
            </a:pPr>
            <a:endParaRPr lang="en-US" sz="2200"/>
          </a:p>
          <a:p>
            <a:pPr marL="971550" marR="0" lvl="1" indent="-501650" algn="just" rtl="0">
              <a:spcBef>
                <a:spcPts val="0"/>
              </a:spcBef>
              <a:spcAft>
                <a:spcPts val="0"/>
              </a:spcAft>
              <a:buClr>
                <a:schemeClr val="dk1"/>
              </a:buClr>
              <a:buSzPts val="2600"/>
              <a:buFont typeface="Calibri"/>
              <a:buAutoNum type="arabicPeriod"/>
            </a:pPr>
            <a:r>
              <a:rPr lang="en-GB" sz="2200">
                <a:solidFill>
                  <a:schemeClr val="dk1"/>
                </a:solidFill>
                <a:latin typeface="Calibri"/>
                <a:ea typeface="Calibri"/>
                <a:cs typeface="Calibri"/>
                <a:sym typeface="Calibri"/>
              </a:rPr>
              <a:t>Fomentando los pagos anticipados</a:t>
            </a:r>
            <a:endParaRPr sz="2200"/>
          </a:p>
          <a:p>
            <a:pPr marL="971550" marR="0" lvl="1" indent="-501650" algn="just" rtl="0">
              <a:spcBef>
                <a:spcPts val="0"/>
              </a:spcBef>
              <a:spcAft>
                <a:spcPts val="0"/>
              </a:spcAft>
              <a:buClr>
                <a:schemeClr val="dk1"/>
              </a:buClr>
              <a:buSzPts val="2600"/>
              <a:buFont typeface="Calibri"/>
              <a:buAutoNum type="arabicPeriod"/>
            </a:pPr>
            <a:r>
              <a:rPr lang="en-GB" sz="2200">
                <a:effectLst/>
                <a:latin typeface="Calibri" panose="020F0502020204030204" pitchFamily="34" charset="0"/>
                <a:ea typeface="Calibri" panose="020F0502020204030204" pitchFamily="34" charset="0"/>
              </a:rPr>
              <a:t>Asegurándote de que dispones de un método secillo para que los clientes paguen</a:t>
            </a:r>
            <a:endParaRPr sz="2200"/>
          </a:p>
          <a:p>
            <a:pPr marL="971550" lvl="1" indent="-501650" algn="just">
              <a:buClr>
                <a:schemeClr val="dk1"/>
              </a:buClr>
              <a:buSzPts val="2600"/>
              <a:buFont typeface="Calibri"/>
              <a:buAutoNum type="arabicPeriod"/>
            </a:pPr>
            <a:r>
              <a:rPr lang="en-GB" sz="2200" u="none" strike="noStrike">
                <a:effectLst/>
                <a:latin typeface="Calibri" panose="020F0502020204030204" pitchFamily="34" charset="0"/>
                <a:ea typeface="Calibri" panose="020F0502020204030204" pitchFamily="34" charset="0"/>
                <a:cs typeface="Arial" panose="020B0604020202020204" pitchFamily="34" charset="0"/>
              </a:rPr>
              <a:t>Manteniendo las facturas sencillas y claras</a:t>
            </a:r>
            <a:endParaRPr sz="2200"/>
          </a:p>
          <a:p>
            <a:pPr marL="971550" marR="0" lvl="1" indent="-501650" algn="just" rtl="0">
              <a:spcBef>
                <a:spcPts val="0"/>
              </a:spcBef>
              <a:spcAft>
                <a:spcPts val="0"/>
              </a:spcAft>
              <a:buClr>
                <a:schemeClr val="dk1"/>
              </a:buClr>
              <a:buSzPts val="2600"/>
              <a:buFont typeface="Calibri"/>
              <a:buAutoNum type="arabicPeriod"/>
            </a:pPr>
            <a:r>
              <a:rPr lang="en-GB" sz="2200">
                <a:effectLst/>
                <a:latin typeface="Calibri" panose="020F0502020204030204" pitchFamily="34" charset="0"/>
                <a:ea typeface="Calibri" panose="020F0502020204030204" pitchFamily="34" charset="0"/>
              </a:rPr>
              <a:t>Considerando pequeños descuentos por pronto pago</a:t>
            </a:r>
            <a:endParaRPr sz="2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GB" sz="2600">
                <a:solidFill>
                  <a:schemeClr val="dk1"/>
                </a:solidFill>
                <a:latin typeface="Calibri"/>
                <a:ea typeface="Calibri"/>
                <a:cs typeface="Calibri"/>
                <a:sym typeface="Calibri"/>
              </a:rPr>
              <a:t> </a:t>
            </a:r>
            <a:endParaRPr sz="2600" b="1">
              <a:solidFill>
                <a:schemeClr val="dk1"/>
              </a:solidFill>
              <a:latin typeface="Calibri"/>
              <a:ea typeface="Calibri"/>
              <a:cs typeface="Calibri"/>
              <a:sym typeface="Calibri"/>
            </a:endParaRPr>
          </a:p>
        </p:txBody>
      </p:sp>
      <p:grpSp>
        <p:nvGrpSpPr>
          <p:cNvPr id="148" name="Google Shape;148;p6"/>
          <p:cNvGrpSpPr/>
          <p:nvPr/>
        </p:nvGrpSpPr>
        <p:grpSpPr>
          <a:xfrm>
            <a:off x="10889059" y="2223127"/>
            <a:ext cx="6187281" cy="6878831"/>
            <a:chOff x="2202259" y="2284"/>
            <a:chExt cx="6187281" cy="6878831"/>
          </a:xfrm>
        </p:grpSpPr>
        <p:sp>
          <p:nvSpPr>
            <p:cNvPr id="149" name="Google Shape;149;p6"/>
            <p:cNvSpPr/>
            <p:nvPr/>
          </p:nvSpPr>
          <p:spPr>
            <a:xfrm>
              <a:off x="4437384" y="2284"/>
              <a:ext cx="1717030" cy="1717030"/>
            </a:xfrm>
            <a:prstGeom prst="ellipse">
              <a:avLst/>
            </a:prstGeom>
            <a:solidFill>
              <a:schemeClr val="accent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txBox="1"/>
            <p:nvPr/>
          </p:nvSpPr>
          <p:spPr>
            <a:xfrm>
              <a:off x="4688837" y="253737"/>
              <a:ext cx="1214124" cy="1214124"/>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None/>
              </a:pPr>
              <a:r>
                <a:rPr lang="en-GB" sz="2200">
                  <a:solidFill>
                    <a:schemeClr val="lt1"/>
                  </a:solidFill>
                  <a:latin typeface="Calibri"/>
                  <a:ea typeface="Calibri"/>
                  <a:cs typeface="Calibri"/>
                  <a:sym typeface="Calibri"/>
                </a:rPr>
                <a:t>Efectivo</a:t>
              </a:r>
              <a:endParaRPr sz="2200">
                <a:solidFill>
                  <a:schemeClr val="lt1"/>
                </a:solidFill>
                <a:latin typeface="Calibri"/>
                <a:ea typeface="Calibri"/>
                <a:cs typeface="Calibri"/>
                <a:sym typeface="Calibri"/>
              </a:endParaRPr>
            </a:p>
          </p:txBody>
        </p:sp>
        <p:sp>
          <p:nvSpPr>
            <p:cNvPr id="151" name="Google Shape;151;p6"/>
            <p:cNvSpPr/>
            <p:nvPr/>
          </p:nvSpPr>
          <p:spPr>
            <a:xfrm rot="1800000">
              <a:off x="6173314" y="1209797"/>
              <a:ext cx="457851" cy="579497"/>
            </a:xfrm>
            <a:prstGeom prst="rightArrow">
              <a:avLst>
                <a:gd name="adj1" fmla="val 60000"/>
                <a:gd name="adj2" fmla="val 50000"/>
              </a:avLst>
            </a:prstGeom>
            <a:solidFill>
              <a:srgbClr val="BEB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txBox="1"/>
            <p:nvPr/>
          </p:nvSpPr>
          <p:spPr>
            <a:xfrm rot="1800000">
              <a:off x="6182515" y="1291357"/>
              <a:ext cx="320496" cy="34769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6"/>
            <p:cNvSpPr/>
            <p:nvPr/>
          </p:nvSpPr>
          <p:spPr>
            <a:xfrm>
              <a:off x="6672510" y="1292734"/>
              <a:ext cx="1717030" cy="1717030"/>
            </a:xfrm>
            <a:prstGeom prst="ellipse">
              <a:avLst/>
            </a:prstGeom>
            <a:solidFill>
              <a:schemeClr val="accent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txBox="1"/>
            <p:nvPr/>
          </p:nvSpPr>
          <p:spPr>
            <a:xfrm>
              <a:off x="6923963" y="1544187"/>
              <a:ext cx="1214124" cy="1214124"/>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None/>
              </a:pPr>
              <a:r>
                <a:rPr lang="en-GB" sz="2200">
                  <a:solidFill>
                    <a:schemeClr val="lt1"/>
                  </a:solidFill>
                  <a:latin typeface="Calibri"/>
                  <a:ea typeface="Calibri"/>
                  <a:cs typeface="Calibri"/>
                  <a:sym typeface="Calibri"/>
                </a:rPr>
                <a:t>Compra</a:t>
              </a:r>
              <a:endParaRPr sz="2200">
                <a:solidFill>
                  <a:schemeClr val="lt1"/>
                </a:solidFill>
                <a:latin typeface="Calibri"/>
                <a:ea typeface="Calibri"/>
                <a:cs typeface="Calibri"/>
                <a:sym typeface="Calibri"/>
              </a:endParaRPr>
            </a:p>
          </p:txBody>
        </p:sp>
        <p:sp>
          <p:nvSpPr>
            <p:cNvPr id="155" name="Google Shape;155;p6"/>
            <p:cNvSpPr/>
            <p:nvPr/>
          </p:nvSpPr>
          <p:spPr>
            <a:xfrm rot="5400000">
              <a:off x="7302099" y="3138993"/>
              <a:ext cx="457851" cy="579497"/>
            </a:xfrm>
            <a:prstGeom prst="rightArrow">
              <a:avLst>
                <a:gd name="adj1" fmla="val 60000"/>
                <a:gd name="adj2" fmla="val 50000"/>
              </a:avLst>
            </a:prstGeom>
            <a:solidFill>
              <a:srgbClr val="BEB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txBox="1"/>
            <p:nvPr/>
          </p:nvSpPr>
          <p:spPr>
            <a:xfrm rot="5400000">
              <a:off x="7370777" y="3186215"/>
              <a:ext cx="320496" cy="34769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6"/>
            <p:cNvSpPr/>
            <p:nvPr/>
          </p:nvSpPr>
          <p:spPr>
            <a:xfrm>
              <a:off x="6672510" y="3873635"/>
              <a:ext cx="1717030" cy="1717030"/>
            </a:xfrm>
            <a:prstGeom prst="ellipse">
              <a:avLst/>
            </a:prstGeom>
            <a:solidFill>
              <a:schemeClr val="accent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txBox="1"/>
            <p:nvPr/>
          </p:nvSpPr>
          <p:spPr>
            <a:xfrm>
              <a:off x="6923963" y="4125088"/>
              <a:ext cx="1214124" cy="1214124"/>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None/>
              </a:pPr>
              <a:r>
                <a:rPr lang="en-GB" sz="2200">
                  <a:solidFill>
                    <a:schemeClr val="lt1"/>
                  </a:solidFill>
                  <a:latin typeface="Calibri"/>
                  <a:ea typeface="Calibri"/>
                  <a:cs typeface="Calibri"/>
                  <a:sym typeface="Calibri"/>
                </a:rPr>
                <a:t>Gastos de funcionamiento</a:t>
              </a:r>
              <a:endParaRPr sz="2200">
                <a:solidFill>
                  <a:schemeClr val="lt1"/>
                </a:solidFill>
                <a:latin typeface="Calibri"/>
                <a:ea typeface="Calibri"/>
                <a:cs typeface="Calibri"/>
                <a:sym typeface="Calibri"/>
              </a:endParaRPr>
            </a:p>
          </p:txBody>
        </p:sp>
        <p:sp>
          <p:nvSpPr>
            <p:cNvPr id="159" name="Google Shape;159;p6"/>
            <p:cNvSpPr/>
            <p:nvPr/>
          </p:nvSpPr>
          <p:spPr>
            <a:xfrm rot="9000000">
              <a:off x="6195758" y="5081147"/>
              <a:ext cx="457851" cy="579497"/>
            </a:xfrm>
            <a:prstGeom prst="rightArrow">
              <a:avLst>
                <a:gd name="adj1" fmla="val 60000"/>
                <a:gd name="adj2" fmla="val 50000"/>
              </a:avLst>
            </a:prstGeom>
            <a:solidFill>
              <a:srgbClr val="BEB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txBox="1"/>
            <p:nvPr/>
          </p:nvSpPr>
          <p:spPr>
            <a:xfrm rot="-1800000">
              <a:off x="6323912" y="5162707"/>
              <a:ext cx="320496" cy="34769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6"/>
            <p:cNvSpPr/>
            <p:nvPr/>
          </p:nvSpPr>
          <p:spPr>
            <a:xfrm>
              <a:off x="4437384" y="5164085"/>
              <a:ext cx="1717030" cy="1717030"/>
            </a:xfrm>
            <a:prstGeom prst="ellipse">
              <a:avLst/>
            </a:prstGeom>
            <a:solidFill>
              <a:schemeClr val="accent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txBox="1"/>
            <p:nvPr/>
          </p:nvSpPr>
          <p:spPr>
            <a:xfrm>
              <a:off x="4688837" y="5415538"/>
              <a:ext cx="1214124" cy="1214124"/>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None/>
              </a:pPr>
              <a:r>
                <a:rPr lang="en-GB" sz="2200">
                  <a:solidFill>
                    <a:schemeClr val="lt1"/>
                  </a:solidFill>
                  <a:latin typeface="Calibri"/>
                  <a:ea typeface="Calibri"/>
                  <a:cs typeface="Calibri"/>
                  <a:sym typeface="Calibri"/>
                </a:rPr>
                <a:t>Ventas</a:t>
              </a:r>
              <a:endParaRPr sz="2200">
                <a:solidFill>
                  <a:schemeClr val="lt1"/>
                </a:solidFill>
                <a:latin typeface="Calibri"/>
                <a:ea typeface="Calibri"/>
                <a:cs typeface="Calibri"/>
                <a:sym typeface="Calibri"/>
              </a:endParaRPr>
            </a:p>
          </p:txBody>
        </p:sp>
        <p:sp>
          <p:nvSpPr>
            <p:cNvPr id="163" name="Google Shape;163;p6"/>
            <p:cNvSpPr/>
            <p:nvPr/>
          </p:nvSpPr>
          <p:spPr>
            <a:xfrm rot="-9000000">
              <a:off x="3960633" y="5094105"/>
              <a:ext cx="457851" cy="579497"/>
            </a:xfrm>
            <a:prstGeom prst="rightArrow">
              <a:avLst>
                <a:gd name="adj1" fmla="val 60000"/>
                <a:gd name="adj2" fmla="val 50000"/>
              </a:avLst>
            </a:prstGeom>
            <a:solidFill>
              <a:srgbClr val="BEB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txBox="1"/>
            <p:nvPr/>
          </p:nvSpPr>
          <p:spPr>
            <a:xfrm rot="1800000">
              <a:off x="4088787" y="5244343"/>
              <a:ext cx="320496" cy="34769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6"/>
            <p:cNvSpPr/>
            <p:nvPr/>
          </p:nvSpPr>
          <p:spPr>
            <a:xfrm>
              <a:off x="2202259" y="3873635"/>
              <a:ext cx="1717030" cy="1717030"/>
            </a:xfrm>
            <a:prstGeom prst="ellipse">
              <a:avLst/>
            </a:prstGeom>
            <a:solidFill>
              <a:schemeClr val="accent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txBox="1"/>
            <p:nvPr/>
          </p:nvSpPr>
          <p:spPr>
            <a:xfrm>
              <a:off x="2453712" y="4125088"/>
              <a:ext cx="1214124" cy="1214124"/>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None/>
              </a:pPr>
              <a:r>
                <a:rPr lang="en-GB" sz="2200">
                  <a:solidFill>
                    <a:schemeClr val="lt1"/>
                  </a:solidFill>
                  <a:latin typeface="Calibri"/>
                  <a:ea typeface="Calibri"/>
                  <a:cs typeface="Calibri"/>
                  <a:sym typeface="Calibri"/>
                </a:rPr>
                <a:t>Pagar tus facturas</a:t>
              </a:r>
              <a:endParaRPr sz="2200">
                <a:solidFill>
                  <a:schemeClr val="lt1"/>
                </a:solidFill>
                <a:latin typeface="Calibri"/>
                <a:ea typeface="Calibri"/>
                <a:cs typeface="Calibri"/>
                <a:sym typeface="Calibri"/>
              </a:endParaRPr>
            </a:p>
          </p:txBody>
        </p:sp>
        <p:sp>
          <p:nvSpPr>
            <p:cNvPr id="167" name="Google Shape;167;p6"/>
            <p:cNvSpPr/>
            <p:nvPr/>
          </p:nvSpPr>
          <p:spPr>
            <a:xfrm rot="-5400000">
              <a:off x="2831849" y="3164909"/>
              <a:ext cx="457851" cy="579497"/>
            </a:xfrm>
            <a:prstGeom prst="rightArrow">
              <a:avLst>
                <a:gd name="adj1" fmla="val 60000"/>
                <a:gd name="adj2" fmla="val 50000"/>
              </a:avLst>
            </a:prstGeom>
            <a:solidFill>
              <a:srgbClr val="BEB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txBox="1"/>
            <p:nvPr/>
          </p:nvSpPr>
          <p:spPr>
            <a:xfrm rot="-5400000">
              <a:off x="2900527" y="3349486"/>
              <a:ext cx="320496" cy="34769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6"/>
            <p:cNvSpPr/>
            <p:nvPr/>
          </p:nvSpPr>
          <p:spPr>
            <a:xfrm>
              <a:off x="2202259" y="1292734"/>
              <a:ext cx="1717030" cy="1717030"/>
            </a:xfrm>
            <a:prstGeom prst="ellipse">
              <a:avLst/>
            </a:prstGeom>
            <a:solidFill>
              <a:schemeClr val="accent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txBox="1"/>
            <p:nvPr/>
          </p:nvSpPr>
          <p:spPr>
            <a:xfrm>
              <a:off x="2453712" y="1544187"/>
              <a:ext cx="1214124" cy="1214124"/>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None/>
              </a:pPr>
              <a:r>
                <a:rPr lang="en-GB" sz="2200">
                  <a:solidFill>
                    <a:schemeClr val="lt1"/>
                  </a:solidFill>
                  <a:latin typeface="Calibri"/>
                  <a:ea typeface="Calibri"/>
                  <a:cs typeface="Calibri"/>
                  <a:sym typeface="Calibri"/>
                </a:rPr>
                <a:t>Recibir el pago</a:t>
              </a:r>
              <a:endParaRPr sz="2200">
                <a:solidFill>
                  <a:schemeClr val="lt1"/>
                </a:solidFill>
                <a:latin typeface="Calibri"/>
                <a:ea typeface="Calibri"/>
                <a:cs typeface="Calibri"/>
                <a:sym typeface="Calibri"/>
              </a:endParaRPr>
            </a:p>
          </p:txBody>
        </p:sp>
        <p:sp>
          <p:nvSpPr>
            <p:cNvPr id="171" name="Google Shape;171;p6"/>
            <p:cNvSpPr/>
            <p:nvPr/>
          </p:nvSpPr>
          <p:spPr>
            <a:xfrm rot="-1800000">
              <a:off x="3938189" y="1222755"/>
              <a:ext cx="457851" cy="579497"/>
            </a:xfrm>
            <a:prstGeom prst="rightArrow">
              <a:avLst>
                <a:gd name="adj1" fmla="val 60000"/>
                <a:gd name="adj2" fmla="val 50000"/>
              </a:avLst>
            </a:prstGeom>
            <a:solidFill>
              <a:srgbClr val="BEB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txBox="1"/>
            <p:nvPr/>
          </p:nvSpPr>
          <p:spPr>
            <a:xfrm rot="-1800000">
              <a:off x="3947390" y="1372993"/>
              <a:ext cx="320496" cy="34769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7"/>
          <p:cNvSpPr txBox="1"/>
          <p:nvPr/>
        </p:nvSpPr>
        <p:spPr>
          <a:xfrm>
            <a:off x="1447800" y="1573300"/>
            <a:ext cx="12918000" cy="61551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3400" b="1">
                <a:solidFill>
                  <a:srgbClr val="660066"/>
                </a:solidFill>
                <a:latin typeface="Calibri"/>
                <a:ea typeface="Calibri"/>
                <a:cs typeface="Calibri"/>
                <a:sym typeface="Calibri"/>
              </a:rPr>
              <a:t>Unidad 2. Flujo de caja – Cómo gestionar tu flujo de caja</a:t>
            </a:r>
            <a:endParaRPr sz="3400" b="1">
              <a:solidFill>
                <a:srgbClr val="660066"/>
              </a:solidFill>
              <a:latin typeface="Calibri"/>
              <a:ea typeface="Calibri"/>
              <a:cs typeface="Calibri"/>
              <a:sym typeface="Calibri"/>
            </a:endParaRPr>
          </a:p>
        </p:txBody>
      </p:sp>
      <p:sp>
        <p:nvSpPr>
          <p:cNvPr id="178" name="Google Shape;178;p7"/>
          <p:cNvSpPr txBox="1"/>
          <p:nvPr/>
        </p:nvSpPr>
        <p:spPr>
          <a:xfrm>
            <a:off x="1561800" y="2528825"/>
            <a:ext cx="15492900" cy="4770496"/>
          </a:xfrm>
          <a:prstGeom prst="rect">
            <a:avLst/>
          </a:prstGeom>
          <a:noFill/>
          <a:ln>
            <a:noFill/>
          </a:ln>
        </p:spPr>
        <p:txBody>
          <a:bodyPr spcFirstLastPara="1" wrap="square" lIns="91425" tIns="45700" rIns="91425" bIns="45700" anchor="t" anchorCtr="0">
            <a:spAutoFit/>
          </a:bodyPr>
          <a:lstStyle/>
          <a:p>
            <a:pPr marL="457200" indent="-457200">
              <a:buClr>
                <a:schemeClr val="dk1"/>
              </a:buClr>
              <a:buSzPts val="2800"/>
              <a:buFont typeface="Arial"/>
              <a:buChar char="•"/>
            </a:pPr>
            <a:r>
              <a:rPr lang="en-GB" sz="2400" u="none" strike="noStrike">
                <a:effectLst/>
                <a:latin typeface="Calibri" panose="020F0502020204030204" pitchFamily="34" charset="0"/>
                <a:ea typeface="Calibri" panose="020F0502020204030204" pitchFamily="34" charset="0"/>
                <a:cs typeface="Arial" panose="020B0604020202020204" pitchFamily="34" charset="0"/>
              </a:rPr>
              <a:t>Gestionar el </a:t>
            </a:r>
            <a:r>
              <a:rPr lang="en-GB" sz="2400" b="1" u="none" strike="noStrike">
                <a:effectLst/>
                <a:latin typeface="Calibri" panose="020F0502020204030204" pitchFamily="34" charset="0"/>
                <a:ea typeface="Calibri" panose="020F0502020204030204" pitchFamily="34" charset="0"/>
                <a:cs typeface="Arial" panose="020B0604020202020204" pitchFamily="34" charset="0"/>
              </a:rPr>
              <a:t>flujo de caja</a:t>
            </a:r>
            <a:r>
              <a:rPr lang="en-GB" sz="2400" u="none" strike="noStrike">
                <a:effectLst/>
                <a:latin typeface="Calibri" panose="020F0502020204030204" pitchFamily="34" charset="0"/>
                <a:ea typeface="Calibri" panose="020F0502020204030204" pitchFamily="34" charset="0"/>
                <a:cs typeface="Arial" panose="020B0604020202020204" pitchFamily="34" charset="0"/>
              </a:rPr>
              <a:t> significa gestionar el </a:t>
            </a:r>
            <a:r>
              <a:rPr lang="en-GB" sz="2400" b="1" u="none" strike="noStrike">
                <a:effectLst/>
                <a:latin typeface="Calibri" panose="020F0502020204030204" pitchFamily="34" charset="0"/>
                <a:ea typeface="Calibri" panose="020F0502020204030204" pitchFamily="34" charset="0"/>
                <a:cs typeface="Arial" panose="020B0604020202020204" pitchFamily="34" charset="0"/>
              </a:rPr>
              <a:t>capital circulante</a:t>
            </a:r>
            <a:r>
              <a:rPr lang="en-GB" sz="2400" u="none" strike="noStrike">
                <a:effectLst/>
                <a:latin typeface="Calibri" panose="020F0502020204030204" pitchFamily="34" charset="0"/>
                <a:ea typeface="Calibri" panose="020F0502020204030204" pitchFamily="34" charset="0"/>
                <a:cs typeface="Arial" panose="020B0604020202020204" pitchFamily="34" charset="0"/>
              </a:rPr>
              <a:t> que garantiza el funcionamiento diario de la empresa.</a:t>
            </a:r>
            <a:endParaRPr lang="es-ES" sz="2400" u="none" strike="noStrike">
              <a:effectLst/>
              <a:latin typeface="Arial" panose="020B0604020202020204" pitchFamily="34" charset="0"/>
              <a:ea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dk1"/>
              </a:buClr>
              <a:buSzPts val="2800"/>
              <a:buFont typeface="Arial"/>
              <a:buChar char="•"/>
            </a:pPr>
            <a:endParaRPr sz="2400"/>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GB" sz="2400" b="1">
                <a:effectLst/>
                <a:latin typeface="Calibri" panose="020F0502020204030204" pitchFamily="34" charset="0"/>
                <a:ea typeface="Calibri" panose="020F0502020204030204" pitchFamily="34" charset="0"/>
              </a:rPr>
              <a:t>Gestionar</a:t>
            </a:r>
            <a:r>
              <a:rPr lang="en-GB" sz="2400">
                <a:effectLst/>
                <a:latin typeface="Calibri" panose="020F0502020204030204" pitchFamily="34" charset="0"/>
                <a:ea typeface="Calibri" panose="020F0502020204030204" pitchFamily="34" charset="0"/>
              </a:rPr>
              <a:t> </a:t>
            </a:r>
            <a:r>
              <a:rPr lang="en-GB" sz="2400" b="1">
                <a:effectLst/>
                <a:latin typeface="Calibri" panose="020F0502020204030204" pitchFamily="34" charset="0"/>
                <a:ea typeface="Calibri" panose="020F0502020204030204" pitchFamily="34" charset="0"/>
              </a:rPr>
              <a:t>el flujo de caja</a:t>
            </a:r>
            <a:r>
              <a:rPr lang="en-GB" sz="2400">
                <a:effectLst/>
                <a:latin typeface="Calibri" panose="020F0502020204030204" pitchFamily="34" charset="0"/>
                <a:ea typeface="Calibri" panose="020F0502020204030204" pitchFamily="34" charset="0"/>
              </a:rPr>
              <a:t> significa hacer un seguimiento del efectivo que entra en la empresa y controlarlo en relación con los gastos, como salarios, facturas de servicios, etc.</a:t>
            </a:r>
            <a:r>
              <a:rPr lang="en-GB"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457200" indent="-457200">
              <a:buClr>
                <a:schemeClr val="dk1"/>
              </a:buClr>
              <a:buSzPts val="2800"/>
              <a:buFont typeface="Arial"/>
              <a:buChar char="•"/>
            </a:pPr>
            <a:r>
              <a:rPr lang="en-GB" sz="2400" u="none" strike="noStrike">
                <a:effectLst/>
                <a:latin typeface="Calibri" panose="020F0502020204030204" pitchFamily="34" charset="0"/>
                <a:ea typeface="Calibri" panose="020F0502020204030204" pitchFamily="34" charset="0"/>
                <a:cs typeface="Arial" panose="020B0604020202020204" pitchFamily="34" charset="0"/>
              </a:rPr>
              <a:t>Si dispones de un buen sistema de gestión, podrás tener una visión de conjunto de los ingresos frente a los costes y asegurarte de que dispones de efectivo suficiente para pagar las facturas y, al mismo tiempo, obtener beneficios.</a:t>
            </a:r>
            <a:endParaRPr lang="es-ES" sz="2400" u="none" strike="noStrike">
              <a:effectLst/>
              <a:latin typeface="Arial" panose="020B0604020202020204" pitchFamily="34" charset="0"/>
              <a:ea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dk1"/>
              </a:buClr>
              <a:buSzPts val="2800"/>
              <a:buFont typeface="Arial"/>
              <a:buChar char="•"/>
            </a:pPr>
            <a:endParaRPr lang="en-US" sz="2800">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GB" sz="2400" b="1">
                <a:solidFill>
                  <a:schemeClr val="dk1"/>
                </a:solidFill>
                <a:latin typeface="Calibri"/>
                <a:ea typeface="Calibri"/>
                <a:cs typeface="Calibri"/>
                <a:sym typeface="Calibri"/>
              </a:rPr>
              <a:t>Problemas potenciales:</a:t>
            </a:r>
            <a:endParaRPr sz="2400"/>
          </a:p>
          <a:p>
            <a:pPr marL="914400" marR="0" lvl="0" indent="0" algn="l" rtl="0">
              <a:spcBef>
                <a:spcPts val="0"/>
              </a:spcBef>
              <a:spcAft>
                <a:spcPts val="0"/>
              </a:spcAft>
              <a:buNone/>
            </a:pPr>
            <a:r>
              <a:rPr lang="en-GB" sz="2400">
                <a:solidFill>
                  <a:schemeClr val="dk1"/>
                </a:solidFill>
                <a:latin typeface="Calibri"/>
                <a:ea typeface="Calibri"/>
                <a:cs typeface="Calibri"/>
                <a:sym typeface="Calibri"/>
              </a:rPr>
              <a:t>Si tienes problemas de flujo de caja debes</a:t>
            </a:r>
            <a:r>
              <a:rPr lang="en-GB" sz="2400" b="0" i="0" u="none" strike="noStrike" cap="none">
                <a:solidFill>
                  <a:schemeClr val="dk1"/>
                </a:solidFill>
                <a:latin typeface="Calibri"/>
                <a:ea typeface="Calibri"/>
                <a:cs typeface="Calibri"/>
                <a:sym typeface="Calibri"/>
              </a:rPr>
              <a:t> </a:t>
            </a:r>
            <a:endParaRPr sz="2400"/>
          </a:p>
        </p:txBody>
      </p:sp>
      <p:grpSp>
        <p:nvGrpSpPr>
          <p:cNvPr id="179" name="Google Shape;179;p7"/>
          <p:cNvGrpSpPr/>
          <p:nvPr/>
        </p:nvGrpSpPr>
        <p:grpSpPr>
          <a:xfrm>
            <a:off x="11658600" y="6135480"/>
            <a:ext cx="4724399" cy="2816639"/>
            <a:chOff x="0" y="1380"/>
            <a:chExt cx="4724399" cy="2816639"/>
          </a:xfrm>
        </p:grpSpPr>
        <p:sp>
          <p:nvSpPr>
            <p:cNvPr id="180" name="Google Shape;180;p7"/>
            <p:cNvSpPr/>
            <p:nvPr/>
          </p:nvSpPr>
          <p:spPr>
            <a:xfrm>
              <a:off x="0" y="237540"/>
              <a:ext cx="4724399" cy="403200"/>
            </a:xfrm>
            <a:prstGeom prst="rect">
              <a:avLst/>
            </a:prstGeom>
            <a:solidFill>
              <a:schemeClr val="lt1">
                <a:alpha val="89803"/>
              </a:schemeClr>
            </a:solidFill>
            <a:ln w="9525" cap="flat" cmpd="sng">
              <a:solidFill>
                <a:schemeClr val="accent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236220" y="1380"/>
              <a:ext cx="3307080" cy="472320"/>
            </a:xfrm>
            <a:prstGeom prst="roundRect">
              <a:avLst>
                <a:gd name="adj" fmla="val 16667"/>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txBox="1"/>
            <p:nvPr/>
          </p:nvSpPr>
          <p:spPr>
            <a:xfrm>
              <a:off x="259277" y="24437"/>
              <a:ext cx="3260966" cy="426206"/>
            </a:xfrm>
            <a:prstGeom prst="rect">
              <a:avLst/>
            </a:prstGeom>
            <a:noFill/>
            <a:ln>
              <a:noFill/>
            </a:ln>
          </p:spPr>
          <p:txBody>
            <a:bodyPr spcFirstLastPara="1" wrap="square" lIns="125000" tIns="0" rIns="125000" bIns="0" anchor="ctr" anchorCtr="0">
              <a:noAutofit/>
            </a:bodyPr>
            <a:lstStyle/>
            <a:p>
              <a:pPr marL="0" marR="0" lvl="0" indent="0" algn="l" rtl="0">
                <a:lnSpc>
                  <a:spcPct val="90000"/>
                </a:lnSpc>
                <a:spcBef>
                  <a:spcPts val="0"/>
                </a:spcBef>
                <a:spcAft>
                  <a:spcPts val="0"/>
                </a:spcAft>
                <a:buNone/>
              </a:pPr>
              <a:r>
                <a:rPr lang="en-GB" sz="1600">
                  <a:solidFill>
                    <a:schemeClr val="lt1"/>
                  </a:solidFill>
                  <a:latin typeface="Calibri"/>
                  <a:ea typeface="Calibri"/>
                  <a:cs typeface="Calibri"/>
                  <a:sym typeface="Calibri"/>
                </a:rPr>
                <a:t>Retrasar los salarios</a:t>
              </a:r>
              <a:endParaRPr sz="1600">
                <a:solidFill>
                  <a:schemeClr val="lt1"/>
                </a:solidFill>
                <a:latin typeface="Calibri"/>
                <a:ea typeface="Calibri"/>
                <a:cs typeface="Calibri"/>
                <a:sym typeface="Calibri"/>
              </a:endParaRPr>
            </a:p>
          </p:txBody>
        </p:sp>
        <p:sp>
          <p:nvSpPr>
            <p:cNvPr id="183" name="Google Shape;183;p7"/>
            <p:cNvSpPr/>
            <p:nvPr/>
          </p:nvSpPr>
          <p:spPr>
            <a:xfrm>
              <a:off x="0" y="963300"/>
              <a:ext cx="4724399" cy="403200"/>
            </a:xfrm>
            <a:prstGeom prst="rect">
              <a:avLst/>
            </a:prstGeom>
            <a:solidFill>
              <a:schemeClr val="lt1">
                <a:alpha val="89803"/>
              </a:schemeClr>
            </a:solidFill>
            <a:ln w="9525" cap="flat" cmpd="sng">
              <a:solidFill>
                <a:schemeClr val="accent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236220" y="727140"/>
              <a:ext cx="3307080" cy="472320"/>
            </a:xfrm>
            <a:prstGeom prst="roundRect">
              <a:avLst>
                <a:gd name="adj" fmla="val 16667"/>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txBox="1"/>
            <p:nvPr/>
          </p:nvSpPr>
          <p:spPr>
            <a:xfrm>
              <a:off x="259277" y="750197"/>
              <a:ext cx="3260966" cy="426206"/>
            </a:xfrm>
            <a:prstGeom prst="rect">
              <a:avLst/>
            </a:prstGeom>
            <a:noFill/>
            <a:ln>
              <a:noFill/>
            </a:ln>
          </p:spPr>
          <p:txBody>
            <a:bodyPr spcFirstLastPara="1" wrap="square" lIns="125000" tIns="0" rIns="125000" bIns="0" anchor="ctr" anchorCtr="0">
              <a:noAutofit/>
            </a:bodyPr>
            <a:lstStyle/>
            <a:p>
              <a:pPr marL="0" marR="0" lvl="0" indent="0" algn="l" rtl="0">
                <a:lnSpc>
                  <a:spcPct val="90000"/>
                </a:lnSpc>
                <a:spcBef>
                  <a:spcPts val="0"/>
                </a:spcBef>
                <a:spcAft>
                  <a:spcPts val="0"/>
                </a:spcAft>
                <a:buNone/>
              </a:pPr>
              <a:r>
                <a:rPr lang="en-GB" sz="1600">
                  <a:solidFill>
                    <a:schemeClr val="lt1"/>
                  </a:solidFill>
                  <a:latin typeface="Calibri"/>
                  <a:ea typeface="Calibri"/>
                  <a:cs typeface="Calibri"/>
                  <a:sym typeface="Calibri"/>
                </a:rPr>
                <a:t>Atrasar el pago de los acreedores</a:t>
              </a:r>
              <a:endParaRPr sz="1600">
                <a:solidFill>
                  <a:schemeClr val="lt1"/>
                </a:solidFill>
                <a:latin typeface="Calibri"/>
                <a:ea typeface="Calibri"/>
                <a:cs typeface="Calibri"/>
                <a:sym typeface="Calibri"/>
              </a:endParaRPr>
            </a:p>
          </p:txBody>
        </p:sp>
        <p:sp>
          <p:nvSpPr>
            <p:cNvPr id="186" name="Google Shape;186;p7"/>
            <p:cNvSpPr/>
            <p:nvPr/>
          </p:nvSpPr>
          <p:spPr>
            <a:xfrm>
              <a:off x="0" y="1689060"/>
              <a:ext cx="4724399" cy="403200"/>
            </a:xfrm>
            <a:prstGeom prst="rect">
              <a:avLst/>
            </a:prstGeom>
            <a:solidFill>
              <a:schemeClr val="lt1">
                <a:alpha val="89803"/>
              </a:schemeClr>
            </a:solidFill>
            <a:ln w="9525" cap="flat" cmpd="sng">
              <a:solidFill>
                <a:schemeClr val="accent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236220" y="1452900"/>
              <a:ext cx="3307080" cy="472320"/>
            </a:xfrm>
            <a:prstGeom prst="roundRect">
              <a:avLst>
                <a:gd name="adj" fmla="val 16667"/>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txBox="1"/>
            <p:nvPr/>
          </p:nvSpPr>
          <p:spPr>
            <a:xfrm>
              <a:off x="259277" y="1475957"/>
              <a:ext cx="3260966" cy="426206"/>
            </a:xfrm>
            <a:prstGeom prst="rect">
              <a:avLst/>
            </a:prstGeom>
            <a:noFill/>
            <a:ln>
              <a:noFill/>
            </a:ln>
          </p:spPr>
          <p:txBody>
            <a:bodyPr spcFirstLastPara="1" wrap="square" lIns="125000" tIns="0" rIns="125000" bIns="0" anchor="ctr" anchorCtr="0">
              <a:noAutofit/>
            </a:bodyPr>
            <a:lstStyle/>
            <a:p>
              <a:pPr marL="0" marR="0" lvl="0" indent="0" algn="l" rtl="0">
                <a:lnSpc>
                  <a:spcPct val="90000"/>
                </a:lnSpc>
                <a:spcBef>
                  <a:spcPts val="0"/>
                </a:spcBef>
                <a:spcAft>
                  <a:spcPts val="0"/>
                </a:spcAft>
                <a:buNone/>
              </a:pPr>
              <a:r>
                <a:rPr lang="en-GB" sz="1600">
                  <a:solidFill>
                    <a:schemeClr val="lt1"/>
                  </a:solidFill>
                  <a:latin typeface="Calibri"/>
                  <a:ea typeface="Calibri"/>
                  <a:cs typeface="Calibri"/>
                  <a:sym typeface="Calibri"/>
                </a:rPr>
                <a:t>Reducir los beneficios</a:t>
              </a:r>
              <a:endParaRPr sz="1600">
                <a:solidFill>
                  <a:schemeClr val="lt1"/>
                </a:solidFill>
                <a:latin typeface="Calibri"/>
                <a:ea typeface="Calibri"/>
                <a:cs typeface="Calibri"/>
                <a:sym typeface="Calibri"/>
              </a:endParaRPr>
            </a:p>
          </p:txBody>
        </p:sp>
        <p:sp>
          <p:nvSpPr>
            <p:cNvPr id="189" name="Google Shape;189;p7"/>
            <p:cNvSpPr/>
            <p:nvPr/>
          </p:nvSpPr>
          <p:spPr>
            <a:xfrm>
              <a:off x="0" y="2414819"/>
              <a:ext cx="4724399" cy="403200"/>
            </a:xfrm>
            <a:prstGeom prst="rect">
              <a:avLst/>
            </a:prstGeom>
            <a:solidFill>
              <a:schemeClr val="lt1">
                <a:alpha val="89803"/>
              </a:schemeClr>
            </a:solidFill>
            <a:ln w="9525" cap="flat" cmpd="sng">
              <a:solidFill>
                <a:schemeClr val="accent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236220" y="2178660"/>
              <a:ext cx="3307080" cy="472320"/>
            </a:xfrm>
            <a:prstGeom prst="roundRect">
              <a:avLst>
                <a:gd name="adj" fmla="val 16667"/>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txBox="1"/>
            <p:nvPr/>
          </p:nvSpPr>
          <p:spPr>
            <a:xfrm>
              <a:off x="259277" y="2201717"/>
              <a:ext cx="3260966" cy="426206"/>
            </a:xfrm>
            <a:prstGeom prst="rect">
              <a:avLst/>
            </a:prstGeom>
            <a:noFill/>
            <a:ln>
              <a:noFill/>
            </a:ln>
          </p:spPr>
          <p:txBody>
            <a:bodyPr spcFirstLastPara="1" wrap="square" lIns="125000" tIns="0" rIns="125000" bIns="0" anchor="ctr" anchorCtr="0">
              <a:noAutofit/>
            </a:bodyPr>
            <a:lstStyle/>
            <a:p>
              <a:pPr marL="0" marR="0" lvl="0" indent="0" algn="l" rtl="0">
                <a:lnSpc>
                  <a:spcPct val="90000"/>
                </a:lnSpc>
                <a:spcBef>
                  <a:spcPts val="0"/>
                </a:spcBef>
                <a:spcAft>
                  <a:spcPts val="0"/>
                </a:spcAft>
                <a:buNone/>
              </a:pPr>
              <a:r>
                <a:rPr lang="en-GB" sz="1600">
                  <a:solidFill>
                    <a:schemeClr val="lt1"/>
                  </a:solidFill>
                  <a:latin typeface="Calibri"/>
                  <a:ea typeface="Calibri"/>
                  <a:cs typeface="Calibri"/>
                  <a:sym typeface="Calibri"/>
                </a:rPr>
                <a:t>Reducción del capital circulante</a:t>
              </a:r>
              <a:endParaRPr sz="1600">
                <a:solidFill>
                  <a:schemeClr val="lt1"/>
                </a:solidFill>
                <a:latin typeface="Calibri"/>
                <a:ea typeface="Calibri"/>
                <a:cs typeface="Calibri"/>
                <a:sym typeface="Calibri"/>
              </a:endParaRPr>
            </a:p>
          </p:txBody>
        </p:sp>
      </p:grpSp>
      <p:sp>
        <p:nvSpPr>
          <p:cNvPr id="192" name="Google Shape;192;p7"/>
          <p:cNvSpPr/>
          <p:nvPr/>
        </p:nvSpPr>
        <p:spPr>
          <a:xfrm>
            <a:off x="9372600" y="6896100"/>
            <a:ext cx="1447800" cy="312300"/>
          </a:xfrm>
          <a:prstGeom prst="rightArrow">
            <a:avLst>
              <a:gd name="adj1" fmla="val 50000"/>
              <a:gd name="adj2" fmla="val 50000"/>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
          <p:cNvSpPr txBox="1"/>
          <p:nvPr/>
        </p:nvSpPr>
        <p:spPr>
          <a:xfrm>
            <a:off x="1447800" y="1573300"/>
            <a:ext cx="10900800"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400" b="1">
                <a:solidFill>
                  <a:srgbClr val="660066"/>
                </a:solidFill>
                <a:latin typeface="Calibri"/>
                <a:ea typeface="Calibri"/>
                <a:cs typeface="Calibri"/>
                <a:sym typeface="Calibri"/>
              </a:rPr>
              <a:t>Unidad 2. Flujo de caja – Previsión del flujo de caja</a:t>
            </a:r>
            <a:endParaRPr sz="3400" b="1">
              <a:solidFill>
                <a:srgbClr val="660066"/>
              </a:solidFill>
              <a:latin typeface="Calibri"/>
              <a:ea typeface="Calibri"/>
              <a:cs typeface="Calibri"/>
              <a:sym typeface="Calibri"/>
            </a:endParaRPr>
          </a:p>
        </p:txBody>
      </p:sp>
      <p:sp>
        <p:nvSpPr>
          <p:cNvPr id="198" name="Google Shape;198;p8"/>
          <p:cNvSpPr txBox="1"/>
          <p:nvPr/>
        </p:nvSpPr>
        <p:spPr>
          <a:xfrm>
            <a:off x="1457948" y="2552700"/>
            <a:ext cx="15409500" cy="655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¿Qué es la previsión del flujo de caja?</a:t>
            </a: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s-ES" sz="2800">
                <a:solidFill>
                  <a:schemeClr val="dk1"/>
                </a:solidFill>
                <a:latin typeface="Calibri"/>
                <a:ea typeface="Calibri"/>
                <a:cs typeface="Calibri"/>
                <a:sym typeface="Calibri"/>
              </a:rPr>
              <a:t>Una </a:t>
            </a:r>
            <a:r>
              <a:rPr lang="es-ES" sz="2800" b="1">
                <a:solidFill>
                  <a:schemeClr val="dk1"/>
                </a:solidFill>
                <a:latin typeface="Calibri"/>
                <a:ea typeface="Calibri"/>
                <a:cs typeface="Calibri"/>
                <a:sym typeface="Calibri"/>
              </a:rPr>
              <a:t>previsión del flujo de caja </a:t>
            </a:r>
            <a:r>
              <a:rPr lang="es-ES" sz="2800">
                <a:solidFill>
                  <a:schemeClr val="dk1"/>
                </a:solidFill>
                <a:latin typeface="Calibri"/>
                <a:ea typeface="Calibri"/>
                <a:cs typeface="Calibri"/>
                <a:sym typeface="Calibri"/>
              </a:rPr>
              <a:t>es una estimación de la cantidad de dinero que entrará y saldrá de tu empresa en un periodo determinado (generalmente un año). A la hora de planificar la previsión, es importante tener en cuenta los plazos para poder prever los periodos de mayor y menor actividad.</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GB" sz="2800" b="1">
                <a:solidFill>
                  <a:schemeClr val="dk1"/>
                </a:solidFill>
                <a:latin typeface="Calibri"/>
                <a:ea typeface="Calibri"/>
                <a:cs typeface="Calibri"/>
                <a:sym typeface="Calibri"/>
              </a:rPr>
              <a:t>¿Por qué es importante?</a:t>
            </a: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457200" indent="-457200">
              <a:buClr>
                <a:schemeClr val="dk1"/>
              </a:buClr>
              <a:buSzPts val="2800"/>
              <a:buFont typeface="Arial"/>
              <a:buChar char="•"/>
            </a:pPr>
            <a:r>
              <a:rPr lang="en-GB" sz="2800" u="none" strike="noStrike">
                <a:effectLst/>
                <a:latin typeface="Calibri" panose="020F0502020204030204" pitchFamily="34" charset="0"/>
                <a:ea typeface="Calibri" panose="020F0502020204030204" pitchFamily="34" charset="0"/>
                <a:cs typeface="Arial" panose="020B0604020202020204" pitchFamily="34" charset="0"/>
              </a:rPr>
              <a:t>Una previsión del flujo de caja es una parte esencial de la planificación de tu empresa porque puede ayudarte a demostrar la viabilidad de tu negocio, lo cual es muy importante si buscas inversión</a:t>
            </a:r>
            <a:r>
              <a:rPr lang="en-GB" sz="1800" u="none" strike="noStrike">
                <a:effectLst/>
                <a:latin typeface="Calibri" panose="020F0502020204030204" pitchFamily="34" charset="0"/>
                <a:ea typeface="Calibri" panose="020F0502020204030204" pitchFamily="34" charset="0"/>
                <a:cs typeface="Arial" panose="020B0604020202020204" pitchFamily="34" charset="0"/>
              </a:rPr>
              <a:t>.</a:t>
            </a:r>
            <a:endParaRPr lang="es-ES" sz="1800" u="none" strike="noStrike">
              <a:effectLst/>
              <a:latin typeface="Arial" panose="020B0604020202020204" pitchFamily="34" charset="0"/>
              <a:ea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dk1"/>
              </a:buClr>
              <a:buSzPts val="2800"/>
              <a:buFont typeface="Arial"/>
              <a:buChar char="•"/>
            </a:pPr>
            <a:endParaRPr sz="2800">
              <a:solidFill>
                <a:schemeClr val="dk1"/>
              </a:solidFill>
              <a:latin typeface="Calibri"/>
              <a:ea typeface="Calibri"/>
              <a:cs typeface="Calibri"/>
              <a:sym typeface="Calibri"/>
            </a:endParaRPr>
          </a:p>
          <a:p>
            <a:r>
              <a:rPr lang="en-GB" sz="2800" b="1">
                <a:effectLst/>
                <a:latin typeface="Calibri" panose="020F0502020204030204" pitchFamily="34" charset="0"/>
                <a:ea typeface="Calibri" panose="020F0502020204030204" pitchFamily="34" charset="0"/>
                <a:cs typeface="Arial MT"/>
              </a:rPr>
              <a:t>¿Debo actualizar mis previsiones a lo largo del año?</a:t>
            </a:r>
            <a:endParaRPr lang="es-ES" sz="2800">
              <a:effectLst/>
              <a:latin typeface="Arial MT"/>
              <a:ea typeface="Arial MT"/>
              <a:cs typeface="Arial MT"/>
            </a:endParaRPr>
          </a:p>
          <a:p>
            <a:pPr marL="457200" marR="0" lvl="0" indent="-457200" algn="l" rtl="0">
              <a:spcBef>
                <a:spcPts val="0"/>
              </a:spcBef>
              <a:spcAft>
                <a:spcPts val="0"/>
              </a:spcAft>
              <a:buClr>
                <a:schemeClr val="dk1"/>
              </a:buClr>
              <a:buSzPts val="2800"/>
              <a:buFont typeface="Arial"/>
              <a:buChar char="•"/>
            </a:pPr>
            <a:r>
              <a:rPr lang="en-GB" sz="2800">
                <a:effectLst/>
                <a:latin typeface="Calibri" panose="020F0502020204030204" pitchFamily="34" charset="0"/>
                <a:ea typeface="Calibri" panose="020F0502020204030204" pitchFamily="34" charset="0"/>
              </a:rPr>
              <a:t>Sí – si tu empresa funciona de forma distinta a la esperada, es muy importante que actualices tu flujo de caja: si no estás al día, no te servirá de nada</a:t>
            </a:r>
            <a:endParaRPr sz="2800"/>
          </a:p>
          <a:p>
            <a:pPr marL="0" marR="0" lvl="0" indent="0" algn="l" rtl="0">
              <a:spcBef>
                <a:spcPts val="0"/>
              </a:spcBef>
              <a:spcAft>
                <a:spcPts val="0"/>
              </a:spcAft>
              <a:buNone/>
            </a:pPr>
            <a:r>
              <a:rPr lang="en-GB" sz="2800">
                <a:solidFill>
                  <a:schemeClr val="dk1"/>
                </a:solidFill>
                <a:latin typeface="Calibri"/>
                <a:ea typeface="Calibri"/>
                <a:cs typeface="Calibri"/>
                <a:sym typeface="Calibri"/>
              </a:rPr>
              <a:t> </a:t>
            </a:r>
            <a:endParaRPr sz="2800" b="1">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txBox="1"/>
          <p:nvPr/>
        </p:nvSpPr>
        <p:spPr>
          <a:xfrm>
            <a:off x="1447799" y="1573291"/>
            <a:ext cx="895894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400" b="1">
                <a:solidFill>
                  <a:srgbClr val="660066"/>
                </a:solidFill>
                <a:latin typeface="Calibri"/>
                <a:ea typeface="Calibri"/>
                <a:cs typeface="Calibri"/>
                <a:sym typeface="Calibri"/>
              </a:rPr>
              <a:t>Unidad 2. Flujo de caja</a:t>
            </a:r>
            <a:r>
              <a:rPr lang="en-GB" sz="4000" b="1">
                <a:solidFill>
                  <a:srgbClr val="660066"/>
                </a:solidFill>
                <a:latin typeface="Calibri"/>
                <a:ea typeface="Calibri"/>
                <a:cs typeface="Calibri"/>
                <a:sym typeface="Calibri"/>
              </a:rPr>
              <a:t> </a:t>
            </a:r>
            <a:r>
              <a:rPr lang="en-GB" sz="3400" b="1">
                <a:solidFill>
                  <a:srgbClr val="660066"/>
                </a:solidFill>
                <a:latin typeface="Calibri"/>
                <a:ea typeface="Calibri"/>
                <a:cs typeface="Calibri"/>
                <a:sym typeface="Calibri"/>
              </a:rPr>
              <a:t>- ¿Cómo lo hago?</a:t>
            </a:r>
            <a:endParaRPr sz="3400" b="1">
              <a:solidFill>
                <a:srgbClr val="660066"/>
              </a:solidFill>
              <a:latin typeface="Calibri"/>
              <a:ea typeface="Calibri"/>
              <a:cs typeface="Calibri"/>
              <a:sym typeface="Calibri"/>
            </a:endParaRPr>
          </a:p>
        </p:txBody>
      </p:sp>
      <p:sp>
        <p:nvSpPr>
          <p:cNvPr id="204" name="Google Shape;204;p9"/>
          <p:cNvSpPr txBox="1"/>
          <p:nvPr/>
        </p:nvSpPr>
        <p:spPr>
          <a:xfrm>
            <a:off x="1457948" y="2552700"/>
            <a:ext cx="15180300" cy="6309379"/>
          </a:xfrm>
          <a:prstGeom prst="rect">
            <a:avLst/>
          </a:prstGeom>
          <a:noFill/>
          <a:ln>
            <a:noFill/>
          </a:ln>
        </p:spPr>
        <p:txBody>
          <a:bodyPr spcFirstLastPara="1" wrap="square" lIns="91425" tIns="45700" rIns="91425" bIns="45700" anchor="t" anchorCtr="0">
            <a:spAutoFit/>
          </a:bodyPr>
          <a:lstStyle/>
          <a:p>
            <a:r>
              <a:rPr lang="en-GB" sz="2800" b="1">
                <a:effectLst/>
                <a:latin typeface="Calibri" panose="020F0502020204030204" pitchFamily="34" charset="0"/>
                <a:ea typeface="Calibri" panose="020F0502020204030204" pitchFamily="34" charset="0"/>
                <a:cs typeface="Arial MT"/>
              </a:rPr>
              <a:t>Sigue estos sencillos pasos para redactar la previsión del flujo de caja de tu empresa: </a:t>
            </a:r>
            <a:endParaRPr lang="es-ES" sz="2800">
              <a:effectLst/>
              <a:latin typeface="Arial MT"/>
              <a:ea typeface="Arial MT"/>
              <a:cs typeface="Arial MT"/>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514350" indent="-514350">
              <a:buClr>
                <a:schemeClr val="dk1"/>
              </a:buClr>
              <a:buSzPts val="2800"/>
              <a:buFont typeface="Calibri"/>
              <a:buAutoNum type="arabicPeriod"/>
            </a:pPr>
            <a:r>
              <a:rPr lang="en-GB" sz="2200" u="none" strike="noStrike">
                <a:effectLst/>
                <a:latin typeface="Calibri" panose="020F0502020204030204" pitchFamily="34" charset="0"/>
                <a:ea typeface="Calibri" panose="020F0502020204030204" pitchFamily="34" charset="0"/>
                <a:cs typeface="Arial" panose="020B0604020202020204" pitchFamily="34" charset="0"/>
              </a:rPr>
              <a:t>Necesitas una hoja excel/Google sheet con 12 columnas (una por cada mes). Utiliza las filas para mostrar las entradas y salidas de efectivo.</a:t>
            </a:r>
            <a:endParaRPr lang="es-ES" sz="2200" u="none" strike="noStrike">
              <a:effectLst/>
              <a:latin typeface="Arial" panose="020B0604020202020204" pitchFamily="34" charset="0"/>
              <a:ea typeface="Arial" panose="020B0604020202020204" pitchFamily="34" charset="0"/>
              <a:cs typeface="Arial" panose="020B0604020202020204" pitchFamily="34" charset="0"/>
            </a:endParaRPr>
          </a:p>
          <a:p>
            <a:pPr marL="514350" marR="0" lvl="0" indent="-514350" algn="l" rtl="0">
              <a:spcBef>
                <a:spcPts val="0"/>
              </a:spcBef>
              <a:spcAft>
                <a:spcPts val="0"/>
              </a:spcAft>
              <a:buClr>
                <a:schemeClr val="dk1"/>
              </a:buClr>
              <a:buSzPts val="2800"/>
              <a:buFont typeface="Calibri"/>
              <a:buAutoNum type="arabicPeriod"/>
            </a:pPr>
            <a:endParaRPr sz="2200">
              <a:solidFill>
                <a:schemeClr val="dk1"/>
              </a:solidFill>
              <a:latin typeface="Calibri"/>
              <a:ea typeface="Calibri"/>
              <a:cs typeface="Calibri"/>
              <a:sym typeface="Calibri"/>
            </a:endParaRPr>
          </a:p>
          <a:p>
            <a:pPr marL="514350" indent="-514350">
              <a:buClr>
                <a:schemeClr val="dk1"/>
              </a:buClr>
              <a:buSzPts val="2800"/>
              <a:buFont typeface="Calibri"/>
              <a:buAutoNum type="arabicPeriod"/>
            </a:pPr>
            <a:r>
              <a:rPr lang="en-GB" sz="2200" u="none" strike="noStrike">
                <a:effectLst/>
                <a:latin typeface="Calibri" panose="020F0502020204030204" pitchFamily="34" charset="0"/>
                <a:ea typeface="Calibri" panose="020F0502020204030204" pitchFamily="34" charset="0"/>
                <a:cs typeface="Arial" panose="020B0604020202020204" pitchFamily="34" charset="0"/>
              </a:rPr>
              <a:t>Asigna una fila distina para cada tipo de ingreso o gasto;</a:t>
            </a:r>
            <a:endParaRPr lang="es-ES" sz="2200" u="none" strike="noStrike">
              <a:effectLst/>
              <a:latin typeface="Arial" panose="020B0604020202020204" pitchFamily="34" charset="0"/>
              <a:ea typeface="Arial" panose="020B0604020202020204" pitchFamily="34" charset="0"/>
              <a:cs typeface="Arial" panose="020B0604020202020204" pitchFamily="34" charset="0"/>
            </a:endParaRPr>
          </a:p>
          <a:p>
            <a:pPr marL="514350" marR="0" lvl="0" indent="-514350" algn="l" rtl="0">
              <a:spcBef>
                <a:spcPts val="0"/>
              </a:spcBef>
              <a:spcAft>
                <a:spcPts val="0"/>
              </a:spcAft>
              <a:buClr>
                <a:schemeClr val="dk1"/>
              </a:buClr>
              <a:buSzPts val="2800"/>
              <a:buFont typeface="Calibri"/>
              <a:buAutoNum type="arabicPeriod"/>
            </a:pPr>
            <a:endParaRPr lang="en-US" sz="2200"/>
          </a:p>
          <a:p>
            <a:pPr marL="514350" indent="-514350">
              <a:buClr>
                <a:schemeClr val="dk1"/>
              </a:buClr>
              <a:buSzPts val="2800"/>
              <a:buFont typeface="Calibri"/>
              <a:buAutoNum type="arabicPeriod"/>
            </a:pPr>
            <a:r>
              <a:rPr lang="en-GB" sz="2200" u="none" strike="noStrike">
                <a:effectLst/>
                <a:latin typeface="Calibri" panose="020F0502020204030204" pitchFamily="34" charset="0"/>
                <a:ea typeface="Calibri" panose="020F0502020204030204" pitchFamily="34" charset="0"/>
                <a:cs typeface="Arial" panose="020B0604020202020204" pitchFamily="34" charset="0"/>
              </a:rPr>
              <a:t>Las filas de</a:t>
            </a:r>
            <a:r>
              <a:rPr lang="en-GB" sz="2200" b="1" u="none" strike="noStrike">
                <a:effectLst/>
                <a:latin typeface="Calibri" panose="020F0502020204030204" pitchFamily="34" charset="0"/>
                <a:ea typeface="Calibri" panose="020F0502020204030204" pitchFamily="34" charset="0"/>
                <a:cs typeface="Arial" panose="020B0604020202020204" pitchFamily="34" charset="0"/>
              </a:rPr>
              <a:t> entradas de efectivo</a:t>
            </a:r>
            <a:r>
              <a:rPr lang="en-GB" sz="2200" u="none" strike="noStrike">
                <a:effectLst/>
                <a:latin typeface="Calibri" panose="020F0502020204030204" pitchFamily="34" charset="0"/>
                <a:ea typeface="Calibri" panose="020F0502020204030204" pitchFamily="34" charset="0"/>
                <a:cs typeface="Arial" panose="020B0604020202020204" pitchFamily="34" charset="0"/>
              </a:rPr>
              <a:t> mostrarán los ingresos procedentes de las ventas y las inversiones/financiaciones. Las filas de</a:t>
            </a:r>
            <a:r>
              <a:rPr lang="en-GB" sz="2200" b="1" u="none" strike="noStrike">
                <a:effectLst/>
                <a:latin typeface="Calibri" panose="020F0502020204030204" pitchFamily="34" charset="0"/>
                <a:ea typeface="Calibri" panose="020F0502020204030204" pitchFamily="34" charset="0"/>
                <a:cs typeface="Arial" panose="020B0604020202020204" pitchFamily="34" charset="0"/>
              </a:rPr>
              <a:t> salidas de efectivo</a:t>
            </a:r>
            <a:r>
              <a:rPr lang="en-GB" sz="2200" u="none" strike="noStrike">
                <a:effectLst/>
                <a:latin typeface="Calibri" panose="020F0502020204030204" pitchFamily="34" charset="0"/>
                <a:ea typeface="Calibri" panose="020F0502020204030204" pitchFamily="34" charset="0"/>
                <a:cs typeface="Arial" panose="020B0604020202020204" pitchFamily="34" charset="0"/>
              </a:rPr>
              <a:t> mostrarán tus gastos, por ejemplo, salarios, alquileres, facturas de servicios públicos, etc.</a:t>
            </a:r>
            <a:endParaRPr lang="es-ES" sz="2200" u="none" strike="noStrike">
              <a:effectLst/>
              <a:latin typeface="Arial" panose="020B0604020202020204" pitchFamily="34" charset="0"/>
              <a:ea typeface="Arial" panose="020B0604020202020204" pitchFamily="34" charset="0"/>
              <a:cs typeface="Arial" panose="020B0604020202020204" pitchFamily="34" charset="0"/>
            </a:endParaRPr>
          </a:p>
          <a:p>
            <a:pPr marL="514350" marR="0" lvl="0" indent="-514350" algn="l" rtl="0">
              <a:spcBef>
                <a:spcPts val="0"/>
              </a:spcBef>
              <a:spcAft>
                <a:spcPts val="0"/>
              </a:spcAft>
              <a:buClr>
                <a:schemeClr val="dk1"/>
              </a:buClr>
              <a:buSzPts val="2800"/>
              <a:buFont typeface="Calibri"/>
              <a:buAutoNum type="arabicPeriod"/>
            </a:pPr>
            <a:endParaRPr sz="2200"/>
          </a:p>
          <a:p>
            <a:pPr marL="514350" marR="0" lvl="0" indent="-514350" algn="l" rtl="0">
              <a:spcBef>
                <a:spcPts val="0"/>
              </a:spcBef>
              <a:spcAft>
                <a:spcPts val="0"/>
              </a:spcAft>
              <a:buClr>
                <a:schemeClr val="dk1"/>
              </a:buClr>
              <a:buSzPts val="2800"/>
              <a:buFont typeface="Calibri"/>
              <a:buAutoNum type="arabicPeriod"/>
            </a:pPr>
            <a:r>
              <a:rPr lang="en-GB" sz="2200">
                <a:effectLst/>
                <a:latin typeface="Calibri" panose="020F0502020204030204" pitchFamily="34" charset="0"/>
                <a:ea typeface="Calibri" panose="020F0502020204030204" pitchFamily="34" charset="0"/>
              </a:rPr>
              <a:t>Incluirás una fila de totales que calcula las entradas y salidas de efectivo de cada mes. Puedes utililzar la función SUMA para ello y el total al final de cada mes será tu </a:t>
            </a:r>
            <a:r>
              <a:rPr lang="en-GB" sz="2200" b="1">
                <a:effectLst/>
                <a:latin typeface="Calibri" panose="020F0502020204030204" pitchFamily="34" charset="0"/>
                <a:ea typeface="Calibri" panose="020F0502020204030204" pitchFamily="34" charset="0"/>
              </a:rPr>
              <a:t>saldo de caja</a:t>
            </a:r>
            <a:r>
              <a:rPr lang="en-GB" sz="2200">
                <a:effectLst/>
                <a:latin typeface="Calibri" panose="020F0502020204030204" pitchFamily="34" charset="0"/>
                <a:ea typeface="Calibri" panose="020F0502020204030204" pitchFamily="34" charset="0"/>
              </a:rPr>
              <a:t> </a:t>
            </a:r>
            <a:r>
              <a:rPr lang="en-GB" sz="2200" b="1">
                <a:effectLst/>
                <a:latin typeface="Calibri" panose="020F0502020204030204" pitchFamily="34" charset="0"/>
                <a:ea typeface="Calibri" panose="020F0502020204030204" pitchFamily="34" charset="0"/>
              </a:rPr>
              <a:t>de cierre mensual.</a:t>
            </a:r>
            <a:endParaRPr lang="en-GB" sz="2200" b="1">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800"/>
              <a:buFont typeface="Calibri"/>
              <a:buAutoNum type="arabicPeriod"/>
            </a:pPr>
            <a:endParaRPr sz="220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2800"/>
              <a:buFont typeface="Calibri"/>
              <a:buAutoNum type="arabicPeriod"/>
            </a:pPr>
            <a:r>
              <a:rPr lang="en-GB" sz="2200">
                <a:effectLst/>
                <a:latin typeface="Calibri" panose="020F0502020204030204" pitchFamily="34" charset="0"/>
                <a:ea typeface="Calibri" panose="020F0502020204030204" pitchFamily="34" charset="0"/>
              </a:rPr>
              <a:t>Necesitarás también otra información para completar tu prevision:</a:t>
            </a:r>
            <a:endParaRPr sz="2200"/>
          </a:p>
          <a:p>
            <a:pPr marL="1028700" marR="0" lvl="1" indent="-571500" algn="l" rtl="0">
              <a:spcBef>
                <a:spcPts val="0"/>
              </a:spcBef>
              <a:spcAft>
                <a:spcPts val="0"/>
              </a:spcAft>
              <a:buClr>
                <a:schemeClr val="dk1"/>
              </a:buClr>
              <a:buSzPts val="2800"/>
              <a:buFont typeface="Calibri"/>
              <a:buChar char="○"/>
            </a:pPr>
            <a:r>
              <a:rPr lang="en-GB" sz="2200">
                <a:solidFill>
                  <a:schemeClr val="dk1"/>
                </a:solidFill>
                <a:latin typeface="Calibri"/>
                <a:ea typeface="Calibri"/>
                <a:cs typeface="Calibri"/>
                <a:sym typeface="Calibri"/>
              </a:rPr>
              <a:t>Tu estrategia de precios</a:t>
            </a:r>
            <a:endParaRPr sz="2200"/>
          </a:p>
          <a:p>
            <a:pPr marL="1028700" marR="0" lvl="1" indent="-571500" algn="l" rtl="0">
              <a:spcBef>
                <a:spcPts val="0"/>
              </a:spcBef>
              <a:spcAft>
                <a:spcPts val="0"/>
              </a:spcAft>
              <a:buClr>
                <a:schemeClr val="dk1"/>
              </a:buClr>
              <a:buSzPts val="2800"/>
              <a:buFont typeface="Calibri"/>
              <a:buChar char="○"/>
            </a:pPr>
            <a:r>
              <a:rPr lang="en-GB" sz="2200">
                <a:solidFill>
                  <a:schemeClr val="dk1"/>
                </a:solidFill>
                <a:latin typeface="Calibri"/>
                <a:ea typeface="Calibri"/>
                <a:cs typeface="Calibri"/>
                <a:sym typeface="Calibri"/>
              </a:rPr>
              <a:t>Previsión de ventas</a:t>
            </a:r>
            <a:endParaRPr sz="2200"/>
          </a:p>
          <a:p>
            <a:pPr marL="1028700" marR="0" lvl="1" indent="-571500" algn="l" rtl="0">
              <a:spcBef>
                <a:spcPts val="0"/>
              </a:spcBef>
              <a:spcAft>
                <a:spcPts val="0"/>
              </a:spcAft>
              <a:buClr>
                <a:schemeClr val="dk1"/>
              </a:buClr>
              <a:buSzPts val="2800"/>
              <a:buFont typeface="Calibri"/>
              <a:buChar char="○"/>
            </a:pPr>
            <a:r>
              <a:rPr lang="en-GB" sz="2200">
                <a:solidFill>
                  <a:schemeClr val="dk1"/>
                </a:solidFill>
                <a:latin typeface="Calibri"/>
                <a:ea typeface="Calibri"/>
                <a:cs typeface="Calibri"/>
                <a:sym typeface="Calibri"/>
              </a:rPr>
              <a:t>Previsión de costes</a:t>
            </a:r>
            <a:endParaRPr sz="2200"/>
          </a:p>
          <a:p>
            <a:pPr marL="1028700" marR="0" lvl="1" indent="-571500" algn="l" rtl="0">
              <a:spcBef>
                <a:spcPts val="0"/>
              </a:spcBef>
              <a:spcAft>
                <a:spcPts val="0"/>
              </a:spcAft>
              <a:buClr>
                <a:schemeClr val="dk1"/>
              </a:buClr>
              <a:buSzPts val="2800"/>
              <a:buFont typeface="Calibri"/>
              <a:buChar char="○"/>
            </a:pPr>
            <a:r>
              <a:rPr lang="en-GB" sz="2200" b="0" i="0" u="none" strike="noStrike" cap="none">
                <a:solidFill>
                  <a:schemeClr val="dk1"/>
                </a:solidFill>
                <a:latin typeface="Calibri"/>
                <a:ea typeface="Calibri"/>
                <a:cs typeface="Calibri"/>
                <a:sym typeface="Calibri"/>
              </a:rPr>
              <a:t>Previsión de pérdidas y ganancias </a:t>
            </a: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0"/>
          <p:cNvPicPr preferRelativeResize="0"/>
          <p:nvPr/>
        </p:nvPicPr>
        <p:blipFill rotWithShape="1">
          <a:blip r:embed="rId3">
            <a:alphaModFix/>
          </a:blip>
          <a:srcRect/>
          <a:stretch/>
        </p:blipFill>
        <p:spPr>
          <a:xfrm>
            <a:off x="3962400" y="21039"/>
            <a:ext cx="14325600" cy="9288969"/>
          </a:xfrm>
          <a:prstGeom prst="rect">
            <a:avLst/>
          </a:prstGeom>
          <a:noFill/>
          <a:ln>
            <a:noFill/>
          </a:ln>
        </p:spPr>
      </p:pic>
      <p:sp>
        <p:nvSpPr>
          <p:cNvPr id="210" name="Google Shape;210;p10"/>
          <p:cNvSpPr txBox="1"/>
          <p:nvPr/>
        </p:nvSpPr>
        <p:spPr>
          <a:xfrm>
            <a:off x="1295400" y="3238500"/>
            <a:ext cx="2362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Modelo de flujo de caja</a:t>
            </a:r>
            <a:endParaRPr sz="2400" b="1">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p:nvPr/>
        </p:nvSpPr>
        <p:spPr>
          <a:xfrm>
            <a:off x="1600200" y="1790700"/>
            <a:ext cx="12226800" cy="61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400" b="1">
                <a:solidFill>
                  <a:srgbClr val="660066"/>
                </a:solidFill>
                <a:latin typeface="Calibri"/>
                <a:ea typeface="Calibri"/>
                <a:cs typeface="Calibri"/>
                <a:sym typeface="Calibri"/>
              </a:rPr>
              <a:t>Unidad 3. Fijación de precios </a:t>
            </a:r>
            <a:endParaRPr sz="2800" b="1">
              <a:solidFill>
                <a:srgbClr val="660066"/>
              </a:solidFill>
              <a:latin typeface="Calibri"/>
              <a:ea typeface="Calibri"/>
              <a:cs typeface="Calibri"/>
              <a:sym typeface="Calibri"/>
            </a:endParaRPr>
          </a:p>
        </p:txBody>
      </p:sp>
      <p:sp>
        <p:nvSpPr>
          <p:cNvPr id="216" name="Google Shape;216;p11"/>
          <p:cNvSpPr txBox="1"/>
          <p:nvPr/>
        </p:nvSpPr>
        <p:spPr>
          <a:xfrm>
            <a:off x="1395200" y="2933700"/>
            <a:ext cx="15701100" cy="54783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¿Por qué es importante la fijación de precios?</a:t>
            </a:r>
            <a:endParaRPr sz="2800">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914400" marR="0" lvl="1" indent="-457200" algn="l" rtl="0">
              <a:spcBef>
                <a:spcPts val="0"/>
              </a:spcBef>
              <a:spcAft>
                <a:spcPts val="0"/>
              </a:spcAft>
              <a:buClr>
                <a:schemeClr val="dk1"/>
              </a:buClr>
              <a:buSzPts val="2800"/>
              <a:buFont typeface="Arial"/>
              <a:buChar char="•"/>
            </a:pPr>
            <a:r>
              <a:rPr lang="en-GB" sz="2800">
                <a:effectLst/>
                <a:latin typeface="Calibri" panose="020F0502020204030204" pitchFamily="34" charset="0"/>
                <a:ea typeface="Calibri" panose="020F0502020204030204" pitchFamily="34" charset="0"/>
              </a:rPr>
              <a:t>La fijación de precios es muy importante para tu negocio, ya que muestra el valor de tu producto.</a:t>
            </a:r>
            <a:endParaRPr sz="2800" b="1" i="0" u="none" strike="noStrike" cap="none">
              <a:solidFill>
                <a:schemeClr val="dk1"/>
              </a:solidFill>
              <a:latin typeface="Calibri"/>
              <a:ea typeface="Calibri"/>
              <a:cs typeface="Calibri"/>
              <a:sym typeface="Calibri"/>
            </a:endParaRPr>
          </a:p>
          <a:p>
            <a:pPr marL="914400" lvl="1" indent="-457200">
              <a:buClr>
                <a:schemeClr val="dk1"/>
              </a:buClr>
              <a:buSzPts val="2800"/>
              <a:buFont typeface="Arial"/>
              <a:buChar char="•"/>
            </a:pPr>
            <a:r>
              <a:rPr lang="en-GB" sz="2800" u="none" strike="noStrike">
                <a:effectLst/>
                <a:latin typeface="Calibri" panose="020F0502020204030204" pitchFamily="34" charset="0"/>
                <a:ea typeface="Calibri" panose="020F0502020204030204" pitchFamily="34" charset="0"/>
                <a:cs typeface="Arial" panose="020B0604020202020204" pitchFamily="34" charset="0"/>
              </a:rPr>
              <a:t>Puede que pienses que cuanto más barato sea tu producto, más venderá, pero no siempre es así.</a:t>
            </a:r>
            <a:endParaRPr/>
          </a:p>
          <a:p>
            <a:pPr marL="914400" marR="0" lvl="1" indent="-457200" algn="l" rtl="0">
              <a:spcBef>
                <a:spcPts val="0"/>
              </a:spcBef>
              <a:spcAft>
                <a:spcPts val="0"/>
              </a:spcAft>
              <a:buClr>
                <a:schemeClr val="dk1"/>
              </a:buClr>
              <a:buSzPts val="2800"/>
              <a:buFont typeface="Arial"/>
              <a:buChar char="•"/>
            </a:pPr>
            <a:r>
              <a:rPr lang="en-GB" sz="2800" b="1">
                <a:effectLst/>
                <a:latin typeface="Calibri" panose="020F0502020204030204" pitchFamily="34" charset="0"/>
                <a:ea typeface="Calibri" panose="020F0502020204030204" pitchFamily="34" charset="0"/>
              </a:rPr>
              <a:t>Recuerda que tus clientes decidirán si invierten o no en tu producto</a:t>
            </a:r>
            <a:r>
              <a:rPr lang="en-GB" sz="2800" b="1" i="0" u="none" strike="noStrike" cap="none">
                <a:solidFill>
                  <a:schemeClr val="dk1"/>
                </a:solidFill>
                <a:latin typeface="Calibri"/>
                <a:ea typeface="Calibri"/>
                <a:cs typeface="Calibri"/>
                <a:sym typeface="Calibri"/>
              </a:rPr>
              <a:t>.</a:t>
            </a:r>
            <a:endParaRPr sz="2800" b="1" i="0" u="none" strike="noStrike" cap="none">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Un ejemplo:</a:t>
            </a:r>
            <a:endParaRPr sz="2800" b="1">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457200" indent="-457200">
              <a:buClr>
                <a:schemeClr val="dk1"/>
              </a:buClr>
              <a:buSzPts val="2800"/>
              <a:buFont typeface="Arial"/>
              <a:buChar char="•"/>
            </a:pPr>
            <a:r>
              <a:rPr lang="en-GB" sz="2800" u="none" strike="noStrike">
                <a:effectLst/>
                <a:latin typeface="Calibri" panose="020F0502020204030204" pitchFamily="34" charset="0"/>
                <a:ea typeface="Calibri" panose="020F0502020204030204" pitchFamily="34" charset="0"/>
                <a:cs typeface="Arial" panose="020B0604020202020204" pitchFamily="34" charset="0"/>
              </a:rPr>
              <a:t>Una empresa vende una silla de coche de bebé por 20€ – ¿la comprarías para tu bebé o te gastarías más bien 100€?</a:t>
            </a:r>
            <a:endParaRPr lang="es-ES" sz="2800" u="none" strike="noStrike">
              <a:effectLst/>
              <a:latin typeface="Arial" panose="020B0604020202020204" pitchFamily="34" charset="0"/>
              <a:ea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dk1"/>
              </a:buClr>
              <a:buSzPts val="2800"/>
              <a:buFont typeface="Arial"/>
              <a:buChar char="•"/>
            </a:pPr>
            <a:endParaRPr/>
          </a:p>
          <a:p>
            <a:pPr marL="457200" marR="0" lvl="0" indent="-457200" algn="l" rtl="0">
              <a:spcBef>
                <a:spcPts val="0"/>
              </a:spcBef>
              <a:spcAft>
                <a:spcPts val="0"/>
              </a:spcAft>
              <a:buClr>
                <a:schemeClr val="dk1"/>
              </a:buClr>
              <a:buSzPts val="2800"/>
              <a:buFont typeface="Arial"/>
              <a:buChar char="•"/>
            </a:pPr>
            <a:r>
              <a:rPr lang="en-GB" sz="2800">
                <a:effectLst/>
                <a:latin typeface="Calibri" panose="020F0502020204030204" pitchFamily="34" charset="0"/>
                <a:ea typeface="Calibri" panose="020F0502020204030204" pitchFamily="34" charset="0"/>
              </a:rPr>
              <a:t>Vender barato no significa necesariamente vender más</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txBox="1"/>
          <p:nvPr/>
        </p:nvSpPr>
        <p:spPr>
          <a:xfrm>
            <a:off x="1143000" y="3086100"/>
            <a:ext cx="15995100" cy="5693826"/>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n-GB" sz="2800">
                <a:solidFill>
                  <a:schemeClr val="dk1"/>
                </a:solidFill>
                <a:latin typeface="Calibri"/>
                <a:ea typeface="Calibri"/>
                <a:cs typeface="Calibri"/>
                <a:sym typeface="Calibri"/>
              </a:rPr>
              <a:t>¿Qué es la estrategia de fijación de precios? </a:t>
            </a:r>
            <a:endParaRPr sz="2800">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914400" marR="0" lvl="1" indent="-457200" algn="l" rtl="0">
              <a:spcBef>
                <a:spcPts val="0"/>
              </a:spcBef>
              <a:spcAft>
                <a:spcPts val="0"/>
              </a:spcAft>
              <a:buClr>
                <a:schemeClr val="dk1"/>
              </a:buClr>
              <a:buSzPts val="2800"/>
              <a:buFont typeface="Arial"/>
              <a:buChar char="•"/>
            </a:pPr>
            <a:r>
              <a:rPr lang="en-GB" sz="2800" b="1">
                <a:solidFill>
                  <a:schemeClr val="dk1"/>
                </a:solidFill>
                <a:latin typeface="Calibri"/>
                <a:ea typeface="Calibri"/>
                <a:cs typeface="Calibri"/>
                <a:sym typeface="Calibri"/>
              </a:rPr>
              <a:t>El precio </a:t>
            </a:r>
            <a:r>
              <a:rPr lang="en-GB" sz="2800">
                <a:solidFill>
                  <a:schemeClr val="dk1"/>
                </a:solidFill>
                <a:latin typeface="Calibri"/>
                <a:ea typeface="Calibri"/>
                <a:cs typeface="Calibri"/>
                <a:sym typeface="Calibri"/>
              </a:rPr>
              <a:t>es la cantidad que cobras por tu product o servicio.</a:t>
            </a:r>
            <a:endParaRPr/>
          </a:p>
          <a:p>
            <a:pPr marL="914400" marR="0" lvl="1" indent="-457200" algn="l" rtl="0">
              <a:spcBef>
                <a:spcPts val="0"/>
              </a:spcBef>
              <a:spcAft>
                <a:spcPts val="0"/>
              </a:spcAft>
              <a:buClr>
                <a:schemeClr val="dk1"/>
              </a:buClr>
              <a:buSzPts val="2800"/>
              <a:buFont typeface="Arial"/>
              <a:buChar char="•"/>
            </a:pPr>
            <a:r>
              <a:rPr lang="en-GB" sz="2800" b="1">
                <a:solidFill>
                  <a:schemeClr val="dk1"/>
                </a:solidFill>
                <a:latin typeface="Calibri"/>
                <a:ea typeface="Calibri"/>
                <a:cs typeface="Calibri"/>
                <a:sym typeface="Calibri"/>
              </a:rPr>
              <a:t>La estrategia de precios</a:t>
            </a:r>
            <a:r>
              <a:rPr lang="en-GB" sz="2800" b="1" i="0" u="none" strike="noStrike" cap="none">
                <a:solidFill>
                  <a:schemeClr val="dk1"/>
                </a:solidFill>
                <a:latin typeface="Calibri"/>
                <a:ea typeface="Calibri"/>
                <a:cs typeface="Calibri"/>
                <a:sym typeface="Calibri"/>
              </a:rPr>
              <a:t> </a:t>
            </a:r>
            <a:r>
              <a:rPr lang="en-GB" sz="2800" b="0" i="0" u="none" strike="noStrike" cap="none">
                <a:solidFill>
                  <a:schemeClr val="dk1"/>
                </a:solidFill>
                <a:latin typeface="Calibri"/>
                <a:ea typeface="Calibri"/>
                <a:cs typeface="Calibri"/>
                <a:sym typeface="Calibri"/>
              </a:rPr>
              <a:t>estudia cómo calcular esa cantidad. Tiene en cuenta una serie de factores. </a:t>
            </a:r>
            <a:endParaRPr/>
          </a:p>
          <a:p>
            <a:pPr marL="457200" marR="0" lvl="1" indent="0" algn="l" rtl="0">
              <a:spcBef>
                <a:spcPts val="0"/>
              </a:spcBef>
              <a:spcAft>
                <a:spcPts val="0"/>
              </a:spcAft>
              <a:buNone/>
            </a:pPr>
            <a:endParaRPr sz="2800">
              <a:solidFill>
                <a:schemeClr val="dk1"/>
              </a:solidFill>
              <a:latin typeface="Calibri"/>
              <a:ea typeface="Calibri"/>
              <a:cs typeface="Calibri"/>
              <a:sym typeface="Calibri"/>
            </a:endParaRPr>
          </a:p>
          <a:p>
            <a:pPr marL="457200" marR="0" lvl="1" indent="0" algn="l" rtl="0">
              <a:spcBef>
                <a:spcPts val="0"/>
              </a:spcBef>
              <a:spcAft>
                <a:spcPts val="0"/>
              </a:spcAft>
              <a:buNone/>
            </a:pPr>
            <a:r>
              <a:rPr lang="en-GB" sz="2800">
                <a:solidFill>
                  <a:schemeClr val="dk1"/>
                </a:solidFill>
                <a:latin typeface="Calibri"/>
                <a:ea typeface="Calibri"/>
                <a:cs typeface="Calibri"/>
                <a:sym typeface="Calibri"/>
              </a:rPr>
              <a:t>I</a:t>
            </a:r>
            <a:r>
              <a:rPr lang="en-GB" sz="2800" b="0" i="0" u="none" strike="noStrike" cap="none">
                <a:solidFill>
                  <a:schemeClr val="dk1"/>
                </a:solidFill>
                <a:latin typeface="Calibri"/>
                <a:ea typeface="Calibri"/>
                <a:cs typeface="Calibri"/>
                <a:sym typeface="Calibri"/>
              </a:rPr>
              <a:t>ncluye:</a:t>
            </a:r>
            <a:endParaRPr sz="2800">
              <a:solidFill>
                <a:schemeClr val="dk1"/>
              </a:solidFill>
              <a:latin typeface="Calibri"/>
              <a:ea typeface="Calibri"/>
              <a:cs typeface="Calibri"/>
              <a:sym typeface="Calibri"/>
            </a:endParaRPr>
          </a:p>
          <a:p>
            <a:pPr marL="1371600" marR="0" lvl="2" indent="-45720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El mercado actual</a:t>
            </a:r>
            <a:endParaRPr/>
          </a:p>
          <a:p>
            <a:pPr marL="1371600" marR="0" lvl="2" indent="-45720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Acciones de la compencia</a:t>
            </a:r>
            <a:endParaRPr/>
          </a:p>
          <a:p>
            <a:pPr marL="1371600" marR="0" lvl="2" indent="-45720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Tus</a:t>
            </a:r>
            <a:r>
              <a:rPr lang="en-GB" sz="2800" b="0" i="0" u="none" strike="noStrike" cap="none">
                <a:solidFill>
                  <a:schemeClr val="dk1"/>
                </a:solidFill>
                <a:latin typeface="Calibri"/>
                <a:ea typeface="Calibri"/>
                <a:cs typeface="Calibri"/>
                <a:sym typeface="Calibri"/>
              </a:rPr>
              <a:t> costes</a:t>
            </a:r>
            <a:endParaRPr/>
          </a:p>
          <a:p>
            <a:pPr marL="1371600" lvl="2" indent="-457200">
              <a:buClr>
                <a:schemeClr val="dk1"/>
              </a:buClr>
              <a:buSzPts val="2800"/>
              <a:buFont typeface="Arial"/>
              <a:buChar char="•"/>
            </a:pPr>
            <a:r>
              <a:rPr lang="en-GB" sz="2800">
                <a:solidFill>
                  <a:schemeClr val="dk1"/>
                </a:solidFill>
                <a:latin typeface="Calibri"/>
                <a:ea typeface="Calibri"/>
                <a:cs typeface="Calibri"/>
                <a:sym typeface="Calibri"/>
              </a:rPr>
              <a:t>Tus márgenes de beneficio </a:t>
            </a:r>
            <a:r>
              <a:rPr lang="en-GB" sz="2800" b="0" i="0" u="none" strike="noStrike" cap="none">
                <a:solidFill>
                  <a:schemeClr val="dk1"/>
                </a:solidFill>
                <a:latin typeface="Calibri"/>
                <a:ea typeface="Calibri"/>
                <a:cs typeface="Calibri"/>
                <a:sym typeface="Calibri"/>
              </a:rPr>
              <a:t>(</a:t>
            </a:r>
            <a:r>
              <a:rPr lang="en-GB" sz="2800" u="none" strike="noStrike">
                <a:effectLst/>
                <a:latin typeface="Calibri" panose="020F0502020204030204" pitchFamily="34" charset="0"/>
                <a:ea typeface="Calibri" panose="020F0502020204030204" pitchFamily="34" charset="0"/>
                <a:cs typeface="Arial" panose="020B0604020202020204" pitchFamily="34" charset="0"/>
              </a:rPr>
              <a:t>la cantidad en que tus ingresos superan tus costes empresariales)</a:t>
            </a:r>
            <a:endParaRPr lang="es-ES" sz="2800" u="none" strike="noStrike">
              <a:effectLst/>
              <a:latin typeface="Arial" panose="020B0604020202020204" pitchFamily="34" charset="0"/>
              <a:ea typeface="Arial" panose="020B0604020202020204" pitchFamily="34" charset="0"/>
              <a:cs typeface="Arial" panose="020B0604020202020204" pitchFamily="34" charset="0"/>
            </a:endParaRPr>
          </a:p>
          <a:p>
            <a:pPr marL="1371600" marR="0" lvl="2" indent="-457200" algn="l" rtl="0">
              <a:spcBef>
                <a:spcPts val="0"/>
              </a:spcBef>
              <a:spcAft>
                <a:spcPts val="0"/>
              </a:spcAft>
              <a:buClr>
                <a:schemeClr val="dk1"/>
              </a:buClr>
              <a:buSzPts val="2800"/>
              <a:buFont typeface="Arial"/>
              <a:buChar char="•"/>
            </a:pPr>
            <a:endParaRPr/>
          </a:p>
          <a:p>
            <a:pPr marL="1371600" marR="0" lvl="2" indent="-45720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El gasto probable de los consumidores</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 </a:t>
            </a:r>
            <a:endParaRPr sz="2800" b="1">
              <a:solidFill>
                <a:schemeClr val="dk1"/>
              </a:solidFill>
              <a:latin typeface="Calibri"/>
              <a:ea typeface="Calibri"/>
              <a:cs typeface="Calibri"/>
              <a:sym typeface="Calibri"/>
            </a:endParaRPr>
          </a:p>
        </p:txBody>
      </p:sp>
      <p:sp>
        <p:nvSpPr>
          <p:cNvPr id="222" name="Google Shape;222;p12"/>
          <p:cNvSpPr txBox="1"/>
          <p:nvPr/>
        </p:nvSpPr>
        <p:spPr>
          <a:xfrm>
            <a:off x="1610674" y="1735450"/>
            <a:ext cx="9197025" cy="7078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400" b="1">
                <a:solidFill>
                  <a:srgbClr val="660066"/>
                </a:solidFill>
                <a:latin typeface="Calibri"/>
                <a:ea typeface="Calibri"/>
                <a:cs typeface="Calibri"/>
                <a:sym typeface="Calibri"/>
              </a:rPr>
              <a:t>Unidad 3. Estrategia de fijación de precios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txBox="1"/>
          <p:nvPr/>
        </p:nvSpPr>
        <p:spPr>
          <a:xfrm>
            <a:off x="1612710" y="1485900"/>
            <a:ext cx="14554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660066"/>
                </a:solidFill>
                <a:latin typeface="Calibri"/>
                <a:ea typeface="Calibri"/>
                <a:cs typeface="Calibri"/>
                <a:sym typeface="Calibri"/>
              </a:rPr>
              <a:t>Unidad 3. Fijación de precios  - Tipos de estrategias de fijación de precios</a:t>
            </a:r>
            <a:endParaRPr sz="2800" b="1">
              <a:solidFill>
                <a:srgbClr val="660066"/>
              </a:solidFill>
              <a:latin typeface="Calibri"/>
              <a:ea typeface="Calibri"/>
              <a:cs typeface="Calibri"/>
              <a:sym typeface="Calibri"/>
            </a:endParaRPr>
          </a:p>
        </p:txBody>
      </p:sp>
      <p:sp>
        <p:nvSpPr>
          <p:cNvPr id="228" name="Google Shape;228;p13"/>
          <p:cNvSpPr txBox="1"/>
          <p:nvPr/>
        </p:nvSpPr>
        <p:spPr>
          <a:xfrm>
            <a:off x="1143000" y="3238500"/>
            <a:ext cx="176022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 </a:t>
            </a:r>
            <a:endParaRPr sz="2800" b="1">
              <a:solidFill>
                <a:schemeClr val="dk1"/>
              </a:solidFill>
              <a:latin typeface="Calibri"/>
              <a:ea typeface="Calibri"/>
              <a:cs typeface="Calibri"/>
              <a:sym typeface="Calibri"/>
            </a:endParaRPr>
          </a:p>
        </p:txBody>
      </p:sp>
      <p:graphicFrame>
        <p:nvGraphicFramePr>
          <p:cNvPr id="229" name="Google Shape;229;p13"/>
          <p:cNvGraphicFramePr/>
          <p:nvPr>
            <p:extLst>
              <p:ext uri="{D42A27DB-BD31-4B8C-83A1-F6EECF244321}">
                <p14:modId xmlns:p14="http://schemas.microsoft.com/office/powerpoint/2010/main" val="3559944521"/>
              </p:ext>
            </p:extLst>
          </p:nvPr>
        </p:nvGraphicFramePr>
        <p:xfrm>
          <a:off x="1371600" y="2247900"/>
          <a:ext cx="12192000" cy="5034320"/>
        </p:xfrm>
        <a:graphic>
          <a:graphicData uri="http://schemas.openxmlformats.org/drawingml/2006/table">
            <a:tbl>
              <a:tblPr firstRow="1" bandRow="1">
                <a:noFill/>
                <a:tableStyleId>{6078BB52-EDB0-4CD9-B13F-B33DE38397EC}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GB" sz="1800" u="none" strike="noStrike" cap="none"/>
                        <a:t>Estrategia</a:t>
                      </a:r>
                      <a:endParaRPr sz="1800"/>
                    </a:p>
                  </a:txBody>
                  <a:tcPr marL="91450" marR="91450" marT="45725" marB="45725"/>
                </a:tc>
                <a:tc>
                  <a:txBody>
                    <a:bodyPr/>
                    <a:lstStyle/>
                    <a:p>
                      <a:pPr marL="0" marR="0" lvl="0" indent="0" algn="l" rtl="0">
                        <a:spcBef>
                          <a:spcPts val="0"/>
                        </a:spcBef>
                        <a:spcAft>
                          <a:spcPts val="0"/>
                        </a:spcAft>
                        <a:buNone/>
                      </a:pPr>
                      <a:r>
                        <a:rPr lang="en-GB" sz="1800"/>
                        <a:t>Definición</a:t>
                      </a:r>
                      <a:endParaRPr sz="1800"/>
                    </a:p>
                  </a:txBody>
                  <a:tcPr marL="91450" marR="91450" marT="45725" marB="45725"/>
                </a:tc>
                <a:tc>
                  <a:txBody>
                    <a:bodyPr/>
                    <a:lstStyle/>
                    <a:p>
                      <a:pPr marL="0" marR="0" lvl="0" indent="0" algn="l" rtl="0">
                        <a:spcBef>
                          <a:spcPts val="0"/>
                        </a:spcBef>
                        <a:spcAft>
                          <a:spcPts val="0"/>
                        </a:spcAft>
                        <a:buNone/>
                      </a:pPr>
                      <a:r>
                        <a:rPr lang="en-GB" sz="1800"/>
                        <a:t>Ventajas</a:t>
                      </a:r>
                      <a:endParaRPr sz="1800"/>
                    </a:p>
                  </a:txBody>
                  <a:tcPr marL="91450" marR="91450" marT="45725" marB="45725"/>
                </a:tc>
                <a:tc>
                  <a:txBody>
                    <a:bodyPr/>
                    <a:lstStyle/>
                    <a:p>
                      <a:pPr marL="0" marR="0" lvl="0" indent="0" algn="l" rtl="0">
                        <a:spcBef>
                          <a:spcPts val="0"/>
                        </a:spcBef>
                        <a:spcAft>
                          <a:spcPts val="0"/>
                        </a:spcAft>
                        <a:buNone/>
                      </a:pPr>
                      <a:r>
                        <a:rPr lang="en-GB" sz="1800"/>
                        <a:t>Desventajas</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lt1"/>
                        </a:buClr>
                        <a:buSzPts val="1800"/>
                        <a:buFont typeface="Calibri"/>
                        <a:buNone/>
                      </a:pPr>
                      <a:r>
                        <a:rPr lang="es-ES" sz="1800">
                          <a:solidFill>
                            <a:schemeClr val="lt1"/>
                          </a:solidFill>
                          <a:latin typeface="Calibri"/>
                          <a:ea typeface="Calibri"/>
                          <a:cs typeface="Calibri"/>
                          <a:sym typeface="Calibri"/>
                        </a:rPr>
                        <a:t>Precios basados en los costes o en los costes incrementados</a:t>
                      </a:r>
                      <a:endParaRPr sz="1800"/>
                    </a:p>
                  </a:txBody>
                  <a:tcPr marL="91450" marR="91450" marT="45725" marB="45725"/>
                </a:tc>
                <a:tc>
                  <a:txBody>
                    <a:bodyPr/>
                    <a:lstStyle/>
                    <a:p>
                      <a:pPr marL="0" marR="0" lvl="0" indent="0" algn="l" rtl="0">
                        <a:spcBef>
                          <a:spcPts val="0"/>
                        </a:spcBef>
                        <a:spcAft>
                          <a:spcPts val="0"/>
                        </a:spcAft>
                        <a:buNone/>
                      </a:pPr>
                      <a:r>
                        <a:rPr lang="es-ES" sz="1800">
                          <a:solidFill>
                            <a:schemeClr val="lt1"/>
                          </a:solidFill>
                          <a:latin typeface="Calibri"/>
                          <a:ea typeface="Calibri"/>
                          <a:cs typeface="Calibri"/>
                          <a:sym typeface="Calibri"/>
                        </a:rPr>
                        <a:t>Esta estrategia es muy sencilla: calcula el coste de tu producto o servicio y añádale un margen. Por ejemplo, si la fabricación de tu producto cuesta 2,50 euros y le añades un margen del 50%, su precio será de 5,00 euros.</a:t>
                      </a:r>
                      <a:endParaRPr sz="1800"/>
                    </a:p>
                  </a:txBody>
                  <a:tcPr marL="91450" marR="91450" marT="45725" marB="45725"/>
                </a:tc>
                <a:tc>
                  <a:txBody>
                    <a:bodyPr/>
                    <a:lstStyle/>
                    <a:p>
                      <a:pPr marL="0" marR="0" lvl="0" indent="0" algn="l" rtl="0">
                        <a:spcBef>
                          <a:spcPts val="0"/>
                        </a:spcBef>
                        <a:spcAft>
                          <a:spcPts val="0"/>
                        </a:spcAft>
                        <a:buNone/>
                      </a:pPr>
                      <a:r>
                        <a:rPr lang="es-ES" sz="1800"/>
                        <a:t>Fácil de calcular y de aplicar</a:t>
                      </a:r>
                      <a:endParaRPr sz="1800"/>
                    </a:p>
                  </a:txBody>
                  <a:tcPr marL="91450" marR="91450" marT="45725" marB="45725"/>
                </a:tc>
                <a:tc>
                  <a:txBody>
                    <a:bodyPr/>
                    <a:lstStyle/>
                    <a:p>
                      <a:pPr marL="0" marR="0" lvl="0" indent="0" algn="l" rtl="0">
                        <a:spcBef>
                          <a:spcPts val="0"/>
                        </a:spcBef>
                        <a:spcAft>
                          <a:spcPts val="0"/>
                        </a:spcAft>
                        <a:buNone/>
                      </a:pPr>
                      <a:r>
                        <a:rPr lang="en-GB" sz="1800"/>
                        <a:t>¿Son exactos tus cálculos de costes?</a:t>
                      </a:r>
                    </a:p>
                    <a:p>
                      <a:pPr marL="0" marR="0" lvl="0" indent="0" algn="l" rtl="0">
                        <a:spcBef>
                          <a:spcPts val="0"/>
                        </a:spcBef>
                        <a:spcAft>
                          <a:spcPts val="0"/>
                        </a:spcAft>
                        <a:buNone/>
                      </a:pPr>
                      <a:r>
                        <a:rPr lang="es-ES" sz="1800"/>
                        <a:t>Centrarse sólo en las operaciones internas y no en la posible disposición del cliente a pagar más</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Fijación de precios basada en el mercado</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s-ES" sz="1800">
                          <a:solidFill>
                            <a:schemeClr val="lt1"/>
                          </a:solidFill>
                          <a:latin typeface="Calibri"/>
                          <a:ea typeface="Calibri"/>
                          <a:cs typeface="Calibri"/>
                          <a:sym typeface="Calibri"/>
                        </a:rPr>
                        <a:t>Esta estrategia examina el mercado para que tus precios sean muy similares a los de tus competidores.</a:t>
                      </a:r>
                      <a:endParaRPr sz="1800"/>
                    </a:p>
                  </a:txBody>
                  <a:tcPr marL="91450" marR="91450" marT="45725" marB="45725"/>
                </a:tc>
                <a:tc>
                  <a:txBody>
                    <a:bodyPr/>
                    <a:lstStyle/>
                    <a:p>
                      <a:pPr marL="0" marR="0" lvl="0" indent="0" algn="l" rtl="0">
                        <a:spcBef>
                          <a:spcPts val="0"/>
                        </a:spcBef>
                        <a:spcAft>
                          <a:spcPts val="0"/>
                        </a:spcAft>
                        <a:buNone/>
                      </a:pPr>
                      <a:r>
                        <a:rPr lang="es-ES" sz="1800"/>
                        <a:t>Va más allá del enfoque interno y mira al mercado externo</a:t>
                      </a:r>
                      <a:endParaRPr sz="1800"/>
                    </a:p>
                  </a:txBody>
                  <a:tcPr marL="91450" marR="91450" marT="45725" marB="45725"/>
                </a:tc>
                <a:tc>
                  <a:txBody>
                    <a:bodyPr/>
                    <a:lstStyle/>
                    <a:p>
                      <a:pPr marL="0" marR="0" lvl="0" indent="0" algn="l" rtl="0">
                        <a:spcBef>
                          <a:spcPts val="0"/>
                        </a:spcBef>
                        <a:spcAft>
                          <a:spcPts val="0"/>
                        </a:spcAft>
                        <a:buNone/>
                      </a:pPr>
                      <a:r>
                        <a:rPr lang="es-ES" sz="1800"/>
                        <a:t>No tiene en cuenta la disposición del cliente a pagar más</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lt1"/>
                        </a:buClr>
                        <a:buSzPts val="1800"/>
                        <a:buFont typeface="Calibri"/>
                        <a:buNone/>
                      </a:pPr>
                      <a:r>
                        <a:rPr lang="es-ES" sz="1800">
                          <a:solidFill>
                            <a:schemeClr val="lt1"/>
                          </a:solidFill>
                          <a:latin typeface="Calibri"/>
                          <a:ea typeface="Calibri"/>
                          <a:cs typeface="Calibri"/>
                          <a:sym typeface="Calibri"/>
                        </a:rPr>
                        <a:t>Fijación de precios basados en el valor</a:t>
                      </a:r>
                      <a:endParaRPr sz="1800"/>
                    </a:p>
                  </a:txBody>
                  <a:tcPr marL="91450" marR="91450" marT="45725" marB="45725"/>
                </a:tc>
                <a:tc>
                  <a:txBody>
                    <a:bodyPr/>
                    <a:lstStyle/>
                    <a:p>
                      <a:pPr marL="0" marR="0" lvl="0" indent="0" algn="l" rtl="0">
                        <a:lnSpc>
                          <a:spcPct val="100000"/>
                        </a:lnSpc>
                        <a:spcBef>
                          <a:spcPts val="0"/>
                        </a:spcBef>
                        <a:spcAft>
                          <a:spcPts val="0"/>
                        </a:spcAft>
                        <a:buClr>
                          <a:schemeClr val="lt1"/>
                        </a:buClr>
                        <a:buSzPts val="1800"/>
                        <a:buFont typeface="Calibri"/>
                        <a:buNone/>
                      </a:pPr>
                      <a:r>
                        <a:rPr lang="es-ES" sz="1800">
                          <a:solidFill>
                            <a:schemeClr val="lt1"/>
                          </a:solidFill>
                          <a:latin typeface="Calibri"/>
                          <a:ea typeface="Calibri"/>
                          <a:cs typeface="Calibri"/>
                          <a:sym typeface="Calibri"/>
                        </a:rPr>
                        <a:t>Esta estrategia estima el valor del producto desde la perspectiva del cliente y fija los precios en consecuencia.</a:t>
                      </a:r>
                      <a:endParaRPr sz="1800"/>
                    </a:p>
                  </a:txBody>
                  <a:tcPr marL="91450" marR="91450" marT="45725" marB="45725"/>
                </a:tc>
                <a:tc>
                  <a:txBody>
                    <a:bodyPr/>
                    <a:lstStyle/>
                    <a:p>
                      <a:pPr marL="0" marR="0" lvl="0" indent="0" algn="l" rtl="0">
                        <a:spcBef>
                          <a:spcPts val="0"/>
                        </a:spcBef>
                        <a:spcAft>
                          <a:spcPts val="0"/>
                        </a:spcAft>
                        <a:buNone/>
                      </a:pPr>
                      <a:r>
                        <a:rPr lang="es-ES" sz="1800"/>
                        <a:t>Considera la disposición del cliente a pagar</a:t>
                      </a:r>
                      <a:endParaRPr sz="1800"/>
                    </a:p>
                  </a:txBody>
                  <a:tcPr marL="91450" marR="91450" marT="45725" marB="45725"/>
                </a:tc>
                <a:tc>
                  <a:txBody>
                    <a:bodyPr/>
                    <a:lstStyle/>
                    <a:p>
                      <a:pPr marL="0" marR="0" lvl="0" indent="0" algn="l" rtl="0">
                        <a:spcBef>
                          <a:spcPts val="0"/>
                        </a:spcBef>
                        <a:spcAft>
                          <a:spcPts val="0"/>
                        </a:spcAft>
                        <a:buNone/>
                      </a:pPr>
                      <a:r>
                        <a:rPr lang="es-ES" sz="1800"/>
                        <a:t>Puede ser difícil de aplicar, ya que debes ser capaz de calcular el precio que tu cliente está dispuesto a pagar</a:t>
                      </a:r>
                      <a:endParaRPr sz="1800"/>
                    </a:p>
                  </a:txBody>
                  <a:tcPr marL="91450" marR="91450" marT="45725" marB="45725"/>
                </a:tc>
                <a:extLst>
                  <a:ext uri="{0D108BD9-81ED-4DB2-BD59-A6C34878D82A}">
                    <a16:rowId xmlns:a16="http://schemas.microsoft.com/office/drawing/2014/main" val="10003"/>
                  </a:ext>
                </a:extLst>
              </a:tr>
            </a:tbl>
          </a:graphicData>
        </a:graphic>
      </p:graphicFrame>
      <p:sp>
        <p:nvSpPr>
          <p:cNvPr id="230" name="Google Shape;230;p13"/>
          <p:cNvSpPr txBox="1"/>
          <p:nvPr/>
        </p:nvSpPr>
        <p:spPr>
          <a:xfrm>
            <a:off x="1371600" y="7429500"/>
            <a:ext cx="1455420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Recomendaciones:</a:t>
            </a:r>
            <a:endParaRPr/>
          </a:p>
          <a:p>
            <a:pPr marL="342900" marR="0" lvl="0" indent="-342900" algn="l" rtl="0">
              <a:spcBef>
                <a:spcPts val="0"/>
              </a:spcBef>
              <a:spcAft>
                <a:spcPts val="0"/>
              </a:spcAft>
              <a:buClr>
                <a:schemeClr val="dk1"/>
              </a:buClr>
              <a:buSzPts val="2400"/>
              <a:buFont typeface="Arial"/>
              <a:buChar char="•"/>
            </a:pPr>
            <a:r>
              <a:rPr lang="es-ES" sz="2400">
                <a:solidFill>
                  <a:schemeClr val="dk1"/>
                </a:solidFill>
                <a:latin typeface="Calibri"/>
                <a:ea typeface="Calibri"/>
                <a:cs typeface="Calibri"/>
                <a:sym typeface="Calibri"/>
              </a:rPr>
              <a:t>Utilizar un enfoque equilibrado de gestión de ingresos e incorporar elementos de las tres estrategias.</a:t>
            </a:r>
          </a:p>
          <a:p>
            <a:pPr marL="342900" marR="0" lvl="0" indent="-342900" algn="l" rtl="0">
              <a:spcBef>
                <a:spcPts val="0"/>
              </a:spcBef>
              <a:spcAft>
                <a:spcPts val="0"/>
              </a:spcAft>
              <a:buClr>
                <a:schemeClr val="dk1"/>
              </a:buClr>
              <a:buSzPts val="2400"/>
              <a:buFont typeface="Arial"/>
              <a:buChar char="•"/>
            </a:pPr>
            <a:r>
              <a:rPr lang="es-ES" sz="2400">
                <a:solidFill>
                  <a:schemeClr val="dk1"/>
                </a:solidFill>
                <a:latin typeface="Calibri"/>
                <a:ea typeface="Calibri"/>
                <a:cs typeface="Calibri"/>
                <a:sym typeface="Calibri"/>
              </a:rPr>
              <a:t>Asegurar que se incluyen todos los elementos de tu empresa: ventas, marketing, etc.</a:t>
            </a: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Diferentes productos pueden requerir diferentes estrategias</a:t>
            </a:r>
            <a:endParaRPr sz="2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txBox="1"/>
          <p:nvPr/>
        </p:nvSpPr>
        <p:spPr>
          <a:xfrm>
            <a:off x="1600200" y="2247900"/>
            <a:ext cx="14554200" cy="353939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GB" sz="2800" b="1">
                <a:solidFill>
                  <a:schemeClr val="dk1"/>
                </a:solidFill>
                <a:latin typeface="Calibri"/>
                <a:ea typeface="Calibri"/>
                <a:cs typeface="Calibri"/>
                <a:sym typeface="Calibri"/>
              </a:rPr>
              <a:t>Otros temas</a:t>
            </a:r>
            <a:endParaRPr/>
          </a:p>
          <a:p>
            <a:pPr marL="285750" marR="0" lvl="0" indent="-285750" algn="l" rtl="0">
              <a:lnSpc>
                <a:spcPct val="200000"/>
              </a:lnSpc>
              <a:spcBef>
                <a:spcPts val="0"/>
              </a:spcBef>
              <a:spcAft>
                <a:spcPts val="0"/>
              </a:spcAft>
              <a:buClr>
                <a:schemeClr val="dk1"/>
              </a:buClr>
              <a:buSzPts val="2800"/>
              <a:buFont typeface="Arial"/>
              <a:buChar char="•"/>
            </a:pPr>
            <a:r>
              <a:rPr lang="es-ES" sz="2800">
                <a:solidFill>
                  <a:schemeClr val="dk1"/>
                </a:solidFill>
                <a:latin typeface="Calibri"/>
                <a:ea typeface="Calibri"/>
                <a:cs typeface="Calibri"/>
                <a:sym typeface="Calibri"/>
              </a:rPr>
              <a:t>Establecer relaciones con los bancos</a:t>
            </a:r>
          </a:p>
          <a:p>
            <a:pPr marL="285750" marR="0" lvl="0" indent="-285750" algn="l" rtl="0">
              <a:lnSpc>
                <a:spcPct val="200000"/>
              </a:lnSpc>
              <a:spcBef>
                <a:spcPts val="0"/>
              </a:spcBef>
              <a:spcAft>
                <a:spcPts val="0"/>
              </a:spcAft>
              <a:buClr>
                <a:schemeClr val="dk1"/>
              </a:buClr>
              <a:buSzPts val="2800"/>
              <a:buFont typeface="Arial"/>
              <a:buChar char="•"/>
            </a:pPr>
            <a:r>
              <a:rPr lang="es-ES" sz="2800">
                <a:solidFill>
                  <a:schemeClr val="dk1"/>
                </a:solidFill>
                <a:latin typeface="Calibri"/>
                <a:ea typeface="Calibri"/>
                <a:cs typeface="Calibri"/>
                <a:sym typeface="Calibri"/>
              </a:rPr>
              <a:t>Invertir en uno mismo: crear redes</a:t>
            </a:r>
          </a:p>
          <a:p>
            <a:pPr marL="285750" marR="0" lvl="0" indent="-285750" algn="l" rtl="0">
              <a:lnSpc>
                <a:spcPct val="200000"/>
              </a:lnSpc>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CPD</a:t>
            </a:r>
            <a:endParaRPr sz="2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p2"/>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35" name="Google Shape;35;p2"/>
          <p:cNvSpPr/>
          <p:nvPr/>
        </p:nvSpPr>
        <p:spPr>
          <a:xfrm rot="5400000">
            <a:off x="1592100" y="4214227"/>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2"/>
          <p:cNvSpPr/>
          <p:nvPr/>
        </p:nvSpPr>
        <p:spPr>
          <a:xfrm rot="5400000">
            <a:off x="1592100" y="5375855"/>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
          <p:cNvSpPr/>
          <p:nvPr/>
        </p:nvSpPr>
        <p:spPr>
          <a:xfrm rot="5400000">
            <a:off x="1599027" y="6607146"/>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
          <p:cNvSpPr txBox="1"/>
          <p:nvPr/>
        </p:nvSpPr>
        <p:spPr>
          <a:xfrm>
            <a:off x="1524000" y="1503549"/>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Objetivos y metas </a:t>
            </a:r>
            <a:endParaRPr/>
          </a:p>
        </p:txBody>
      </p:sp>
      <p:sp>
        <p:nvSpPr>
          <p:cNvPr id="39" name="Google Shape;39;p2"/>
          <p:cNvSpPr txBox="1"/>
          <p:nvPr/>
        </p:nvSpPr>
        <p:spPr>
          <a:xfrm>
            <a:off x="1524000" y="2262365"/>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a:solidFill>
                  <a:schemeClr val="dk1"/>
                </a:solidFill>
                <a:latin typeface="Calibri"/>
                <a:ea typeface="Calibri"/>
                <a:cs typeface="Calibri"/>
                <a:sym typeface="Calibri"/>
              </a:rPr>
              <a:t>Al final de este modulo serás capaz de:</a:t>
            </a:r>
            <a:endParaRPr/>
          </a:p>
        </p:txBody>
      </p:sp>
      <p:sp>
        <p:nvSpPr>
          <p:cNvPr id="40" name="Google Shape;40;p2"/>
          <p:cNvSpPr txBox="1"/>
          <p:nvPr/>
        </p:nvSpPr>
        <p:spPr>
          <a:xfrm>
            <a:off x="2667000" y="4294025"/>
            <a:ext cx="62844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Comprender el concepto de flujo de caja</a:t>
            </a:r>
            <a:endParaRPr sz="2800">
              <a:solidFill>
                <a:schemeClr val="dk1"/>
              </a:solidFill>
              <a:latin typeface="Calibri"/>
              <a:ea typeface="Calibri"/>
              <a:cs typeface="Calibri"/>
              <a:sym typeface="Calibri"/>
            </a:endParaRPr>
          </a:p>
        </p:txBody>
      </p:sp>
      <p:sp>
        <p:nvSpPr>
          <p:cNvPr id="41" name="Google Shape;41;p2"/>
          <p:cNvSpPr txBox="1"/>
          <p:nvPr/>
        </p:nvSpPr>
        <p:spPr>
          <a:xfrm>
            <a:off x="2666987" y="5502640"/>
            <a:ext cx="5124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Gestionar tu ciclo de flujo de caja</a:t>
            </a:r>
            <a:endParaRPr sz="2800">
              <a:solidFill>
                <a:schemeClr val="dk1"/>
              </a:solidFill>
              <a:latin typeface="Calibri"/>
              <a:ea typeface="Calibri"/>
              <a:cs typeface="Calibri"/>
              <a:sym typeface="Calibri"/>
            </a:endParaRPr>
          </a:p>
        </p:txBody>
      </p:sp>
      <p:sp>
        <p:nvSpPr>
          <p:cNvPr id="42" name="Google Shape;42;p2"/>
          <p:cNvSpPr txBox="1"/>
          <p:nvPr/>
        </p:nvSpPr>
        <p:spPr>
          <a:xfrm>
            <a:off x="2666999" y="6703412"/>
            <a:ext cx="5124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Prever tu flujo de caja</a:t>
            </a:r>
            <a:endParaRPr sz="2800">
              <a:solidFill>
                <a:schemeClr val="dk1"/>
              </a:solidFill>
              <a:latin typeface="Calibri"/>
              <a:ea typeface="Calibri"/>
              <a:cs typeface="Calibri"/>
              <a:sym typeface="Calibri"/>
            </a:endParaRPr>
          </a:p>
        </p:txBody>
      </p:sp>
      <p:pic>
        <p:nvPicPr>
          <p:cNvPr id="43" name="Google Shape;43;p2"/>
          <p:cNvPicPr preferRelativeResize="0"/>
          <p:nvPr/>
        </p:nvPicPr>
        <p:blipFill rotWithShape="1">
          <a:blip r:embed="rId4">
            <a:alphaModFix/>
          </a:blip>
          <a:srcRect l="2852" t="6499" r="3200" b="6869"/>
          <a:stretch/>
        </p:blipFill>
        <p:spPr>
          <a:xfrm>
            <a:off x="9677400" y="4381320"/>
            <a:ext cx="7391400" cy="4543860"/>
          </a:xfrm>
          <a:prstGeom prst="rect">
            <a:avLst/>
          </a:prstGeom>
          <a:noFill/>
          <a:ln>
            <a:noFill/>
          </a:ln>
        </p:spPr>
      </p:pic>
      <p:sp>
        <p:nvSpPr>
          <p:cNvPr id="44" name="Google Shape;44;p2"/>
          <p:cNvSpPr/>
          <p:nvPr/>
        </p:nvSpPr>
        <p:spPr>
          <a:xfrm rot="5400000">
            <a:off x="1592072" y="7882737"/>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2"/>
          <p:cNvSpPr txBox="1"/>
          <p:nvPr/>
        </p:nvSpPr>
        <p:spPr>
          <a:xfrm>
            <a:off x="2667001" y="7995575"/>
            <a:ext cx="65451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Comprender la fijación de precios de tu empresa</a:t>
            </a:r>
            <a:endParaRPr sz="2800">
              <a:solidFill>
                <a:schemeClr val="dk1"/>
              </a:solidFill>
              <a:latin typeface="Calibri"/>
              <a:ea typeface="Calibri"/>
              <a:cs typeface="Calibri"/>
              <a:sym typeface="Calibri"/>
            </a:endParaRPr>
          </a:p>
        </p:txBody>
      </p:sp>
      <p:sp>
        <p:nvSpPr>
          <p:cNvPr id="46" name="Google Shape;46;p2"/>
          <p:cNvSpPr txBox="1"/>
          <p:nvPr/>
        </p:nvSpPr>
        <p:spPr>
          <a:xfrm>
            <a:off x="2667000" y="3232000"/>
            <a:ext cx="12556800" cy="1175676"/>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GB" sz="2800">
                <a:solidFill>
                  <a:schemeClr val="dk1"/>
                </a:solidFill>
                <a:latin typeface="Calibri"/>
                <a:ea typeface="Calibri"/>
                <a:cs typeface="Calibri"/>
                <a:sym typeface="Calibri"/>
              </a:rPr>
              <a:t>Comprender la importancia clave de la financiación para la iniciativa empresarial y su relación</a:t>
            </a:r>
            <a:endParaRPr sz="2800">
              <a:solidFill>
                <a:schemeClr val="dk1"/>
              </a:solidFill>
              <a:latin typeface="Calibri"/>
              <a:ea typeface="Calibri"/>
              <a:cs typeface="Calibri"/>
              <a:sym typeface="Calibri"/>
            </a:endParaRPr>
          </a:p>
        </p:txBody>
      </p:sp>
      <p:sp>
        <p:nvSpPr>
          <p:cNvPr id="47" name="Google Shape;47;p2"/>
          <p:cNvSpPr/>
          <p:nvPr/>
        </p:nvSpPr>
        <p:spPr>
          <a:xfrm rot="5400000">
            <a:off x="1592100" y="3152952"/>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p:nvPr/>
        </p:nvSpPr>
        <p:spPr>
          <a:xfrm>
            <a:off x="1447800" y="1573291"/>
            <a:ext cx="3581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Resumen</a:t>
            </a:r>
            <a:endParaRPr/>
          </a:p>
        </p:txBody>
      </p:sp>
      <p:sp>
        <p:nvSpPr>
          <p:cNvPr id="241" name="Google Shape;241;p15"/>
          <p:cNvSpPr txBox="1"/>
          <p:nvPr/>
        </p:nvSpPr>
        <p:spPr>
          <a:xfrm>
            <a:off x="2188631" y="3055213"/>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Rentabilidad</a:t>
            </a:r>
            <a:endParaRPr sz="2800" b="1">
              <a:solidFill>
                <a:schemeClr val="dk1"/>
              </a:solidFill>
              <a:latin typeface="Calibri"/>
              <a:ea typeface="Calibri"/>
              <a:cs typeface="Calibri"/>
              <a:sym typeface="Calibri"/>
            </a:endParaRPr>
          </a:p>
        </p:txBody>
      </p:sp>
      <p:sp>
        <p:nvSpPr>
          <p:cNvPr id="242" name="Google Shape;242;p15"/>
          <p:cNvSpPr txBox="1"/>
          <p:nvPr/>
        </p:nvSpPr>
        <p:spPr>
          <a:xfrm>
            <a:off x="2188624" y="3763100"/>
            <a:ext cx="2840700" cy="3010800"/>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Ingresos	</a:t>
            </a: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Costes</a:t>
            </a: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Beneficios</a:t>
            </a: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Rentabilidad</a:t>
            </a: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Plan de empresa</a:t>
            </a: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GB" sz="2400">
                <a:solidFill>
                  <a:schemeClr val="dk1"/>
                </a:solidFill>
                <a:latin typeface="Calibri"/>
                <a:ea typeface="Calibri"/>
                <a:cs typeface="Calibri"/>
                <a:sym typeface="Calibri"/>
              </a:rPr>
              <a:t>Emprendimiento</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43" name="Google Shape;243;p15"/>
          <p:cNvSpPr txBox="1"/>
          <p:nvPr/>
        </p:nvSpPr>
        <p:spPr>
          <a:xfrm>
            <a:off x="7543800" y="7320290"/>
            <a:ext cx="35814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Fijación de precios</a:t>
            </a:r>
            <a:endParaRPr sz="2800" b="1">
              <a:solidFill>
                <a:schemeClr val="dk1"/>
              </a:solidFill>
              <a:latin typeface="Calibri"/>
              <a:ea typeface="Calibri"/>
              <a:cs typeface="Calibri"/>
              <a:sym typeface="Calibri"/>
            </a:endParaRPr>
          </a:p>
        </p:txBody>
      </p:sp>
      <p:sp>
        <p:nvSpPr>
          <p:cNvPr id="244" name="Google Shape;244;p15"/>
          <p:cNvSpPr txBox="1"/>
          <p:nvPr/>
        </p:nvSpPr>
        <p:spPr>
          <a:xfrm>
            <a:off x="13080774" y="3081524"/>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Flujo de caja</a:t>
            </a:r>
            <a:endParaRPr sz="2800" b="1">
              <a:solidFill>
                <a:schemeClr val="dk1"/>
              </a:solidFill>
              <a:latin typeface="Calibri"/>
              <a:ea typeface="Calibri"/>
              <a:cs typeface="Calibri"/>
              <a:sym typeface="Calibri"/>
            </a:endParaRPr>
          </a:p>
        </p:txBody>
      </p:sp>
      <p:sp>
        <p:nvSpPr>
          <p:cNvPr id="245" name="Google Shape;245;p15"/>
          <p:cNvSpPr txBox="1"/>
          <p:nvPr/>
        </p:nvSpPr>
        <p:spPr>
          <a:xfrm>
            <a:off x="13080772" y="3522385"/>
            <a:ext cx="3378427"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Ciclo de flujo de caja</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Gestión de flujo de caja</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Previsión de flujo de caja</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46" name="Google Shape;246;p15"/>
          <p:cNvSpPr/>
          <p:nvPr/>
        </p:nvSpPr>
        <p:spPr>
          <a:xfrm rot="5400000">
            <a:off x="1561069" y="3338044"/>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5"/>
          <p:cNvSpPr/>
          <p:nvPr/>
        </p:nvSpPr>
        <p:spPr>
          <a:xfrm rot="5400000">
            <a:off x="6011672" y="7666228"/>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15"/>
          <p:cNvSpPr/>
          <p:nvPr/>
        </p:nvSpPr>
        <p:spPr>
          <a:xfrm rot="5400000">
            <a:off x="12463044" y="3338044"/>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9" name="Google Shape;249;p15"/>
          <p:cNvPicPr preferRelativeResize="0"/>
          <p:nvPr/>
        </p:nvPicPr>
        <p:blipFill rotWithShape="1">
          <a:blip r:embed="rId3">
            <a:alphaModFix/>
          </a:blip>
          <a:srcRect/>
          <a:stretch/>
        </p:blipFill>
        <p:spPr>
          <a:xfrm>
            <a:off x="5791200" y="3330299"/>
            <a:ext cx="5439602" cy="3626401"/>
          </a:xfrm>
          <a:prstGeom prst="rect">
            <a:avLst/>
          </a:prstGeom>
          <a:noFill/>
          <a:ln>
            <a:noFill/>
          </a:ln>
        </p:spPr>
      </p:pic>
      <p:sp>
        <p:nvSpPr>
          <p:cNvPr id="250" name="Google Shape;250;p15"/>
          <p:cNvSpPr txBox="1"/>
          <p:nvPr/>
        </p:nvSpPr>
        <p:spPr>
          <a:xfrm>
            <a:off x="7543800" y="7804920"/>
            <a:ext cx="4234543" cy="12002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¿Qué es la fijación de precios?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Estrategia de fijación de precios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7"/>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256" name="Google Shape;256;p17"/>
          <p:cNvSpPr txBox="1"/>
          <p:nvPr/>
        </p:nvSpPr>
        <p:spPr>
          <a:xfrm>
            <a:off x="4343400" y="4457700"/>
            <a:ext cx="91440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0066"/>
              </a:buClr>
              <a:buSzPts val="8000"/>
              <a:buFont typeface="Calibri"/>
              <a:buNone/>
            </a:pPr>
            <a:r>
              <a:rPr lang="en-GB" sz="8000" b="1">
                <a:solidFill>
                  <a:srgbClr val="660066"/>
                </a:solidFill>
                <a:latin typeface="Calibri"/>
                <a:ea typeface="Calibri"/>
                <a:cs typeface="Calibri"/>
                <a:sym typeface="Calibri"/>
              </a:rPr>
              <a:t>Gracias!</a:t>
            </a:r>
            <a:endParaRPr sz="8000" b="1" i="0" u="none" strike="noStrike" cap="none">
              <a:solidFill>
                <a:srgbClr val="660066"/>
              </a:solidFill>
              <a:latin typeface="Calibri"/>
              <a:ea typeface="Calibri"/>
              <a:cs typeface="Calibri"/>
              <a:sym typeface="Calibri"/>
            </a:endParaRPr>
          </a:p>
        </p:txBody>
      </p:sp>
      <p:sp>
        <p:nvSpPr>
          <p:cNvPr id="257" name="Google Shape;257;p17"/>
          <p:cNvSpPr txBox="1"/>
          <p:nvPr/>
        </p:nvSpPr>
        <p:spPr>
          <a:xfrm>
            <a:off x="8153400" y="5981700"/>
            <a:ext cx="1981200" cy="38151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GB" sz="2400">
                <a:solidFill>
                  <a:schemeClr val="dk1"/>
                </a:solidFill>
                <a:latin typeface="Calibri"/>
                <a:ea typeface="Calibri"/>
                <a:cs typeface="Calibri"/>
                <a:sym typeface="Calibri"/>
              </a:rPr>
              <a:t>dewproject.eu</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graphicFrame>
        <p:nvGraphicFramePr>
          <p:cNvPr id="53" name="Google Shape;53;g1bb3cd1d8dc_0_0"/>
          <p:cNvGraphicFramePr/>
          <p:nvPr>
            <p:extLst>
              <p:ext uri="{D42A27DB-BD31-4B8C-83A1-F6EECF244321}">
                <p14:modId xmlns:p14="http://schemas.microsoft.com/office/powerpoint/2010/main" val="520281715"/>
              </p:ext>
            </p:extLst>
          </p:nvPr>
        </p:nvGraphicFramePr>
        <p:xfrm>
          <a:off x="729343" y="2705100"/>
          <a:ext cx="16992600" cy="6202700"/>
        </p:xfrm>
        <a:graphic>
          <a:graphicData uri="http://schemas.openxmlformats.org/drawingml/2006/table">
            <a:tbl>
              <a:tblPr firstRow="1" bandRow="1">
                <a:noFill/>
                <a:tableStyleId>{A8FBD88E-675E-45F6-9B07-ED1B479218AD}</a:tableStyleId>
              </a:tblPr>
              <a:tblGrid>
                <a:gridCol w="1881075">
                  <a:extLst>
                    <a:ext uri="{9D8B030D-6E8A-4147-A177-3AD203B41FA5}">
                      <a16:colId xmlns:a16="http://schemas.microsoft.com/office/drawing/2014/main" val="20000"/>
                    </a:ext>
                  </a:extLst>
                </a:gridCol>
                <a:gridCol w="4171100">
                  <a:extLst>
                    <a:ext uri="{9D8B030D-6E8A-4147-A177-3AD203B41FA5}">
                      <a16:colId xmlns:a16="http://schemas.microsoft.com/office/drawing/2014/main" val="20001"/>
                    </a:ext>
                  </a:extLst>
                </a:gridCol>
                <a:gridCol w="5479600">
                  <a:extLst>
                    <a:ext uri="{9D8B030D-6E8A-4147-A177-3AD203B41FA5}">
                      <a16:colId xmlns:a16="http://schemas.microsoft.com/office/drawing/2014/main" val="20002"/>
                    </a:ext>
                  </a:extLst>
                </a:gridCol>
                <a:gridCol w="5460825">
                  <a:extLst>
                    <a:ext uri="{9D8B030D-6E8A-4147-A177-3AD203B41FA5}">
                      <a16:colId xmlns:a16="http://schemas.microsoft.com/office/drawing/2014/main" val="20003"/>
                    </a:ext>
                  </a:extLst>
                </a:gridCol>
              </a:tblGrid>
              <a:tr h="218450">
                <a:tc>
                  <a:txBody>
                    <a:bodyPr/>
                    <a:lstStyle/>
                    <a:p>
                      <a:pPr marL="0" marR="0" lvl="0" indent="0" algn="ctr" rtl="0">
                        <a:spcBef>
                          <a:spcPts val="0"/>
                        </a:spcBef>
                        <a:spcAft>
                          <a:spcPts val="0"/>
                        </a:spcAft>
                        <a:buNone/>
                      </a:pPr>
                      <a:r>
                        <a:rPr lang="en-GB" sz="2000" u="none" strike="noStrike" cap="none">
                          <a:solidFill>
                            <a:schemeClr val="lt1"/>
                          </a:solidFill>
                        </a:rPr>
                        <a:t>COMPETENCIA</a:t>
                      </a:r>
                      <a:endParaRPr sz="2000" u="none" strike="noStrike" cap="none">
                        <a:solidFill>
                          <a:schemeClr val="lt1"/>
                        </a:solidFill>
                      </a:endParaRPr>
                    </a:p>
                  </a:txBody>
                  <a:tcPr marL="91450" marR="91450" marT="45725" marB="45725" anchor="ctr">
                    <a:lnL w="28575" cap="flat" cmpd="sng">
                      <a:solidFill>
                        <a:srgbClr val="660066"/>
                      </a:solidFill>
                      <a:prstDash val="solid"/>
                      <a:round/>
                      <a:headEnd type="none" w="sm" len="sm"/>
                      <a:tailEnd type="none" w="sm" len="sm"/>
                    </a:lnL>
                    <a:lnR w="28575"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pPr>
                      <a:r>
                        <a:rPr lang="en-GB" sz="2000" u="none" strike="noStrike" cap="none">
                          <a:solidFill>
                            <a:schemeClr val="lt1"/>
                          </a:solidFill>
                        </a:rPr>
                        <a:t>NIVEL DE COMPETENCIA – BÁSICO</a:t>
                      </a:r>
                      <a:endParaRPr sz="2000" u="none" strike="noStrike" cap="none">
                        <a:solidFill>
                          <a:schemeClr val="lt1"/>
                        </a:solidFill>
                      </a:endParaRPr>
                    </a:p>
                  </a:txBody>
                  <a:tcPr marL="91450" marR="91450" marT="45725" marB="45725" anchor="ctr">
                    <a:lnL w="28575" cap="flat" cmpd="sng">
                      <a:solidFill>
                        <a:srgbClr val="660066"/>
                      </a:solidFill>
                      <a:prstDash val="solid"/>
                      <a:round/>
                      <a:headEnd type="none" w="sm" len="sm"/>
                      <a:tailEnd type="none" w="sm" len="sm"/>
                    </a:lnL>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pPr>
                      <a:r>
                        <a:rPr lang="en-GB" sz="2000" u="none" strike="noStrike" cap="none">
                          <a:solidFill>
                            <a:schemeClr val="lt1"/>
                          </a:solidFill>
                        </a:rPr>
                        <a:t>NIVEL DE COMPETENCIA – INTERMEDIO</a:t>
                      </a:r>
                      <a:endParaRPr sz="2000" u="none" strike="noStrike" cap="none">
                        <a:solidFill>
                          <a:schemeClr val="lt1"/>
                        </a:solidFill>
                      </a:endParaRPr>
                    </a:p>
                  </a:txBody>
                  <a:tcPr marL="91450" marR="91450" marT="45725" marB="45725" anchor="ctr">
                    <a:lnR w="19050"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pPr>
                      <a:r>
                        <a:rPr lang="en-GB" sz="2000" u="none" strike="noStrike" cap="none">
                          <a:solidFill>
                            <a:schemeClr val="lt1"/>
                          </a:solidFill>
                        </a:rPr>
                        <a:t>NIVEL DE COMPETENCIA - AVANZADO</a:t>
                      </a:r>
                      <a:endParaRPr sz="2000" u="none" strike="noStrike" cap="none">
                        <a:solidFill>
                          <a:schemeClr val="lt1"/>
                        </a:solidFill>
                      </a:endParaRPr>
                    </a:p>
                  </a:txBody>
                  <a:tcPr marL="91450" marR="91450" marT="45725" marB="45725" anchor="ctr">
                    <a:lnL w="19050" cap="flat" cmpd="sng">
                      <a:solidFill>
                        <a:srgbClr val="660066"/>
                      </a:solidFill>
                      <a:prstDash val="solid"/>
                      <a:round/>
                      <a:headEnd type="none" w="sm" len="sm"/>
                      <a:tailEnd type="none" w="sm" len="sm"/>
                    </a:lnL>
                    <a:solidFill>
                      <a:srgbClr val="660066"/>
                    </a:solidFill>
                  </a:tcPr>
                </a:tc>
                <a:extLst>
                  <a:ext uri="{0D108BD9-81ED-4DB2-BD59-A6C34878D82A}">
                    <a16:rowId xmlns:a16="http://schemas.microsoft.com/office/drawing/2014/main" val="10000"/>
                  </a:ext>
                </a:extLst>
              </a:tr>
              <a:tr h="1234450">
                <a:tc>
                  <a:txBody>
                    <a:bodyPr/>
                    <a:lstStyle/>
                    <a:p>
                      <a:pPr marL="0" marR="0" lvl="0" indent="0" algn="l" rtl="0">
                        <a:spcBef>
                          <a:spcPts val="0"/>
                        </a:spcBef>
                        <a:spcAft>
                          <a:spcPts val="0"/>
                        </a:spcAft>
                        <a:buNone/>
                      </a:pPr>
                      <a:r>
                        <a:rPr lang="en-GB" sz="1800" b="1" u="none" strike="noStrike" cap="none">
                          <a:solidFill>
                            <a:srgbClr val="660066"/>
                          </a:solidFill>
                        </a:rPr>
                        <a:t>Autoconciencia y autoeficacia</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confía en su propia capacidad para generar valor para los demás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GB" sz="1800"/>
                        <a:t>El alumnado puede aprovechar al máximo sus puntos fuertes y débiles. </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GB" sz="1800" b="1">
                          <a:solidFill>
                            <a:srgbClr val="660066"/>
                          </a:solidFill>
                        </a:rPr>
                        <a:t>El alumnado puede compensar sus puntos débiles trabajando en equipo y desarrollando sus puntos fuertes. </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1"/>
                  </a:ext>
                </a:extLst>
              </a:tr>
              <a:tr h="1143000">
                <a:tc>
                  <a:txBody>
                    <a:bodyPr/>
                    <a:lstStyle/>
                    <a:p>
                      <a:pPr marL="0" marR="0" lvl="0" indent="0" algn="l" rtl="0">
                        <a:spcBef>
                          <a:spcPts val="0"/>
                        </a:spcBef>
                        <a:spcAft>
                          <a:spcPts val="0"/>
                        </a:spcAft>
                        <a:buNone/>
                      </a:pPr>
                      <a:r>
                        <a:rPr lang="en-GB" sz="1800" b="1">
                          <a:solidFill>
                            <a:srgbClr val="660066"/>
                          </a:solidFill>
                        </a:rPr>
                        <a:t>Motivación y perseverancia</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GB" sz="1800"/>
                        <a:t>El alumnado quiere seguir su pasión y crear valor para los demás.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GB" sz="1800"/>
                        <a:t>El alumnado está dispuesto a dedicar esfuerzos y recursos, a seguir su pasión y crear valor para los demás. </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GB" sz="1800"/>
                        <a:t>El alumnado puede centrarse en su pasión y seguir creando valor a pesar de los contratiempos. </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2"/>
                  </a:ext>
                </a:extLst>
              </a:tr>
              <a:tr h="1143000">
                <a:tc>
                  <a:txBody>
                    <a:bodyPr/>
                    <a:lstStyle/>
                    <a:p>
                      <a:pPr marL="0" marR="0" lvl="0" indent="0" algn="l" rtl="0">
                        <a:spcBef>
                          <a:spcPts val="0"/>
                        </a:spcBef>
                        <a:spcAft>
                          <a:spcPts val="0"/>
                        </a:spcAft>
                        <a:buNone/>
                      </a:pPr>
                      <a:r>
                        <a:rPr lang="en-GB" sz="1800" b="1">
                          <a:solidFill>
                            <a:srgbClr val="660066"/>
                          </a:solidFill>
                        </a:rPr>
                        <a:t>Mobilizar recursos</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GB" sz="1800"/>
                        <a:t>El alumnado puede encontrar y utilizar los recursos de forma responsable </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reunir y gestionar distintos tipos de recursos para crear valor para otros.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puede definir estrategias para movilizar los recursos que necesitan para generar valor para otros.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3"/>
                  </a:ext>
                </a:extLst>
              </a:tr>
              <a:tr h="1219200">
                <a:tc>
                  <a:txBody>
                    <a:bodyPr/>
                    <a:lstStyle/>
                    <a:p>
                      <a:pPr marL="0" marR="0" lvl="0" indent="0" algn="l" rtl="0">
                        <a:spcBef>
                          <a:spcPts val="0"/>
                        </a:spcBef>
                        <a:spcAft>
                          <a:spcPts val="0"/>
                        </a:spcAft>
                        <a:buNone/>
                      </a:pPr>
                      <a:r>
                        <a:rPr lang="en-GB" sz="1800" b="1">
                          <a:solidFill>
                            <a:srgbClr val="660066"/>
                          </a:solidFill>
                        </a:rPr>
                        <a:t>Alfabetización financiera y económica </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puede elaborar el presupuesto de una actividad sencilla.</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puede encontrar opciones de financiación y gestionar un presupuesto para su actividad de creación de valor.</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puede elaborar un plan para la sostenibilidad financiera de una actividad de creación de valor.</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4"/>
                  </a:ext>
                </a:extLst>
              </a:tr>
              <a:tr h="1066800">
                <a:tc>
                  <a:txBody>
                    <a:bodyPr/>
                    <a:lstStyle/>
                    <a:p>
                      <a:pPr marL="0" marR="0" lvl="0" indent="0" algn="l" rtl="0">
                        <a:spcBef>
                          <a:spcPts val="0"/>
                        </a:spcBef>
                        <a:spcAft>
                          <a:spcPts val="0"/>
                        </a:spcAft>
                        <a:buNone/>
                      </a:pPr>
                      <a:r>
                        <a:rPr lang="en-GB" sz="1800" b="1">
                          <a:solidFill>
                            <a:srgbClr val="660066"/>
                          </a:solidFill>
                        </a:rPr>
                        <a:t>Mobilizar a otros</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puede comunicar sus ideas con claridad y entusiasmo</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puede persuadir, implicar e inspirar a otros en actividades de creación de valor.</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b="1">
                          <a:solidFill>
                            <a:srgbClr val="660066"/>
                          </a:solidFill>
                        </a:rPr>
                        <a:t>El alumnado puede inspirar a otros y hacer que participen en actividades de creación de valor.</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5"/>
                  </a:ext>
                </a:extLst>
              </a:tr>
            </a:tbl>
          </a:graphicData>
        </a:graphic>
      </p:graphicFrame>
      <p:sp>
        <p:nvSpPr>
          <p:cNvPr id="54" name="Google Shape;54;g1bb3cd1d8dc_0_0"/>
          <p:cNvSpPr/>
          <p:nvPr/>
        </p:nvSpPr>
        <p:spPr>
          <a:xfrm>
            <a:off x="12222846" y="3086100"/>
            <a:ext cx="5598429" cy="13716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g1bb3cd1d8dc_0_0"/>
          <p:cNvSpPr txBox="1"/>
          <p:nvPr/>
        </p:nvSpPr>
        <p:spPr>
          <a:xfrm>
            <a:off x="1447800" y="1573291"/>
            <a:ext cx="141732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660066"/>
                </a:solidFill>
                <a:latin typeface="Calibri"/>
                <a:ea typeface="Calibri"/>
                <a:cs typeface="Calibri"/>
                <a:sym typeface="Calibri"/>
              </a:rPr>
              <a:t>Marco EntreComp – Área de recursos</a:t>
            </a:r>
            <a:endParaRPr sz="3200" b="1">
              <a:solidFill>
                <a:srgbClr val="660066"/>
              </a:solidFill>
              <a:latin typeface="Calibri"/>
              <a:ea typeface="Calibri"/>
              <a:cs typeface="Calibri"/>
              <a:sym typeface="Calibri"/>
            </a:endParaRPr>
          </a:p>
        </p:txBody>
      </p:sp>
      <p:sp>
        <p:nvSpPr>
          <p:cNvPr id="56" name="Google Shape;56;g1bb3cd1d8dc_0_0"/>
          <p:cNvSpPr/>
          <p:nvPr/>
        </p:nvSpPr>
        <p:spPr>
          <a:xfrm>
            <a:off x="12222847" y="5410200"/>
            <a:ext cx="5598428" cy="13716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g1bb3cd1d8dc_0_0"/>
          <p:cNvSpPr/>
          <p:nvPr/>
        </p:nvSpPr>
        <p:spPr>
          <a:xfrm>
            <a:off x="12222847" y="6621800"/>
            <a:ext cx="5598428" cy="13716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3"/>
          <p:cNvSpPr txBox="1"/>
          <p:nvPr/>
        </p:nvSpPr>
        <p:spPr>
          <a:xfrm>
            <a:off x="1524000" y="1503549"/>
            <a:ext cx="946265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Índice</a:t>
            </a:r>
            <a:endParaRPr/>
          </a:p>
        </p:txBody>
      </p:sp>
      <p:grpSp>
        <p:nvGrpSpPr>
          <p:cNvPr id="63" name="Google Shape;63;p3"/>
          <p:cNvGrpSpPr/>
          <p:nvPr/>
        </p:nvGrpSpPr>
        <p:grpSpPr>
          <a:xfrm>
            <a:off x="2432400" y="2598200"/>
            <a:ext cx="9922886" cy="1916888"/>
            <a:chOff x="6186394" y="344894"/>
            <a:chExt cx="9922886" cy="1916888"/>
          </a:xfrm>
        </p:grpSpPr>
        <p:sp>
          <p:nvSpPr>
            <p:cNvPr id="64" name="Google Shape;64;p3"/>
            <p:cNvSpPr txBox="1"/>
            <p:nvPr/>
          </p:nvSpPr>
          <p:spPr>
            <a:xfrm>
              <a:off x="6186394" y="895294"/>
              <a:ext cx="6916200" cy="1366488"/>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Sección 1: Beneficios y rentabilidad</a:t>
              </a: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Sección 2: Ingresos y gastos	</a:t>
              </a: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GB" sz="2400">
                  <a:solidFill>
                    <a:schemeClr val="dk1"/>
                  </a:solidFill>
                  <a:latin typeface="Calibri"/>
                  <a:ea typeface="Calibri"/>
                  <a:cs typeface="Calibri"/>
                  <a:sym typeface="Calibri"/>
                </a:rPr>
                <a:t>Sección 3: Acceso a la financiación   </a:t>
              </a:r>
              <a:endParaRPr sz="2400">
                <a:solidFill>
                  <a:schemeClr val="dk1"/>
                </a:solidFill>
                <a:latin typeface="Calibri"/>
                <a:ea typeface="Calibri"/>
                <a:cs typeface="Calibri"/>
                <a:sym typeface="Calibri"/>
              </a:endParaRPr>
            </a:p>
          </p:txBody>
        </p:sp>
        <p:sp>
          <p:nvSpPr>
            <p:cNvPr id="65" name="Google Shape;65;p3"/>
            <p:cNvSpPr txBox="1"/>
            <p:nvPr/>
          </p:nvSpPr>
          <p:spPr>
            <a:xfrm>
              <a:off x="6186394" y="344894"/>
              <a:ext cx="9922886" cy="587813"/>
            </a:xfrm>
            <a:prstGeom prst="rect">
              <a:avLst/>
            </a:prstGeom>
            <a:noFill/>
            <a:ln>
              <a:noFill/>
            </a:ln>
          </p:spPr>
          <p:txBody>
            <a:bodyPr spcFirstLastPara="1" wrap="square" lIns="108000" tIns="45700" rIns="108000" bIns="45700" anchor="t" anchorCtr="0">
              <a:spAutoFit/>
            </a:bodyPr>
            <a:lstStyle/>
            <a:p>
              <a:pPr marL="0" lvl="0" indent="0" algn="l" rtl="0">
                <a:lnSpc>
                  <a:spcPct val="115000"/>
                </a:lnSpc>
                <a:spcBef>
                  <a:spcPts val="0"/>
                </a:spcBef>
                <a:spcAft>
                  <a:spcPts val="0"/>
                </a:spcAft>
                <a:buSzPts val="1100"/>
                <a:buNone/>
              </a:pPr>
              <a:r>
                <a:rPr lang="en-GB" sz="2800" b="1">
                  <a:solidFill>
                    <a:schemeClr val="dk1"/>
                  </a:solidFill>
                  <a:latin typeface="Calibri"/>
                  <a:ea typeface="Calibri"/>
                  <a:cs typeface="Calibri"/>
                  <a:sym typeface="Calibri"/>
                </a:rPr>
                <a:t>Unidad 1: De la idea empresarial a la sostenibilidad financiera</a:t>
              </a:r>
              <a:endParaRPr sz="2800" b="1">
                <a:solidFill>
                  <a:schemeClr val="dk1"/>
                </a:solidFill>
                <a:latin typeface="Calibri"/>
                <a:ea typeface="Calibri"/>
                <a:cs typeface="Calibri"/>
                <a:sym typeface="Calibri"/>
              </a:endParaRPr>
            </a:p>
          </p:txBody>
        </p:sp>
      </p:grpSp>
      <p:grpSp>
        <p:nvGrpSpPr>
          <p:cNvPr id="66" name="Google Shape;66;p3"/>
          <p:cNvGrpSpPr/>
          <p:nvPr/>
        </p:nvGrpSpPr>
        <p:grpSpPr>
          <a:xfrm>
            <a:off x="2432397" y="5227671"/>
            <a:ext cx="5982259" cy="2912180"/>
            <a:chOff x="6186393" y="1511449"/>
            <a:chExt cx="5359502" cy="2912180"/>
          </a:xfrm>
        </p:grpSpPr>
        <p:sp>
          <p:nvSpPr>
            <p:cNvPr id="67" name="Google Shape;67;p3"/>
            <p:cNvSpPr txBox="1"/>
            <p:nvPr/>
          </p:nvSpPr>
          <p:spPr>
            <a:xfrm>
              <a:off x="6186395" y="2207678"/>
              <a:ext cx="5359500" cy="2215951"/>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Sección 1: ¿Qué es el flujo de caja?</a:t>
              </a: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Sección 2: ¿Qué es el ciclo de flujo de caja?</a:t>
              </a: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GB" sz="2400">
                  <a:solidFill>
                    <a:schemeClr val="dk1"/>
                  </a:solidFill>
                  <a:latin typeface="Calibri"/>
                  <a:ea typeface="Calibri"/>
                  <a:cs typeface="Calibri"/>
                  <a:sym typeface="Calibri"/>
                </a:rPr>
                <a:t>Sección 3: Cómo gestionar tu flujo de caja</a:t>
              </a:r>
            </a:p>
            <a:p>
              <a:pPr marL="0" lvl="0" indent="0" algn="l" rtl="0">
                <a:lnSpc>
                  <a:spcPct val="115000"/>
                </a:lnSpc>
                <a:spcBef>
                  <a:spcPts val="0"/>
                </a:spcBef>
                <a:spcAft>
                  <a:spcPts val="0"/>
                </a:spcAft>
                <a:buSzPts val="1100"/>
                <a:buNone/>
              </a:pPr>
              <a:r>
                <a:rPr lang="en-GB" sz="2400">
                  <a:solidFill>
                    <a:schemeClr val="dk1"/>
                  </a:solidFill>
                  <a:latin typeface="Calibri"/>
                  <a:ea typeface="Calibri"/>
                  <a:cs typeface="Calibri"/>
                  <a:sym typeface="Calibri"/>
                </a:rPr>
                <a:t>Sección 4: Previsión del flujo de caja	</a:t>
              </a: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Sección 5: ¿Cómo lo hago?</a:t>
              </a:r>
              <a:endParaRPr sz="2400">
                <a:solidFill>
                  <a:schemeClr val="dk1"/>
                </a:solidFill>
                <a:latin typeface="Calibri"/>
                <a:ea typeface="Calibri"/>
                <a:cs typeface="Calibri"/>
                <a:sym typeface="Calibri"/>
              </a:endParaRPr>
            </a:p>
          </p:txBody>
        </p:sp>
        <p:sp>
          <p:nvSpPr>
            <p:cNvPr id="68" name="Google Shape;68;p3"/>
            <p:cNvSpPr txBox="1"/>
            <p:nvPr/>
          </p:nvSpPr>
          <p:spPr>
            <a:xfrm>
              <a:off x="6186393" y="1511449"/>
              <a:ext cx="51249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Unidad 2: Flujo de caja</a:t>
              </a:r>
              <a:endParaRPr sz="2800" b="1">
                <a:solidFill>
                  <a:schemeClr val="dk1"/>
                </a:solidFill>
                <a:latin typeface="Calibri"/>
                <a:ea typeface="Calibri"/>
                <a:cs typeface="Calibri"/>
                <a:sym typeface="Calibri"/>
              </a:endParaRPr>
            </a:p>
          </p:txBody>
        </p:sp>
      </p:grpSp>
      <p:grpSp>
        <p:nvGrpSpPr>
          <p:cNvPr id="69" name="Google Shape;69;p3"/>
          <p:cNvGrpSpPr/>
          <p:nvPr/>
        </p:nvGrpSpPr>
        <p:grpSpPr>
          <a:xfrm>
            <a:off x="10135209" y="4571994"/>
            <a:ext cx="6716468" cy="2159538"/>
            <a:chOff x="4751453" y="287862"/>
            <a:chExt cx="5567217" cy="2159538"/>
          </a:xfrm>
        </p:grpSpPr>
        <p:sp>
          <p:nvSpPr>
            <p:cNvPr id="70" name="Google Shape;70;p3"/>
            <p:cNvSpPr txBox="1"/>
            <p:nvPr/>
          </p:nvSpPr>
          <p:spPr>
            <a:xfrm>
              <a:off x="4751454" y="877780"/>
              <a:ext cx="5567216"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Sección 1: Fijación de precios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Sección 2: Estrategia de fijación de precios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Sección 3: Tipos de estrategia de fijación de precios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Sección 4: Otros temas</a:t>
              </a:r>
              <a:endParaRPr sz="2400">
                <a:solidFill>
                  <a:schemeClr val="dk1"/>
                </a:solidFill>
                <a:latin typeface="Calibri"/>
                <a:ea typeface="Calibri"/>
                <a:cs typeface="Calibri"/>
                <a:sym typeface="Calibri"/>
              </a:endParaRPr>
            </a:p>
          </p:txBody>
        </p:sp>
        <p:sp>
          <p:nvSpPr>
            <p:cNvPr id="71" name="Google Shape;71;p3"/>
            <p:cNvSpPr txBox="1"/>
            <p:nvPr/>
          </p:nvSpPr>
          <p:spPr>
            <a:xfrm>
              <a:off x="4751453" y="287862"/>
              <a:ext cx="5567216"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Unidad 3: Fijación de precios</a:t>
              </a:r>
              <a:endParaRPr sz="2800" b="1">
                <a:solidFill>
                  <a:schemeClr val="dk1"/>
                </a:solidFill>
                <a:latin typeface="Calibri"/>
                <a:ea typeface="Calibri"/>
                <a:cs typeface="Calibri"/>
                <a:sym typeface="Calibri"/>
              </a:endParaRPr>
            </a:p>
          </p:txBody>
        </p:sp>
      </p:grpSp>
      <p:sp>
        <p:nvSpPr>
          <p:cNvPr id="72" name="Google Shape;72;p3"/>
          <p:cNvSpPr/>
          <p:nvPr/>
        </p:nvSpPr>
        <p:spPr>
          <a:xfrm rot="5400000">
            <a:off x="1439700" y="2752914"/>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3"/>
          <p:cNvSpPr/>
          <p:nvPr/>
        </p:nvSpPr>
        <p:spPr>
          <a:xfrm rot="5400000">
            <a:off x="1592100" y="5375855"/>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3"/>
          <p:cNvSpPr/>
          <p:nvPr/>
        </p:nvSpPr>
        <p:spPr>
          <a:xfrm rot="5400000">
            <a:off x="9470874" y="4544196"/>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198a7ebc9da_0_9"/>
          <p:cNvSpPr txBox="1"/>
          <p:nvPr/>
        </p:nvSpPr>
        <p:spPr>
          <a:xfrm>
            <a:off x="1447800" y="1573300"/>
            <a:ext cx="12691500" cy="11387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400" b="1">
                <a:solidFill>
                  <a:srgbClr val="660066"/>
                </a:solidFill>
                <a:latin typeface="Calibri"/>
                <a:ea typeface="Calibri"/>
                <a:cs typeface="Calibri"/>
                <a:sym typeface="Calibri"/>
              </a:rPr>
              <a:t>1.	De la idea emprearial a la sostenibilidad financiera</a:t>
            </a:r>
            <a:r>
              <a:rPr lang="en-GB" sz="3400"/>
              <a:t> – </a:t>
            </a:r>
            <a:r>
              <a:rPr lang="en-GB" sz="3400" b="1">
                <a:solidFill>
                  <a:srgbClr val="660066"/>
                </a:solidFill>
                <a:latin typeface="Calibri"/>
                <a:ea typeface="Calibri"/>
                <a:cs typeface="Calibri"/>
                <a:sym typeface="Calibri"/>
              </a:rPr>
              <a:t>Beneficios y rentabilidad</a:t>
            </a:r>
            <a:endParaRPr sz="3400"/>
          </a:p>
        </p:txBody>
      </p:sp>
      <p:sp>
        <p:nvSpPr>
          <p:cNvPr id="80" name="Google Shape;80;g198a7ebc9da_0_9"/>
          <p:cNvSpPr txBox="1"/>
          <p:nvPr/>
        </p:nvSpPr>
        <p:spPr>
          <a:xfrm>
            <a:off x="1447800" y="2841866"/>
            <a:ext cx="15392400" cy="304694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Calibri"/>
                <a:ea typeface="Calibri"/>
                <a:cs typeface="Calibri"/>
                <a:sym typeface="Calibri"/>
              </a:rPr>
              <a:t>La rentabilidad es el objetivo básico y primordial de todoas las empresas y empesarios.  </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Sin rentabilidad, la empresa no durará mucho. </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b="1">
                <a:solidFill>
                  <a:schemeClr val="dk1"/>
                </a:solidFill>
                <a:latin typeface="Calibri"/>
                <a:ea typeface="Calibri"/>
                <a:cs typeface="Calibri"/>
                <a:sym typeface="Calibri"/>
              </a:rPr>
              <a:t>Beneficio y obtención de beneficio</a:t>
            </a:r>
            <a:r>
              <a:rPr lang="en-GB" sz="2400">
                <a:solidFill>
                  <a:schemeClr val="dk1"/>
                </a:solidFill>
                <a:latin typeface="Calibri"/>
                <a:ea typeface="Calibri"/>
                <a:cs typeface="Calibri"/>
                <a:sym typeface="Calibri"/>
              </a:rPr>
              <a:t> son los conceptos preliminaries para definir mejor qué es la rentabilidad y porqué es importante. </a:t>
            </a:r>
            <a:endParaRPr/>
          </a:p>
          <a:p>
            <a:pPr marL="0" marR="0" lvl="0" indent="0" algn="just" rtl="0">
              <a:spcBef>
                <a:spcPts val="0"/>
              </a:spcBef>
              <a:spcAft>
                <a:spcPts val="0"/>
              </a:spcAft>
              <a:buNone/>
            </a:pPr>
            <a:endParaRPr sz="2400" b="1">
              <a:solidFill>
                <a:schemeClr val="dk1"/>
              </a:solidFill>
              <a:latin typeface="Calibri"/>
              <a:ea typeface="Calibri"/>
              <a:cs typeface="Calibri"/>
              <a:sym typeface="Calibri"/>
            </a:endParaRPr>
          </a:p>
          <a:p>
            <a:r>
              <a:rPr lang="en-GB" sz="2400">
                <a:effectLst/>
                <a:latin typeface="Calibri" panose="020F0502020204030204" pitchFamily="34" charset="0"/>
                <a:ea typeface="Calibri" panose="020F0502020204030204" pitchFamily="34" charset="0"/>
                <a:cs typeface="Arial MT"/>
              </a:rPr>
              <a:t>El beneficio se define simplemente como el excedente tras deducir los costes de los ingresos</a:t>
            </a:r>
            <a:endParaRPr lang="es-ES" sz="2400">
              <a:effectLst/>
              <a:latin typeface="Arial MT"/>
              <a:ea typeface="Arial MT"/>
              <a:cs typeface="Arial MT"/>
            </a:endParaRPr>
          </a:p>
        </p:txBody>
      </p:sp>
      <p:sp>
        <p:nvSpPr>
          <p:cNvPr id="81" name="Google Shape;81;g198a7ebc9da_0_9"/>
          <p:cNvSpPr txBox="1"/>
          <p:nvPr/>
        </p:nvSpPr>
        <p:spPr>
          <a:xfrm>
            <a:off x="5138737" y="6547973"/>
            <a:ext cx="80106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Helvetica Neue"/>
                <a:ea typeface="Helvetica Neue"/>
                <a:cs typeface="Helvetica Neue"/>
                <a:sym typeface="Helvetica Neue"/>
              </a:rPr>
              <a:t>BENEFICIO = TOTAL INGRESOS – TOTAL GASTOS</a:t>
            </a:r>
            <a:endParaRPr/>
          </a:p>
        </p:txBody>
      </p:sp>
      <p:sp>
        <p:nvSpPr>
          <p:cNvPr id="82" name="Google Shape;82;g198a7ebc9da_0_9"/>
          <p:cNvSpPr txBox="1"/>
          <p:nvPr/>
        </p:nvSpPr>
        <p:spPr>
          <a:xfrm>
            <a:off x="1447799" y="8252044"/>
            <a:ext cx="1491342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En resumen, el beneficio es una medida absoluta de la rentabilidad de la empresa. </a:t>
            </a:r>
            <a:endParaRPr/>
          </a:p>
        </p:txBody>
      </p:sp>
      <p:pic>
        <p:nvPicPr>
          <p:cNvPr id="83" name="Google Shape;83;g198a7ebc9da_0_9"/>
          <p:cNvPicPr preferRelativeResize="0"/>
          <p:nvPr/>
        </p:nvPicPr>
        <p:blipFill rotWithShape="1">
          <a:blip r:embed="rId3">
            <a:alphaModFix/>
          </a:blip>
          <a:srcRect l="11107" t="18648" r="12967" b="18648"/>
          <a:stretch/>
        </p:blipFill>
        <p:spPr>
          <a:xfrm>
            <a:off x="2209800" y="5850679"/>
            <a:ext cx="2322219" cy="19178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198a7ebc9da_0_29"/>
          <p:cNvSpPr txBox="1"/>
          <p:nvPr/>
        </p:nvSpPr>
        <p:spPr>
          <a:xfrm>
            <a:off x="1447800" y="1573300"/>
            <a:ext cx="12670800" cy="11387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400" b="1">
                <a:solidFill>
                  <a:srgbClr val="660066"/>
                </a:solidFill>
                <a:latin typeface="Calibri"/>
                <a:ea typeface="Calibri"/>
                <a:cs typeface="Calibri"/>
                <a:sym typeface="Calibri"/>
              </a:rPr>
              <a:t>1.	 De la idea emprearial a la sostenibilidad financiera</a:t>
            </a:r>
            <a:r>
              <a:rPr lang="en-GB" sz="3400"/>
              <a:t> – </a:t>
            </a:r>
            <a:r>
              <a:rPr lang="en-GB" sz="3400" b="1">
                <a:solidFill>
                  <a:srgbClr val="660066"/>
                </a:solidFill>
                <a:latin typeface="Calibri"/>
                <a:ea typeface="Calibri"/>
                <a:cs typeface="Calibri"/>
                <a:sym typeface="Calibri"/>
              </a:rPr>
              <a:t>Beneficios y rentabilidad</a:t>
            </a:r>
            <a:endParaRPr sz="3400"/>
          </a:p>
        </p:txBody>
      </p:sp>
      <p:sp>
        <p:nvSpPr>
          <p:cNvPr id="89" name="Google Shape;89;g198a7ebc9da_0_29"/>
          <p:cNvSpPr txBox="1"/>
          <p:nvPr/>
        </p:nvSpPr>
        <p:spPr>
          <a:xfrm>
            <a:off x="1447800" y="2857500"/>
            <a:ext cx="15392400" cy="1785064"/>
          </a:xfrm>
          <a:prstGeom prst="rect">
            <a:avLst/>
          </a:prstGeom>
          <a:noFill/>
          <a:ln>
            <a:noFill/>
          </a:ln>
        </p:spPr>
        <p:txBody>
          <a:bodyPr spcFirstLastPara="1" wrap="square" lIns="91425" tIns="45700" rIns="91425" bIns="45700" anchor="t" anchorCtr="0">
            <a:spAutoFit/>
          </a:bodyPr>
          <a:lstStyle/>
          <a:p>
            <a:pPr algn="just"/>
            <a:r>
              <a:rPr lang="en-GB" sz="2400">
                <a:effectLst/>
                <a:latin typeface="Calibri" panose="020F0502020204030204" pitchFamily="34" charset="0"/>
                <a:ea typeface="Calibri" panose="020F0502020204030204" pitchFamily="34" charset="0"/>
                <a:cs typeface="Arial MT"/>
              </a:rPr>
              <a:t>La </a:t>
            </a:r>
            <a:r>
              <a:rPr lang="en-GB" sz="2400" b="1">
                <a:effectLst/>
                <a:latin typeface="Calibri" panose="020F0502020204030204" pitchFamily="34" charset="0"/>
                <a:ea typeface="Calibri" panose="020F0502020204030204" pitchFamily="34" charset="0"/>
                <a:cs typeface="Arial MT"/>
              </a:rPr>
              <a:t>rentabilidad es la medida relativa </a:t>
            </a:r>
            <a:r>
              <a:rPr lang="en-GB" sz="2400">
                <a:effectLst/>
                <a:latin typeface="Calibri" panose="020F0502020204030204" pitchFamily="34" charset="0"/>
                <a:ea typeface="Calibri" panose="020F0502020204030204" pitchFamily="34" charset="0"/>
                <a:cs typeface="Arial MT"/>
              </a:rPr>
              <a:t>del beneficio -- cuánto beneficio se obtiene en comparación con los ingresos totales.</a:t>
            </a:r>
            <a:endParaRPr lang="es-ES" sz="2400">
              <a:effectLst/>
              <a:latin typeface="Arial MT"/>
              <a:ea typeface="Arial MT"/>
              <a:cs typeface="Arial MT"/>
            </a:endParaRPr>
          </a:p>
          <a:p>
            <a:pPr marL="0" marR="0" lvl="0" indent="0" algn="just" rtl="0">
              <a:spcBef>
                <a:spcPts val="0"/>
              </a:spcBef>
              <a:spcAft>
                <a:spcPts val="0"/>
              </a:spcAft>
              <a:buNone/>
            </a:pP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effectLst/>
                <a:latin typeface="Calibri" panose="020F0502020204030204" pitchFamily="34" charset="0"/>
                <a:ea typeface="Calibri" panose="020F0502020204030204" pitchFamily="34" charset="0"/>
              </a:rPr>
              <a:t>Esto significa que el cálculo de la rentabilidad tiene en cuenta el beneficio, los ingresos y los costes en términos porcentuales en lugar de las cantidades absolutas en bruto</a:t>
            </a:r>
            <a:endParaRPr sz="2400"/>
          </a:p>
        </p:txBody>
      </p:sp>
      <p:sp>
        <p:nvSpPr>
          <p:cNvPr id="90" name="Google Shape;90;g198a7ebc9da_0_29"/>
          <p:cNvSpPr txBox="1"/>
          <p:nvPr/>
        </p:nvSpPr>
        <p:spPr>
          <a:xfrm>
            <a:off x="1447800" y="5585721"/>
            <a:ext cx="3962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Helvetica Neue"/>
                <a:ea typeface="Helvetica Neue"/>
                <a:cs typeface="Helvetica Neue"/>
                <a:sym typeface="Helvetica Neue"/>
              </a:rPr>
              <a:t>RENTABILIDAD = </a:t>
            </a:r>
            <a:endParaRPr/>
          </a:p>
        </p:txBody>
      </p:sp>
      <p:cxnSp>
        <p:nvCxnSpPr>
          <p:cNvPr id="91" name="Google Shape;91;g198a7ebc9da_0_29"/>
          <p:cNvCxnSpPr/>
          <p:nvPr/>
        </p:nvCxnSpPr>
        <p:spPr>
          <a:xfrm>
            <a:off x="4724400" y="5847331"/>
            <a:ext cx="4114800" cy="0"/>
          </a:xfrm>
          <a:prstGeom prst="straightConnector1">
            <a:avLst/>
          </a:prstGeom>
          <a:noFill/>
          <a:ln w="12700" cap="flat" cmpd="sng">
            <a:solidFill>
              <a:schemeClr val="dk1"/>
            </a:solidFill>
            <a:prstDash val="solid"/>
            <a:round/>
            <a:headEnd type="none" w="sm" len="sm"/>
            <a:tailEnd type="none" w="sm" len="sm"/>
          </a:ln>
        </p:spPr>
      </p:cxnSp>
      <p:sp>
        <p:nvSpPr>
          <p:cNvPr id="92" name="Google Shape;92;g198a7ebc9da_0_29"/>
          <p:cNvSpPr txBox="1"/>
          <p:nvPr/>
        </p:nvSpPr>
        <p:spPr>
          <a:xfrm>
            <a:off x="5688298" y="5340505"/>
            <a:ext cx="276225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Helvetica Neue"/>
                <a:sym typeface="Helvetica Neue"/>
              </a:rPr>
              <a:t>BENEFICIOS</a:t>
            </a:r>
            <a:endParaRPr/>
          </a:p>
        </p:txBody>
      </p:sp>
      <p:sp>
        <p:nvSpPr>
          <p:cNvPr id="93" name="Google Shape;93;g198a7ebc9da_0_29"/>
          <p:cNvSpPr txBox="1"/>
          <p:nvPr/>
        </p:nvSpPr>
        <p:spPr>
          <a:xfrm>
            <a:off x="5105400" y="5905524"/>
            <a:ext cx="3505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Helvetica Neue"/>
                <a:ea typeface="Helvetica Neue"/>
                <a:cs typeface="Helvetica Neue"/>
                <a:sym typeface="Helvetica Neue"/>
              </a:rPr>
              <a:t>TOTAL INGRESOS</a:t>
            </a:r>
            <a:endParaRPr/>
          </a:p>
        </p:txBody>
      </p:sp>
      <p:sp>
        <p:nvSpPr>
          <p:cNvPr id="94" name="Google Shape;94;g198a7ebc9da_0_29"/>
          <p:cNvSpPr txBox="1"/>
          <p:nvPr/>
        </p:nvSpPr>
        <p:spPr>
          <a:xfrm>
            <a:off x="8919411" y="5585721"/>
            <a:ext cx="10767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Helvetica Neue"/>
                <a:ea typeface="Helvetica Neue"/>
                <a:cs typeface="Helvetica Neue"/>
                <a:sym typeface="Helvetica Neue"/>
              </a:rPr>
              <a:t>x 100</a:t>
            </a:r>
            <a:endParaRPr/>
          </a:p>
        </p:txBody>
      </p:sp>
      <p:sp>
        <p:nvSpPr>
          <p:cNvPr id="95" name="Google Shape;95;g198a7ebc9da_0_29"/>
          <p:cNvSpPr txBox="1"/>
          <p:nvPr/>
        </p:nvSpPr>
        <p:spPr>
          <a:xfrm>
            <a:off x="1447800" y="7144049"/>
            <a:ext cx="15392400" cy="1785064"/>
          </a:xfrm>
          <a:prstGeom prst="rect">
            <a:avLst/>
          </a:prstGeom>
          <a:noFill/>
          <a:ln>
            <a:noFill/>
          </a:ln>
        </p:spPr>
        <p:txBody>
          <a:bodyPr spcFirstLastPara="1" wrap="square" lIns="91425" tIns="45700" rIns="91425" bIns="45700" anchor="t" anchorCtr="0">
            <a:spAutoFit/>
          </a:bodyPr>
          <a:lstStyle/>
          <a:p>
            <a:r>
              <a:rPr lang="en-GB" sz="2400">
                <a:effectLst/>
                <a:latin typeface="Calibri" panose="020F0502020204030204" pitchFamily="34" charset="0"/>
                <a:ea typeface="Calibri" panose="020F0502020204030204" pitchFamily="34" charset="0"/>
                <a:cs typeface="Arial MT"/>
              </a:rPr>
              <a:t>De este modo, este índice permite comparar empresas de diferentes tamaños o negocios observando sus niveles de beneficios uno al lado del otro.</a:t>
            </a:r>
            <a:endParaRPr lang="es-ES" sz="2400">
              <a:effectLst/>
              <a:latin typeface="Arial MT"/>
              <a:ea typeface="Arial MT"/>
              <a:cs typeface="Arial MT"/>
            </a:endParaRPr>
          </a:p>
          <a:p>
            <a:pPr marL="0" marR="0" lvl="0" indent="0" algn="l" rtl="0">
              <a:spcBef>
                <a:spcPts val="0"/>
              </a:spcBef>
              <a:spcAft>
                <a:spcPts val="0"/>
              </a:spcAft>
              <a:buNone/>
            </a:pP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r>
              <a:rPr lang="en-GB" sz="2400">
                <a:effectLst/>
                <a:latin typeface="Calibri" panose="020F0502020204030204" pitchFamily="34" charset="0"/>
                <a:ea typeface="Calibri" panose="020F0502020204030204" pitchFamily="34" charset="0"/>
                <a:cs typeface="Arial MT"/>
              </a:rPr>
              <a:t>En resumen, </a:t>
            </a:r>
            <a:r>
              <a:rPr lang="en-GB" sz="2400" b="1">
                <a:effectLst/>
                <a:latin typeface="Calibri" panose="020F0502020204030204" pitchFamily="34" charset="0"/>
                <a:ea typeface="Calibri" panose="020F0502020204030204" pitchFamily="34" charset="0"/>
                <a:cs typeface="Arial MT"/>
              </a:rPr>
              <a:t>la rentabilidad representa el porcentaje de beneficios generados por unidad de moneda gastada</a:t>
            </a:r>
            <a:r>
              <a:rPr lang="en-GB" sz="2400">
                <a:effectLst/>
                <a:latin typeface="Calibri" panose="020F0502020204030204" pitchFamily="34" charset="0"/>
                <a:ea typeface="Calibri" panose="020F0502020204030204" pitchFamily="34" charset="0"/>
                <a:cs typeface="Arial MT"/>
              </a:rPr>
              <a:t>.</a:t>
            </a:r>
            <a:endParaRPr lang="es-ES" sz="2400">
              <a:effectLst/>
              <a:latin typeface="Arial MT"/>
              <a:ea typeface="Arial MT"/>
              <a:cs typeface="Arial MT"/>
            </a:endParaRPr>
          </a:p>
        </p:txBody>
      </p:sp>
      <p:pic>
        <p:nvPicPr>
          <p:cNvPr id="96" name="Google Shape;96;g198a7ebc9da_0_29"/>
          <p:cNvPicPr preferRelativeResize="0"/>
          <p:nvPr/>
        </p:nvPicPr>
        <p:blipFill rotWithShape="1">
          <a:blip r:embed="rId3">
            <a:alphaModFix/>
          </a:blip>
          <a:srcRect/>
          <a:stretch/>
        </p:blipFill>
        <p:spPr>
          <a:xfrm>
            <a:off x="11369655" y="4303623"/>
            <a:ext cx="3930690" cy="28076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98a7ebc9da_0_53"/>
          <p:cNvSpPr txBox="1"/>
          <p:nvPr/>
        </p:nvSpPr>
        <p:spPr>
          <a:xfrm>
            <a:off x="1447800" y="1573300"/>
            <a:ext cx="12650100" cy="11233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400" b="1">
                <a:solidFill>
                  <a:srgbClr val="660066"/>
                </a:solidFill>
                <a:latin typeface="Calibri"/>
                <a:ea typeface="Calibri"/>
                <a:cs typeface="Calibri"/>
                <a:sym typeface="Calibri"/>
              </a:rPr>
              <a:t>1.	 De la idea emprearial a la sostenibilidad financiera</a:t>
            </a:r>
            <a:r>
              <a:rPr lang="en-GB" sz="3400"/>
              <a:t> – </a:t>
            </a:r>
            <a:r>
              <a:rPr lang="en-GB" sz="3300" b="1">
                <a:solidFill>
                  <a:srgbClr val="660066"/>
                </a:solidFill>
                <a:latin typeface="Calibri"/>
                <a:ea typeface="Calibri"/>
                <a:cs typeface="Calibri"/>
                <a:sym typeface="Calibri"/>
              </a:rPr>
              <a:t>Ingresos y costes</a:t>
            </a:r>
            <a:endParaRPr sz="3300"/>
          </a:p>
        </p:txBody>
      </p:sp>
      <p:cxnSp>
        <p:nvCxnSpPr>
          <p:cNvPr id="102" name="Google Shape;102;g198a7ebc9da_0_53"/>
          <p:cNvCxnSpPr/>
          <p:nvPr/>
        </p:nvCxnSpPr>
        <p:spPr>
          <a:xfrm>
            <a:off x="9142304" y="2713553"/>
            <a:ext cx="1800" cy="5787600"/>
          </a:xfrm>
          <a:prstGeom prst="straightConnector1">
            <a:avLst/>
          </a:prstGeom>
          <a:noFill/>
          <a:ln w="9525" cap="flat" cmpd="sng">
            <a:solidFill>
              <a:schemeClr val="dk1"/>
            </a:solidFill>
            <a:prstDash val="solid"/>
            <a:round/>
            <a:headEnd type="none" w="sm" len="sm"/>
            <a:tailEnd type="none" w="sm" len="sm"/>
          </a:ln>
        </p:spPr>
      </p:cxnSp>
      <p:cxnSp>
        <p:nvCxnSpPr>
          <p:cNvPr id="103" name="Google Shape;103;g198a7ebc9da_0_53"/>
          <p:cNvCxnSpPr/>
          <p:nvPr/>
        </p:nvCxnSpPr>
        <p:spPr>
          <a:xfrm>
            <a:off x="1523975" y="3175218"/>
            <a:ext cx="15240000" cy="0"/>
          </a:xfrm>
          <a:prstGeom prst="straightConnector1">
            <a:avLst/>
          </a:prstGeom>
          <a:noFill/>
          <a:ln w="9525" cap="flat" cmpd="sng">
            <a:solidFill>
              <a:schemeClr val="dk1"/>
            </a:solidFill>
            <a:prstDash val="solid"/>
            <a:round/>
            <a:headEnd type="none" w="sm" len="sm"/>
            <a:tailEnd type="none" w="sm" len="sm"/>
          </a:ln>
        </p:spPr>
      </p:cxnSp>
      <p:sp>
        <p:nvSpPr>
          <p:cNvPr id="104" name="Google Shape;104;g198a7ebc9da_0_53"/>
          <p:cNvSpPr txBox="1"/>
          <p:nvPr/>
        </p:nvSpPr>
        <p:spPr>
          <a:xfrm>
            <a:off x="1444435" y="3429122"/>
            <a:ext cx="7696200" cy="1231066"/>
          </a:xfrm>
          <a:prstGeom prst="rect">
            <a:avLst/>
          </a:prstGeom>
          <a:noFill/>
          <a:ln>
            <a:noFill/>
          </a:ln>
        </p:spPr>
        <p:txBody>
          <a:bodyPr spcFirstLastPara="1" wrap="square" lIns="91425" tIns="45700" rIns="91425" bIns="45700" anchor="t" anchorCtr="0">
            <a:spAutoFit/>
          </a:bodyPr>
          <a:lstStyle/>
          <a:p>
            <a:pPr algn="just"/>
            <a:r>
              <a:rPr lang="en-GB" sz="2000">
                <a:effectLst/>
                <a:latin typeface="Calibri" panose="020F0502020204030204" pitchFamily="34" charset="0"/>
                <a:ea typeface="Calibri" panose="020F0502020204030204" pitchFamily="34" charset="0"/>
                <a:cs typeface="Arial MT"/>
              </a:rPr>
              <a:t>Los ingresos son las entradas de dinero procedentes de las actividades de una empresa. Se generan por la prestación de servicios o la venta de productos en una cantidad determinada a un precio dado.</a:t>
            </a:r>
            <a:endParaRPr lang="es-ES" sz="2000">
              <a:effectLst/>
              <a:latin typeface="Arial MT"/>
              <a:ea typeface="Arial MT"/>
              <a:cs typeface="Arial MT"/>
            </a:endParaRPr>
          </a:p>
          <a:p>
            <a:pPr marL="0" marR="0" lvl="0" indent="0" algn="just" rtl="0">
              <a:spcBef>
                <a:spcPts val="0"/>
              </a:spcBef>
              <a:spcAft>
                <a:spcPts val="0"/>
              </a:spcAft>
              <a:buNone/>
            </a:pPr>
            <a:endParaRPr/>
          </a:p>
        </p:txBody>
      </p:sp>
      <p:sp>
        <p:nvSpPr>
          <p:cNvPr id="105" name="Google Shape;105;g198a7ebc9da_0_53"/>
          <p:cNvSpPr txBox="1"/>
          <p:nvPr/>
        </p:nvSpPr>
        <p:spPr>
          <a:xfrm>
            <a:off x="4400468" y="2728114"/>
            <a:ext cx="16764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INGRESOS</a:t>
            </a:r>
            <a:endParaRPr/>
          </a:p>
        </p:txBody>
      </p:sp>
      <p:sp>
        <p:nvSpPr>
          <p:cNvPr id="106" name="Google Shape;106;g198a7ebc9da_0_53"/>
          <p:cNvSpPr txBox="1"/>
          <p:nvPr/>
        </p:nvSpPr>
        <p:spPr>
          <a:xfrm>
            <a:off x="12621778" y="2713553"/>
            <a:ext cx="147612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COSTES</a:t>
            </a:r>
            <a:endParaRPr/>
          </a:p>
        </p:txBody>
      </p:sp>
      <p:sp>
        <p:nvSpPr>
          <p:cNvPr id="107" name="Google Shape;107;g198a7ebc9da_0_53"/>
          <p:cNvSpPr txBox="1"/>
          <p:nvPr/>
        </p:nvSpPr>
        <p:spPr>
          <a:xfrm>
            <a:off x="9229029" y="3425446"/>
            <a:ext cx="7696200" cy="1015622"/>
          </a:xfrm>
          <a:prstGeom prst="rect">
            <a:avLst/>
          </a:prstGeom>
          <a:noFill/>
          <a:ln>
            <a:noFill/>
          </a:ln>
        </p:spPr>
        <p:txBody>
          <a:bodyPr spcFirstLastPara="1" wrap="square" lIns="91425" tIns="45700" rIns="91425" bIns="45700" anchor="t" anchorCtr="0">
            <a:spAutoFit/>
          </a:bodyPr>
          <a:lstStyle/>
          <a:p>
            <a:r>
              <a:rPr lang="en-GB" sz="2000">
                <a:effectLst/>
                <a:latin typeface="Calibri" panose="020F0502020204030204" pitchFamily="34" charset="0"/>
                <a:ea typeface="Calibri" panose="020F0502020204030204" pitchFamily="34" charset="0"/>
                <a:cs typeface="Arial MT"/>
              </a:rPr>
              <a:t>Los costes representan el gasto realizado en recursos para producir un bien o servicio durante el proceso de producción de las actividades de la empresa.</a:t>
            </a:r>
            <a:endParaRPr lang="es-ES" sz="2000">
              <a:effectLst/>
              <a:latin typeface="Arial MT"/>
              <a:ea typeface="Arial MT"/>
              <a:cs typeface="Arial MT"/>
            </a:endParaRPr>
          </a:p>
        </p:txBody>
      </p:sp>
      <p:sp>
        <p:nvSpPr>
          <p:cNvPr id="108" name="Google Shape;108;g198a7ebc9da_0_53"/>
          <p:cNvSpPr txBox="1"/>
          <p:nvPr/>
        </p:nvSpPr>
        <p:spPr>
          <a:xfrm>
            <a:off x="1566835" y="4935270"/>
            <a:ext cx="73437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Helvetica Neue"/>
                <a:ea typeface="Helvetica Neue"/>
                <a:cs typeface="Helvetica Neue"/>
                <a:sym typeface="Helvetica Neue"/>
              </a:rPr>
              <a:t>INGRESOS = Precio de la mercancía x Cantidad de la mercancía </a:t>
            </a:r>
            <a:endParaRPr/>
          </a:p>
        </p:txBody>
      </p:sp>
      <p:sp>
        <p:nvSpPr>
          <p:cNvPr id="109" name="Google Shape;109;g198a7ebc9da_0_53"/>
          <p:cNvSpPr txBox="1"/>
          <p:nvPr/>
        </p:nvSpPr>
        <p:spPr>
          <a:xfrm>
            <a:off x="1519519" y="5795087"/>
            <a:ext cx="7438200" cy="1938952"/>
          </a:xfrm>
          <a:prstGeom prst="rect">
            <a:avLst/>
          </a:prstGeom>
          <a:noFill/>
          <a:ln>
            <a:noFill/>
          </a:ln>
        </p:spPr>
        <p:txBody>
          <a:bodyPr spcFirstLastPara="1" wrap="square" lIns="91425" tIns="45700" rIns="91425" bIns="45700" anchor="t" anchorCtr="0">
            <a:spAutoFit/>
          </a:bodyPr>
          <a:lstStyle/>
          <a:p>
            <a:r>
              <a:rPr lang="en-GB" sz="2000">
                <a:effectLst/>
                <a:latin typeface="Calibri" panose="020F0502020204030204" pitchFamily="34" charset="0"/>
                <a:ea typeface="Calibri" panose="020F0502020204030204" pitchFamily="34" charset="0"/>
                <a:cs typeface="Arial MT"/>
              </a:rPr>
              <a:t>Se vende una cantidad determinada de la mercancía durante un periodo de tiempo determinado</a:t>
            </a:r>
            <a:endParaRPr lang="es-ES" sz="2000">
              <a:effectLst/>
              <a:latin typeface="Arial MT"/>
              <a:ea typeface="Arial MT"/>
              <a:cs typeface="Arial MT"/>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000">
                <a:solidFill>
                  <a:schemeClr val="dk1"/>
                </a:solidFill>
                <a:latin typeface="Calibri"/>
                <a:ea typeface="Calibri"/>
                <a:cs typeface="Calibri"/>
                <a:sym typeface="Calibri"/>
              </a:rPr>
              <a:t>TR = Total Revenue (Total ingresos)</a:t>
            </a:r>
            <a:endParaRPr/>
          </a:p>
          <a:p>
            <a:pPr marL="0" marR="0" lvl="0" indent="0" algn="just" rtl="0">
              <a:spcBef>
                <a:spcPts val="0"/>
              </a:spcBef>
              <a:spcAft>
                <a:spcPts val="0"/>
              </a:spcAft>
              <a:buNone/>
            </a:pPr>
            <a:r>
              <a:rPr lang="en-GB" sz="2000">
                <a:solidFill>
                  <a:schemeClr val="dk1"/>
                </a:solidFill>
                <a:latin typeface="Calibri"/>
                <a:ea typeface="Calibri"/>
                <a:cs typeface="Calibri"/>
                <a:sym typeface="Calibri"/>
              </a:rPr>
              <a:t>P = Price (Precio)</a:t>
            </a:r>
            <a:endParaRPr/>
          </a:p>
          <a:p>
            <a:pPr marL="0" marR="0" lvl="0" indent="0" algn="just" rtl="0">
              <a:spcBef>
                <a:spcPts val="0"/>
              </a:spcBef>
              <a:spcAft>
                <a:spcPts val="0"/>
              </a:spcAft>
              <a:buNone/>
            </a:pPr>
            <a:r>
              <a:rPr lang="en-GB" sz="2000">
                <a:solidFill>
                  <a:schemeClr val="dk1"/>
                </a:solidFill>
                <a:latin typeface="Calibri"/>
                <a:ea typeface="Calibri"/>
                <a:cs typeface="Calibri"/>
                <a:sym typeface="Calibri"/>
              </a:rPr>
              <a:t>Q = Quantity (Cantidad)</a:t>
            </a:r>
            <a:endParaRPr/>
          </a:p>
        </p:txBody>
      </p:sp>
      <p:sp>
        <p:nvSpPr>
          <p:cNvPr id="110" name="Google Shape;110;g198a7ebc9da_0_53"/>
          <p:cNvSpPr txBox="1"/>
          <p:nvPr/>
        </p:nvSpPr>
        <p:spPr>
          <a:xfrm>
            <a:off x="9251476" y="4332404"/>
            <a:ext cx="7588800" cy="326239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a:solidFill>
                  <a:schemeClr val="dk1"/>
                </a:solidFill>
                <a:latin typeface="Calibri"/>
                <a:ea typeface="Calibri"/>
                <a:cs typeface="Calibri"/>
                <a:sym typeface="Calibri"/>
              </a:rPr>
              <a:t>Hay 4 tipos de gastos:</a:t>
            </a:r>
            <a:endParaRPr/>
          </a:p>
          <a:p>
            <a:pPr marL="285750" marR="0" lvl="0" indent="-285750" algn="just" rtl="0">
              <a:spcBef>
                <a:spcPts val="0"/>
              </a:spcBef>
              <a:spcAft>
                <a:spcPts val="0"/>
              </a:spcAft>
              <a:buClr>
                <a:schemeClr val="dk1"/>
              </a:buClr>
              <a:buSzPts val="2000"/>
              <a:buFont typeface="Noto Sans Symbols"/>
              <a:buChar char="⮚"/>
            </a:pPr>
            <a:r>
              <a:rPr lang="en-GB" sz="2000" b="1">
                <a:solidFill>
                  <a:schemeClr val="dk1"/>
                </a:solidFill>
                <a:latin typeface="Calibri"/>
                <a:ea typeface="Calibri"/>
                <a:cs typeface="Calibri"/>
                <a:sym typeface="Calibri"/>
              </a:rPr>
              <a:t>Costes fijos (FC) </a:t>
            </a:r>
            <a:r>
              <a:rPr lang="en-GB" sz="2000">
                <a:solidFill>
                  <a:schemeClr val="dk1"/>
                </a:solidFill>
                <a:latin typeface="Calibri"/>
                <a:ea typeface="Calibri"/>
                <a:cs typeface="Calibri"/>
                <a:sym typeface="Calibri"/>
              </a:rPr>
              <a:t>– </a:t>
            </a:r>
            <a:r>
              <a:rPr lang="en-GB" sz="1800">
                <a:effectLst/>
                <a:latin typeface="Calibri" panose="020F0502020204030204" pitchFamily="34" charset="0"/>
                <a:ea typeface="Calibri" panose="020F0502020204030204" pitchFamily="34" charset="0"/>
              </a:rPr>
              <a:t>el gasto en factores fijos de las actividades (Por ejemplo, en producción: harina para hacer el pan)</a:t>
            </a:r>
          </a:p>
          <a:p>
            <a:pPr marL="285750" indent="-285750" algn="just">
              <a:buClr>
                <a:schemeClr val="dk1"/>
              </a:buClr>
              <a:buSzPts val="2000"/>
              <a:buFont typeface="Noto Sans Symbols"/>
              <a:buChar char="⮚"/>
            </a:pPr>
            <a:r>
              <a:rPr lang="en-GB" sz="2000" b="1">
                <a:solidFill>
                  <a:schemeClr val="dk1"/>
                </a:solidFill>
                <a:latin typeface="Calibri"/>
                <a:ea typeface="Calibri"/>
                <a:cs typeface="Calibri"/>
                <a:sym typeface="Calibri"/>
              </a:rPr>
              <a:t>Costes variables (VC) </a:t>
            </a:r>
            <a:r>
              <a:rPr lang="en-GB" sz="2000">
                <a:solidFill>
                  <a:schemeClr val="dk1"/>
                </a:solidFill>
                <a:latin typeface="Calibri"/>
                <a:ea typeface="Calibri"/>
                <a:cs typeface="Calibri"/>
                <a:sym typeface="Calibri"/>
              </a:rPr>
              <a:t>– </a:t>
            </a:r>
            <a:r>
              <a:rPr lang="en-GB" sz="1800">
                <a:effectLst/>
                <a:latin typeface="Calibri" panose="020F0502020204030204" pitchFamily="34" charset="0"/>
                <a:ea typeface="Calibri" panose="020F0502020204030204" pitchFamily="34" charset="0"/>
                <a:cs typeface="Arial MT"/>
              </a:rPr>
              <a:t>el gasto en factores variables (por ejemplo, la mano de obra: el importe del gasto en salario, depende del número de empleados)</a:t>
            </a:r>
            <a:endParaRPr/>
          </a:p>
          <a:p>
            <a:pPr marL="285750" marR="0" lvl="0" indent="-285750" algn="just" rtl="0">
              <a:spcBef>
                <a:spcPts val="0"/>
              </a:spcBef>
              <a:spcAft>
                <a:spcPts val="0"/>
              </a:spcAft>
              <a:buClr>
                <a:schemeClr val="dk1"/>
              </a:buClr>
              <a:buSzPts val="2000"/>
              <a:buFont typeface="Noto Sans Symbols"/>
              <a:buChar char="⮚"/>
            </a:pPr>
            <a:r>
              <a:rPr lang="en-GB" sz="2000" b="1">
                <a:solidFill>
                  <a:schemeClr val="dk1"/>
                </a:solidFill>
                <a:latin typeface="Calibri"/>
                <a:ea typeface="Calibri"/>
                <a:cs typeface="Calibri"/>
                <a:sym typeface="Calibri"/>
              </a:rPr>
              <a:t>Costes explícitos </a:t>
            </a:r>
            <a:r>
              <a:rPr lang="en-GB" sz="2000">
                <a:solidFill>
                  <a:schemeClr val="dk1"/>
                </a:solidFill>
                <a:latin typeface="Calibri"/>
                <a:ea typeface="Calibri"/>
                <a:cs typeface="Calibri"/>
                <a:sym typeface="Calibri"/>
              </a:rPr>
              <a:t>– </a:t>
            </a:r>
            <a:r>
              <a:rPr lang="en-GB" sz="1800">
                <a:effectLst/>
                <a:latin typeface="Calibri" panose="020F0502020204030204" pitchFamily="34" charset="0"/>
                <a:ea typeface="Calibri" panose="020F0502020204030204" pitchFamily="34" charset="0"/>
              </a:rPr>
              <a:t>el dinero gastado por el productor en los componentes fijos y variables de las actividades de la empresa.</a:t>
            </a:r>
          </a:p>
          <a:p>
            <a:pPr marR="0" lvl="0" algn="just" rtl="0">
              <a:spcBef>
                <a:spcPts val="0"/>
              </a:spcBef>
              <a:spcAft>
                <a:spcPts val="0"/>
              </a:spcAft>
              <a:buClr>
                <a:schemeClr val="dk1"/>
              </a:buClr>
              <a:buSzPts val="2000"/>
            </a:pPr>
            <a:endParaRPr/>
          </a:p>
          <a:p>
            <a:pPr marL="285750" marR="0" lvl="0" indent="-285750" algn="just" rtl="0">
              <a:spcBef>
                <a:spcPts val="0"/>
              </a:spcBef>
              <a:spcAft>
                <a:spcPts val="0"/>
              </a:spcAft>
              <a:buClr>
                <a:schemeClr val="dk1"/>
              </a:buClr>
              <a:buSzPts val="2000"/>
              <a:buFont typeface="Noto Sans Symbols"/>
              <a:buChar char="⮚"/>
            </a:pPr>
            <a:r>
              <a:rPr lang="en-GB" sz="2000" b="1">
                <a:solidFill>
                  <a:schemeClr val="dk1"/>
                </a:solidFill>
                <a:latin typeface="Calibri"/>
                <a:ea typeface="Calibri"/>
                <a:cs typeface="Calibri"/>
                <a:sym typeface="Calibri"/>
              </a:rPr>
              <a:t>Costes implícitos </a:t>
            </a:r>
            <a:r>
              <a:rPr lang="en-GB" sz="2000">
                <a:solidFill>
                  <a:schemeClr val="dk1"/>
                </a:solidFill>
                <a:latin typeface="Calibri"/>
                <a:ea typeface="Calibri"/>
                <a:cs typeface="Calibri"/>
                <a:sym typeface="Calibri"/>
              </a:rPr>
              <a:t>– </a:t>
            </a:r>
            <a:r>
              <a:rPr lang="en-GB" sz="1800">
                <a:effectLst/>
                <a:latin typeface="Calibri" panose="020F0502020204030204" pitchFamily="34" charset="0"/>
                <a:ea typeface="Calibri" panose="020F0502020204030204" pitchFamily="34" charset="0"/>
              </a:rPr>
              <a:t>el precio de los factores de autoababastecimiento. El valor de dicho coste debe calcularse utilizando el valor de mercado.</a:t>
            </a:r>
            <a:endParaRPr/>
          </a:p>
        </p:txBody>
      </p:sp>
      <p:sp>
        <p:nvSpPr>
          <p:cNvPr id="111" name="Google Shape;111;g198a7ebc9da_0_53"/>
          <p:cNvSpPr/>
          <p:nvPr/>
        </p:nvSpPr>
        <p:spPr>
          <a:xfrm>
            <a:off x="3066932" y="7727886"/>
            <a:ext cx="4640153" cy="925500"/>
          </a:xfrm>
          <a:prstGeom prst="roundRect">
            <a:avLst>
              <a:gd name="adj" fmla="val 16667"/>
            </a:avLst>
          </a:prstGeom>
          <a:solidFill>
            <a:srgbClr val="CF9ECC"/>
          </a:solidFill>
          <a:ln w="25400" cap="flat" cmpd="sng">
            <a:solidFill>
              <a:srgbClr val="CF9E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rgbClr val="5F1F5A"/>
                </a:solidFill>
                <a:latin typeface="Helvetica Neue"/>
                <a:ea typeface="Helvetica Neue"/>
                <a:cs typeface="Helvetica Neue"/>
                <a:sym typeface="Helvetica Neue"/>
              </a:rPr>
              <a:t>Total Ingresos = Precio x Cantidad</a:t>
            </a:r>
            <a:endParaRPr/>
          </a:p>
          <a:p>
            <a:pPr marL="0" marR="0" lvl="0" indent="0" algn="ctr" rtl="0">
              <a:spcBef>
                <a:spcPts val="0"/>
              </a:spcBef>
              <a:spcAft>
                <a:spcPts val="0"/>
              </a:spcAft>
              <a:buNone/>
            </a:pPr>
            <a:r>
              <a:rPr lang="en-GB" sz="2000" b="1">
                <a:solidFill>
                  <a:srgbClr val="5F1F5A"/>
                </a:solidFill>
                <a:latin typeface="Helvetica Neue"/>
                <a:ea typeface="Helvetica Neue"/>
                <a:cs typeface="Helvetica Neue"/>
                <a:sym typeface="Helvetica Neue"/>
              </a:rPr>
              <a:t>(TR = P x Q)</a:t>
            </a:r>
            <a:endParaRPr/>
          </a:p>
        </p:txBody>
      </p:sp>
      <p:sp>
        <p:nvSpPr>
          <p:cNvPr id="112" name="Google Shape;112;g198a7ebc9da_0_53"/>
          <p:cNvSpPr/>
          <p:nvPr/>
        </p:nvSpPr>
        <p:spPr>
          <a:xfrm>
            <a:off x="9927779" y="7727886"/>
            <a:ext cx="6416400" cy="925500"/>
          </a:xfrm>
          <a:prstGeom prst="roundRect">
            <a:avLst>
              <a:gd name="adj" fmla="val 16667"/>
            </a:avLst>
          </a:prstGeom>
          <a:solidFill>
            <a:srgbClr val="CF9ECC"/>
          </a:solidFill>
          <a:ln w="25400" cap="flat" cmpd="sng">
            <a:solidFill>
              <a:srgbClr val="CF9E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rgbClr val="5F1F5A"/>
                </a:solidFill>
                <a:latin typeface="Helvetica Neue"/>
                <a:ea typeface="Helvetica Neue"/>
                <a:cs typeface="Helvetica Neue"/>
                <a:sym typeface="Helvetica Neue"/>
              </a:rPr>
              <a:t>Total Costes = Total Coste fijo + Total Coste Variable</a:t>
            </a:r>
            <a:endParaRPr/>
          </a:p>
          <a:p>
            <a:pPr marL="0" marR="0" lvl="0" indent="0" algn="ctr" rtl="0">
              <a:spcBef>
                <a:spcPts val="0"/>
              </a:spcBef>
              <a:spcAft>
                <a:spcPts val="0"/>
              </a:spcAft>
              <a:buNone/>
            </a:pPr>
            <a:r>
              <a:rPr lang="en-GB" sz="2000" b="1">
                <a:solidFill>
                  <a:srgbClr val="5F1F5A"/>
                </a:solidFill>
                <a:latin typeface="Helvetica Neue"/>
                <a:ea typeface="Helvetica Neue"/>
                <a:cs typeface="Helvetica Neue"/>
                <a:sym typeface="Helvetica Neue"/>
              </a:rPr>
              <a:t>(TC = TFC x TVC)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98a7ebc9da_0_80"/>
          <p:cNvSpPr txBox="1"/>
          <p:nvPr/>
        </p:nvSpPr>
        <p:spPr>
          <a:xfrm>
            <a:off x="1447800" y="1573300"/>
            <a:ext cx="13212300" cy="11233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400" b="1">
                <a:solidFill>
                  <a:srgbClr val="660066"/>
                </a:solidFill>
                <a:latin typeface="Calibri"/>
                <a:ea typeface="Calibri"/>
                <a:cs typeface="Calibri"/>
                <a:sym typeface="Calibri"/>
              </a:rPr>
              <a:t>1.	 De la idea emprearial a la sostenibilidad financiera</a:t>
            </a:r>
            <a:r>
              <a:rPr lang="en-GB" sz="3400"/>
              <a:t> – </a:t>
            </a:r>
            <a:r>
              <a:rPr lang="en-GB" sz="3300" b="1">
                <a:solidFill>
                  <a:srgbClr val="660066"/>
                </a:solidFill>
                <a:latin typeface="Calibri"/>
                <a:ea typeface="Calibri"/>
                <a:cs typeface="Calibri"/>
                <a:sym typeface="Calibri"/>
              </a:rPr>
              <a:t>Ingresos y costes</a:t>
            </a:r>
            <a:endParaRPr sz="3300"/>
          </a:p>
        </p:txBody>
      </p:sp>
      <p:cxnSp>
        <p:nvCxnSpPr>
          <p:cNvPr id="118" name="Google Shape;118;g198a7ebc9da_0_80"/>
          <p:cNvCxnSpPr/>
          <p:nvPr/>
        </p:nvCxnSpPr>
        <p:spPr>
          <a:xfrm>
            <a:off x="1523975" y="3175218"/>
            <a:ext cx="15240000" cy="0"/>
          </a:xfrm>
          <a:prstGeom prst="straightConnector1">
            <a:avLst/>
          </a:prstGeom>
          <a:noFill/>
          <a:ln w="9525" cap="flat" cmpd="sng">
            <a:solidFill>
              <a:schemeClr val="dk1"/>
            </a:solidFill>
            <a:prstDash val="solid"/>
            <a:round/>
            <a:headEnd type="none" w="sm" len="sm"/>
            <a:tailEnd type="none" w="sm" len="sm"/>
          </a:ln>
        </p:spPr>
      </p:cxnSp>
      <p:sp>
        <p:nvSpPr>
          <p:cNvPr id="119" name="Google Shape;119;g198a7ebc9da_0_80"/>
          <p:cNvSpPr txBox="1"/>
          <p:nvPr/>
        </p:nvSpPr>
        <p:spPr>
          <a:xfrm>
            <a:off x="4400468" y="2728114"/>
            <a:ext cx="1676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INGRESOS</a:t>
            </a:r>
            <a:endParaRPr/>
          </a:p>
        </p:txBody>
      </p:sp>
      <p:sp>
        <p:nvSpPr>
          <p:cNvPr id="120" name="Google Shape;120;g198a7ebc9da_0_80"/>
          <p:cNvSpPr txBox="1"/>
          <p:nvPr/>
        </p:nvSpPr>
        <p:spPr>
          <a:xfrm>
            <a:off x="12621777" y="2713553"/>
            <a:ext cx="126575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COSTES</a:t>
            </a:r>
            <a:endParaRPr/>
          </a:p>
        </p:txBody>
      </p:sp>
      <p:sp>
        <p:nvSpPr>
          <p:cNvPr id="121" name="Google Shape;121;g198a7ebc9da_0_80"/>
          <p:cNvSpPr txBox="1"/>
          <p:nvPr/>
        </p:nvSpPr>
        <p:spPr>
          <a:xfrm>
            <a:off x="9327649" y="3399334"/>
            <a:ext cx="7583700"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Calibri"/>
                <a:ea typeface="Calibri"/>
                <a:cs typeface="Calibri"/>
                <a:sym typeface="Calibri"/>
              </a:rPr>
              <a:t>Coste medio (AC) </a:t>
            </a:r>
            <a:r>
              <a:rPr lang="en-GB" sz="2000">
                <a:solidFill>
                  <a:schemeClr val="dk1"/>
                </a:solidFill>
                <a:latin typeface="Calibri"/>
                <a:ea typeface="Calibri"/>
                <a:cs typeface="Calibri"/>
                <a:sym typeface="Calibri"/>
              </a:rPr>
              <a:t> es el coste por unidad de producción </a:t>
            </a:r>
            <a:endParaRPr lang="en-GB">
              <a:ea typeface="Calibri"/>
            </a:endParaRPr>
          </a:p>
          <a:p>
            <a:pPr marL="0" marR="0" lvl="0" indent="0" algn="l" rtl="0">
              <a:spcBef>
                <a:spcPts val="0"/>
              </a:spcBef>
              <a:spcAft>
                <a:spcPts val="0"/>
              </a:spcAft>
              <a:buNone/>
            </a:pPr>
            <a:r>
              <a:rPr lang="en-GB" sz="2000" b="1">
                <a:solidFill>
                  <a:schemeClr val="dk1"/>
                </a:solidFill>
                <a:latin typeface="Helvetica Neue"/>
                <a:ea typeface="Helvetica Neue"/>
                <a:cs typeface="Helvetica Neue"/>
                <a:sym typeface="Helvetica Neue"/>
              </a:rPr>
              <a:t>AC = Coste total / Coste de producción</a:t>
            </a:r>
            <a:endParaRPr/>
          </a:p>
          <a:p>
            <a:pPr marL="342900" marR="0" lvl="0" indent="-215900" algn="l" rtl="0">
              <a:spcBef>
                <a:spcPts val="0"/>
              </a:spcBef>
              <a:spcAft>
                <a:spcPts val="0"/>
              </a:spcAft>
              <a:buClr>
                <a:schemeClr val="dk1"/>
              </a:buClr>
              <a:buSzPts val="2000"/>
              <a:buFont typeface="Noto Sans Symbols"/>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Coste Marginal (MC) </a:t>
            </a:r>
            <a:r>
              <a:rPr lang="en-GB" sz="2000">
                <a:effectLst/>
                <a:latin typeface="Calibri" panose="020F0502020204030204" pitchFamily="34" charset="0"/>
                <a:ea typeface="Calibri" panose="020F0502020204030204" pitchFamily="34" charset="0"/>
              </a:rPr>
              <a:t>es el coste adicional en que se incurre para producir otra Unidad de producción</a:t>
            </a:r>
            <a:endParaRPr sz="2000"/>
          </a:p>
          <a:p>
            <a:pPr marL="0" marR="0" lvl="0" indent="0" algn="l" rtl="0">
              <a:spcBef>
                <a:spcPts val="0"/>
              </a:spcBef>
              <a:spcAft>
                <a:spcPts val="0"/>
              </a:spcAft>
              <a:buNone/>
            </a:pPr>
            <a:r>
              <a:rPr lang="en-GB" sz="2000" b="1">
                <a:solidFill>
                  <a:schemeClr val="dk1"/>
                </a:solidFill>
                <a:latin typeface="Calibri"/>
                <a:ea typeface="Calibri"/>
                <a:cs typeface="Calibri"/>
                <a:sym typeface="Calibri"/>
              </a:rPr>
              <a:t>MC = Variación de costes / Variación de la cantidad</a:t>
            </a:r>
          </a:p>
          <a:p>
            <a:pPr marL="0" marR="0" lvl="0" indent="0" algn="l" rtl="0">
              <a:spcBef>
                <a:spcPts val="0"/>
              </a:spcBef>
              <a:spcAft>
                <a:spcPts val="0"/>
              </a:spcAft>
              <a:buNone/>
            </a:pPr>
            <a:r>
              <a:rPr lang="en-GB" sz="2000" b="1">
                <a:solidFill>
                  <a:schemeClr val="dk1"/>
                </a:solidFill>
                <a:latin typeface="Helvetica Neue"/>
                <a:ea typeface="Helvetica Neue"/>
                <a:cs typeface="Helvetica Neue"/>
                <a:sym typeface="Helvetica Neue"/>
              </a:rPr>
              <a:t>MC = TC / Q</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GB" sz="2000" b="1">
                <a:solidFill>
                  <a:schemeClr val="dk1"/>
                </a:solidFill>
                <a:latin typeface="Calibri"/>
                <a:ea typeface="Calibri"/>
                <a:cs typeface="Calibri"/>
                <a:sym typeface="Calibri"/>
              </a:rPr>
              <a:t>Ejemplo de MC:</a:t>
            </a:r>
            <a:endParaRPr/>
          </a:p>
          <a:p>
            <a:r>
              <a:rPr lang="en-GB" sz="2000">
                <a:effectLst/>
                <a:latin typeface="Calibri" panose="020F0502020204030204" pitchFamily="34" charset="0"/>
                <a:ea typeface="Calibri" panose="020F0502020204030204" pitchFamily="34" charset="0"/>
                <a:cs typeface="Arial MT"/>
              </a:rPr>
              <a:t>500€ para producir 500 pendientes. Coste por pendiente hasta 500 pendientes = 1€</a:t>
            </a:r>
            <a:endParaRPr lang="es-ES" sz="2000">
              <a:effectLst/>
              <a:latin typeface="Arial MT"/>
              <a:ea typeface="Arial MT"/>
              <a:cs typeface="Arial MT"/>
            </a:endParaRPr>
          </a:p>
          <a:p>
            <a:pPr marL="0" marR="0" lvl="0" indent="0" algn="just" rtl="0">
              <a:spcBef>
                <a:spcPts val="0"/>
              </a:spcBef>
              <a:spcAft>
                <a:spcPts val="0"/>
              </a:spcAft>
              <a:buNone/>
            </a:pPr>
            <a:endParaRPr sz="10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000">
                <a:solidFill>
                  <a:schemeClr val="dk1"/>
                </a:solidFill>
                <a:latin typeface="Calibri"/>
                <a:ea typeface="Calibri"/>
                <a:cs typeface="Calibri"/>
                <a:sym typeface="Calibri"/>
              </a:rPr>
              <a:t>580€ para producir 600 pendientes</a:t>
            </a:r>
            <a:endParaRPr/>
          </a:p>
          <a:p>
            <a:pPr marL="0" marR="0" lvl="0" indent="0" algn="just" rtl="0">
              <a:spcBef>
                <a:spcPts val="0"/>
              </a:spcBef>
              <a:spcAft>
                <a:spcPts val="0"/>
              </a:spcAft>
              <a:buNone/>
            </a:pPr>
            <a:r>
              <a:rPr lang="en-GB" sz="2000">
                <a:solidFill>
                  <a:schemeClr val="dk1"/>
                </a:solidFill>
                <a:latin typeface="Calibri"/>
                <a:ea typeface="Calibri"/>
                <a:cs typeface="Calibri"/>
                <a:sym typeface="Calibri"/>
              </a:rPr>
              <a:t>MC = (580€ - 500€) / (600 - 500) = 0.80€</a:t>
            </a:r>
            <a:endParaRPr/>
          </a:p>
          <a:p>
            <a:pPr algn="just"/>
            <a:r>
              <a:rPr lang="en-GB" sz="2000" b="1">
                <a:solidFill>
                  <a:schemeClr val="dk1"/>
                </a:solidFill>
                <a:latin typeface="Calibri"/>
                <a:ea typeface="Calibri"/>
                <a:cs typeface="Calibri"/>
                <a:sym typeface="Calibri"/>
              </a:rPr>
              <a:t>MC = 0.80 € </a:t>
            </a:r>
            <a:r>
              <a:rPr lang="en-GB" sz="2000">
                <a:effectLst/>
                <a:latin typeface="Calibri" panose="020F0502020204030204" pitchFamily="34" charset="0"/>
                <a:ea typeface="Calibri" panose="020F0502020204030204" pitchFamily="34" charset="0"/>
                <a:cs typeface="Arial MT"/>
              </a:rPr>
              <a:t>Coste por pendiente después de 500 pendientes = 0.80€</a:t>
            </a:r>
            <a:endParaRPr lang="es-ES" sz="2000">
              <a:effectLst/>
              <a:latin typeface="Arial MT"/>
              <a:ea typeface="Arial MT"/>
              <a:cs typeface="Arial MT"/>
            </a:endParaRPr>
          </a:p>
          <a:p>
            <a:pPr marL="0" marR="0" lvl="0" indent="0" algn="just" rtl="0">
              <a:spcBef>
                <a:spcPts val="0"/>
              </a:spcBef>
              <a:spcAft>
                <a:spcPts val="0"/>
              </a:spcAft>
              <a:buNone/>
            </a:pP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Helvetica Neue"/>
              <a:ea typeface="Helvetica Neue"/>
              <a:cs typeface="Helvetica Neue"/>
              <a:sym typeface="Helvetica Neue"/>
            </a:endParaRPr>
          </a:p>
        </p:txBody>
      </p:sp>
      <p:sp>
        <p:nvSpPr>
          <p:cNvPr id="122" name="Google Shape;122;g198a7ebc9da_0_80"/>
          <p:cNvSpPr txBox="1"/>
          <p:nvPr/>
        </p:nvSpPr>
        <p:spPr>
          <a:xfrm>
            <a:off x="1369927" y="3399334"/>
            <a:ext cx="7696200" cy="4985940"/>
          </a:xfrm>
          <a:prstGeom prst="rect">
            <a:avLst/>
          </a:prstGeom>
          <a:noFill/>
          <a:ln>
            <a:noFill/>
          </a:ln>
        </p:spPr>
        <p:txBody>
          <a:bodyPr spcFirstLastPara="1" wrap="square" lIns="91425" tIns="45700" rIns="91425" bIns="45700" anchor="t" anchorCtr="0">
            <a:spAutoFit/>
          </a:bodyPr>
          <a:lstStyle/>
          <a:p>
            <a:r>
              <a:rPr lang="en-GB" sz="2000" b="1">
                <a:solidFill>
                  <a:schemeClr val="dk1"/>
                </a:solidFill>
                <a:latin typeface="Calibri"/>
                <a:ea typeface="Calibri"/>
                <a:cs typeface="Calibri"/>
                <a:sym typeface="Calibri"/>
              </a:rPr>
              <a:t>Promedio de ingresos (AR) </a:t>
            </a:r>
            <a:r>
              <a:rPr lang="en-GB" sz="2000">
                <a:effectLst/>
                <a:latin typeface="Calibri" panose="020F0502020204030204" pitchFamily="34" charset="0"/>
                <a:ea typeface="Calibri" panose="020F0502020204030204" pitchFamily="34" charset="0"/>
                <a:cs typeface="Arial MT"/>
              </a:rPr>
              <a:t>son los ingresos totales por unidad vendida. AR también es igual en el precio. </a:t>
            </a:r>
            <a:r>
              <a:rPr lang="en-GB" sz="2000" b="1">
                <a:effectLst/>
                <a:latin typeface="Calibri" panose="020F0502020204030204" pitchFamily="34" charset="0"/>
                <a:ea typeface="Calibri" panose="020F0502020204030204" pitchFamily="34" charset="0"/>
                <a:cs typeface="Arial MT"/>
              </a:rPr>
              <a:t>AR = TR / Q = P x Q / Q = P</a:t>
            </a:r>
            <a:endParaRPr lang="es-ES" sz="2000">
              <a:effectLst/>
              <a:latin typeface="Arial MT"/>
              <a:ea typeface="Arial MT"/>
              <a:cs typeface="Arial MT"/>
            </a:endParaRPr>
          </a:p>
          <a:p>
            <a:pPr marL="0" marR="0" lvl="0" indent="0" algn="just" rtl="0">
              <a:spcBef>
                <a:spcPts val="0"/>
              </a:spcBef>
              <a:spcAft>
                <a:spcPts val="0"/>
              </a:spcAft>
              <a:buNone/>
            </a:pPr>
            <a:endParaRPr sz="2000" b="1">
              <a:solidFill>
                <a:schemeClr val="dk1"/>
              </a:solidFill>
              <a:latin typeface="Calibri"/>
              <a:ea typeface="Calibri"/>
              <a:cs typeface="Calibri"/>
              <a:sym typeface="Calibri"/>
            </a:endParaRPr>
          </a:p>
          <a:p>
            <a:pPr algn="just"/>
            <a:r>
              <a:rPr lang="en-GB" sz="2000" b="1">
                <a:solidFill>
                  <a:schemeClr val="dk1"/>
                </a:solidFill>
                <a:latin typeface="Calibri"/>
                <a:ea typeface="Calibri"/>
                <a:cs typeface="Calibri"/>
                <a:sym typeface="Calibri"/>
              </a:rPr>
              <a:t>Margen de beneficio (MR) </a:t>
            </a:r>
            <a:r>
              <a:rPr lang="en-GB" sz="1800">
                <a:effectLst/>
                <a:latin typeface="Calibri" panose="020F0502020204030204" pitchFamily="34" charset="0"/>
                <a:ea typeface="Calibri" panose="020F0502020204030204" pitchFamily="34" charset="0"/>
                <a:cs typeface="Arial MT"/>
              </a:rPr>
              <a:t>es la evolución de los ingresos totales resultantes del aumento de la Unidad en la cantidad vendida</a:t>
            </a:r>
            <a:endParaRPr lang="es-ES" sz="1800">
              <a:effectLst/>
              <a:latin typeface="Arial MT"/>
              <a:ea typeface="Arial MT"/>
              <a:cs typeface="Arial MT"/>
            </a:endParaRPr>
          </a:p>
          <a:p>
            <a:pPr marL="0" marR="0" lvl="0" indent="0" algn="just" rtl="0">
              <a:spcBef>
                <a:spcPts val="0"/>
              </a:spcBef>
              <a:spcAft>
                <a:spcPts val="0"/>
              </a:spcAft>
              <a:buNone/>
            </a:pPr>
            <a:endParaRPr/>
          </a:p>
          <a:p>
            <a:pPr marL="0" marR="0" lvl="0" indent="0" algn="just" rtl="0">
              <a:spcBef>
                <a:spcPts val="0"/>
              </a:spcBef>
              <a:spcAft>
                <a:spcPts val="0"/>
              </a:spcAft>
              <a:buNone/>
            </a:pPr>
            <a:r>
              <a:rPr lang="en-GB" sz="2000" b="1">
                <a:solidFill>
                  <a:schemeClr val="dk1"/>
                </a:solidFill>
                <a:latin typeface="Calibri"/>
                <a:ea typeface="Calibri"/>
                <a:cs typeface="Calibri"/>
                <a:sym typeface="Calibri"/>
              </a:rPr>
              <a:t>MR = Variación de los ingresos / Variación de la cantidad</a:t>
            </a:r>
          </a:p>
          <a:p>
            <a:pPr marL="0" marR="0" lvl="0" indent="0" algn="just" rtl="0">
              <a:spcBef>
                <a:spcPts val="0"/>
              </a:spcBef>
              <a:spcAft>
                <a:spcPts val="0"/>
              </a:spcAft>
              <a:buNone/>
            </a:pPr>
            <a:r>
              <a:rPr lang="en-GB" sz="2000" b="1">
                <a:solidFill>
                  <a:schemeClr val="dk1"/>
                </a:solidFill>
                <a:latin typeface="Helvetica Neue"/>
                <a:ea typeface="Helvetica Neue"/>
                <a:cs typeface="Helvetica Neue"/>
                <a:sym typeface="Helvetica Neue"/>
              </a:rPr>
              <a:t>MR = TR / Q</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GB" sz="2000" b="1">
                <a:solidFill>
                  <a:schemeClr val="dk1"/>
                </a:solidFill>
                <a:latin typeface="Calibri"/>
                <a:ea typeface="Calibri"/>
                <a:cs typeface="Calibri"/>
                <a:sym typeface="Calibri"/>
              </a:rPr>
              <a:t>Ejemplo de MR:</a:t>
            </a:r>
            <a:endParaRPr/>
          </a:p>
          <a:p>
            <a:r>
              <a:rPr lang="en-GB" sz="2000">
                <a:effectLst/>
                <a:latin typeface="Calibri" panose="020F0502020204030204" pitchFamily="34" charset="0"/>
                <a:ea typeface="Calibri" panose="020F0502020204030204" pitchFamily="34" charset="0"/>
                <a:cs typeface="Arial MT"/>
              </a:rPr>
              <a:t>1500€ de la venta de 500 pendientes. Ingresos por pendiente hasta  500 pendientes = 3€</a:t>
            </a:r>
            <a:endParaRPr lang="es-ES" sz="2000">
              <a:effectLst/>
              <a:latin typeface="Arial MT"/>
              <a:ea typeface="Arial MT"/>
              <a:cs typeface="Arial MT"/>
            </a:endParaRPr>
          </a:p>
          <a:p>
            <a:pPr marL="0" marR="0" lvl="0" indent="0" algn="just" rtl="0">
              <a:spcBef>
                <a:spcPts val="0"/>
              </a:spcBef>
              <a:spcAft>
                <a:spcPts val="0"/>
              </a:spcAft>
              <a:buNone/>
            </a:pPr>
            <a:endParaRPr sz="1000">
              <a:solidFill>
                <a:schemeClr val="dk1"/>
              </a:solidFill>
              <a:latin typeface="Calibri"/>
              <a:ea typeface="Calibri"/>
              <a:cs typeface="Calibri"/>
              <a:sym typeface="Calibri"/>
            </a:endParaRPr>
          </a:p>
          <a:p>
            <a:r>
              <a:rPr lang="en-GB" sz="2000">
                <a:effectLst/>
                <a:latin typeface="Calibri" panose="020F0502020204030204" pitchFamily="34" charset="0"/>
                <a:ea typeface="Calibri" panose="020F0502020204030204" pitchFamily="34" charset="0"/>
                <a:cs typeface="Arial MT"/>
              </a:rPr>
              <a:t>1700€ de la venta de 600 pendientes.</a:t>
            </a:r>
            <a:endParaRPr lang="es-ES" sz="2000">
              <a:effectLst/>
              <a:latin typeface="Arial MT"/>
              <a:ea typeface="Arial MT"/>
              <a:cs typeface="Arial MT"/>
            </a:endParaRPr>
          </a:p>
          <a:p>
            <a:r>
              <a:rPr lang="en-GB" sz="2000">
                <a:effectLst/>
                <a:latin typeface="Calibri" panose="020F0502020204030204" pitchFamily="34" charset="0"/>
                <a:ea typeface="Calibri" panose="020F0502020204030204" pitchFamily="34" charset="0"/>
                <a:cs typeface="Arial MT"/>
              </a:rPr>
              <a:t>MR = (1700€ - 1500€) / (600 - 500) = 2€</a:t>
            </a:r>
            <a:endParaRPr lang="es-ES" sz="2000">
              <a:effectLst/>
              <a:latin typeface="Arial MT"/>
              <a:ea typeface="Arial MT"/>
              <a:cs typeface="Arial MT"/>
            </a:endParaRPr>
          </a:p>
          <a:p>
            <a:r>
              <a:rPr lang="en-GB" sz="2000" b="1">
                <a:effectLst/>
                <a:latin typeface="Calibri" panose="020F0502020204030204" pitchFamily="34" charset="0"/>
                <a:ea typeface="Calibri" panose="020F0502020204030204" pitchFamily="34" charset="0"/>
                <a:cs typeface="Arial MT"/>
              </a:rPr>
              <a:t>MR = 2€</a:t>
            </a:r>
            <a:r>
              <a:rPr lang="en-GB" sz="2000">
                <a:effectLst/>
                <a:latin typeface="Calibri" panose="020F0502020204030204" pitchFamily="34" charset="0"/>
                <a:ea typeface="Calibri" panose="020F0502020204030204" pitchFamily="34" charset="0"/>
                <a:cs typeface="Arial MT"/>
              </a:rPr>
              <a:t> Ingresos por pendiente después de 500 pendientes = 2€</a:t>
            </a:r>
            <a:endParaRPr lang="es-ES" sz="2000">
              <a:effectLst/>
              <a:latin typeface="Arial MT"/>
              <a:ea typeface="Arial MT"/>
              <a:cs typeface="Arial MT"/>
            </a:endParaRPr>
          </a:p>
        </p:txBody>
      </p:sp>
      <p:sp>
        <p:nvSpPr>
          <p:cNvPr id="123" name="Google Shape;123;g198a7ebc9da_0_80"/>
          <p:cNvSpPr/>
          <p:nvPr/>
        </p:nvSpPr>
        <p:spPr>
          <a:xfrm>
            <a:off x="4645910" y="8285474"/>
            <a:ext cx="9151929" cy="987900"/>
          </a:xfrm>
          <a:prstGeom prst="roundRect">
            <a:avLst>
              <a:gd name="adj" fmla="val 16667"/>
            </a:avLst>
          </a:prstGeom>
          <a:solidFill>
            <a:srgbClr val="CF9ECC"/>
          </a:solidFill>
          <a:ln w="25400" cap="flat" cmpd="sng">
            <a:solidFill>
              <a:srgbClr val="CF9ECC"/>
            </a:solidFill>
            <a:prstDash val="solid"/>
            <a:round/>
            <a:headEnd type="none" w="sm" len="sm"/>
            <a:tailEnd type="none" w="sm" len="sm"/>
          </a:ln>
        </p:spPr>
        <p:txBody>
          <a:bodyPr spcFirstLastPara="1" wrap="square" lIns="91425" tIns="45700" rIns="91425" bIns="45700" anchor="ctr" anchorCtr="0">
            <a:noAutofit/>
          </a:bodyPr>
          <a:lstStyle/>
          <a:p>
            <a:r>
              <a:rPr lang="en-GB" sz="2000" b="1">
                <a:solidFill>
                  <a:srgbClr val="5F1F5A"/>
                </a:solidFill>
                <a:latin typeface="Calibri"/>
                <a:ea typeface="Calibri"/>
                <a:cs typeface="Calibri"/>
                <a:sym typeface="Calibri"/>
              </a:rPr>
              <a:t>El punto de equilibrio (BEP) </a:t>
            </a:r>
            <a:r>
              <a:rPr lang="en-GB" sz="2000">
                <a:solidFill>
                  <a:srgbClr val="5F1F5A"/>
                </a:solidFill>
                <a:latin typeface="Calibri"/>
                <a:ea typeface="Calibri"/>
                <a:cs typeface="Calibri"/>
              </a:rPr>
              <a:t>es el nivel de actividades en el que los costes de producción/implantación igualan a los ingresos de un producto/servicio. </a:t>
            </a:r>
            <a:endParaRPr lang="es-ES" sz="2000">
              <a:solidFill>
                <a:srgbClr val="5F1F5A"/>
              </a:solidFill>
              <a:latin typeface="Calibri"/>
              <a:ea typeface="Calibri"/>
              <a:cs typeface="Calibri"/>
            </a:endParaRPr>
          </a:p>
          <a:p>
            <a:r>
              <a:rPr lang="en-GB" sz="2000" b="1">
                <a:solidFill>
                  <a:srgbClr val="5F1F5A"/>
                </a:solidFill>
                <a:latin typeface="Calibri"/>
                <a:ea typeface="Calibri"/>
                <a:cs typeface="Calibri"/>
              </a:rPr>
              <a:t>BEP = Costes fijos / Ingreso por Unidad (P) – Coste Variable Coste por Unidad</a:t>
            </a:r>
            <a:endParaRPr lang="es-ES" sz="2000" b="1">
              <a:solidFill>
                <a:srgbClr val="5F1F5A"/>
              </a:solidFill>
              <a:latin typeface="Calibri"/>
              <a:ea typeface="Calibri"/>
              <a:cs typeface="Calibri"/>
            </a:endParaRPr>
          </a:p>
        </p:txBody>
      </p:sp>
      <p:cxnSp>
        <p:nvCxnSpPr>
          <p:cNvPr id="124" name="Google Shape;124;g198a7ebc9da_0_80"/>
          <p:cNvCxnSpPr/>
          <p:nvPr/>
        </p:nvCxnSpPr>
        <p:spPr>
          <a:xfrm>
            <a:off x="9142304" y="2705100"/>
            <a:ext cx="0" cy="510180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98a7ebc9da_0_103"/>
          <p:cNvSpPr txBox="1"/>
          <p:nvPr/>
        </p:nvSpPr>
        <p:spPr>
          <a:xfrm>
            <a:off x="1447800" y="1573300"/>
            <a:ext cx="14325600" cy="1123344"/>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AutoNum type="arabicPeriod"/>
            </a:pPr>
            <a:r>
              <a:rPr lang="en-GB" sz="3400" b="1">
                <a:solidFill>
                  <a:srgbClr val="660066"/>
                </a:solidFill>
                <a:latin typeface="Calibri"/>
                <a:ea typeface="Calibri"/>
                <a:cs typeface="Calibri"/>
                <a:sym typeface="Calibri"/>
              </a:rPr>
              <a:t>De la idea emprearial a la sostenibilidad financiera</a:t>
            </a:r>
            <a:r>
              <a:rPr lang="en-GB" sz="3400"/>
              <a:t> – </a:t>
            </a:r>
          </a:p>
          <a:p>
            <a:pPr marR="0" lvl="0" algn="l" rtl="0">
              <a:spcBef>
                <a:spcPts val="0"/>
              </a:spcBef>
              <a:spcAft>
                <a:spcPts val="0"/>
              </a:spcAft>
            </a:pPr>
            <a:r>
              <a:rPr lang="en-GB" sz="3300" b="1">
                <a:solidFill>
                  <a:srgbClr val="660066"/>
                </a:solidFill>
                <a:latin typeface="Calibri"/>
                <a:ea typeface="Calibri"/>
                <a:cs typeface="Calibri"/>
                <a:sym typeface="Calibri"/>
              </a:rPr>
              <a:t>Acceso a financiación</a:t>
            </a:r>
            <a:endParaRPr sz="3300"/>
          </a:p>
        </p:txBody>
      </p:sp>
      <p:sp>
        <p:nvSpPr>
          <p:cNvPr id="130" name="Google Shape;130;g198a7ebc9da_0_103"/>
          <p:cNvSpPr txBox="1"/>
          <p:nvPr/>
        </p:nvSpPr>
        <p:spPr>
          <a:xfrm>
            <a:off x="1447800" y="2764453"/>
            <a:ext cx="15392400" cy="6432490"/>
          </a:xfrm>
          <a:prstGeom prst="rect">
            <a:avLst/>
          </a:prstGeom>
          <a:noFill/>
          <a:ln>
            <a:noFill/>
          </a:ln>
        </p:spPr>
        <p:txBody>
          <a:bodyPr spcFirstLastPara="1" wrap="square" lIns="91425" tIns="45700" rIns="91425" bIns="45700" anchor="t" anchorCtr="0">
            <a:spAutoFit/>
          </a:bodyPr>
          <a:lstStyle/>
          <a:p>
            <a:pPr algn="just"/>
            <a:r>
              <a:rPr lang="en-GB" sz="2400">
                <a:effectLst/>
                <a:latin typeface="Calibri" panose="020F0502020204030204" pitchFamily="34" charset="0"/>
                <a:ea typeface="Calibri" panose="020F0502020204030204" pitchFamily="34" charset="0"/>
                <a:cs typeface="Arial MT"/>
              </a:rPr>
              <a:t>Tanto si se trata de </a:t>
            </a:r>
            <a:r>
              <a:rPr lang="en-GB" sz="2400" b="1">
                <a:effectLst/>
                <a:latin typeface="Calibri" panose="020F0502020204030204" pitchFamily="34" charset="0"/>
                <a:ea typeface="Calibri" panose="020F0502020204030204" pitchFamily="34" charset="0"/>
                <a:cs typeface="Arial MT"/>
              </a:rPr>
              <a:t>crear una nueva empresa </a:t>
            </a:r>
            <a:r>
              <a:rPr lang="en-GB" sz="2400">
                <a:effectLst/>
                <a:latin typeface="Calibri" panose="020F0502020204030204" pitchFamily="34" charset="0"/>
                <a:ea typeface="Calibri" panose="020F0502020204030204" pitchFamily="34" charset="0"/>
                <a:cs typeface="Arial MT"/>
              </a:rPr>
              <a:t>como de </a:t>
            </a:r>
            <a:r>
              <a:rPr lang="en-GB" sz="2400" b="1">
                <a:effectLst/>
                <a:latin typeface="Calibri" panose="020F0502020204030204" pitchFamily="34" charset="0"/>
                <a:ea typeface="Calibri" panose="020F0502020204030204" pitchFamily="34" charset="0"/>
                <a:cs typeface="Arial MT"/>
              </a:rPr>
              <a:t>implantar nuevas actividades empresariales </a:t>
            </a:r>
            <a:r>
              <a:rPr lang="en-GB" sz="2400">
                <a:effectLst/>
                <a:latin typeface="Calibri" panose="020F0502020204030204" pitchFamily="34" charset="0"/>
                <a:ea typeface="Calibri" panose="020F0502020204030204" pitchFamily="34" charset="0"/>
                <a:cs typeface="Arial MT"/>
              </a:rPr>
              <a:t>desarrollando una empresa ya existente, la </a:t>
            </a:r>
            <a:r>
              <a:rPr lang="en-GB" sz="2400" b="1">
                <a:effectLst/>
                <a:latin typeface="Calibri" panose="020F0502020204030204" pitchFamily="34" charset="0"/>
                <a:ea typeface="Calibri" panose="020F0502020204030204" pitchFamily="34" charset="0"/>
                <a:cs typeface="Arial MT"/>
              </a:rPr>
              <a:t>rentabilidad es crucial</a:t>
            </a:r>
            <a:r>
              <a:rPr lang="en-GB" sz="2400">
                <a:effectLst/>
                <a:latin typeface="Calibri" panose="020F0502020204030204" pitchFamily="34" charset="0"/>
                <a:ea typeface="Calibri" panose="020F0502020204030204" pitchFamily="34" charset="0"/>
                <a:cs typeface="Arial MT"/>
              </a:rPr>
              <a:t>.</a:t>
            </a:r>
            <a:endParaRPr lang="es-ES" sz="2400">
              <a:effectLst/>
              <a:latin typeface="Arial MT"/>
              <a:ea typeface="Arial MT"/>
              <a:cs typeface="Arial MT"/>
            </a:endParaRPr>
          </a:p>
          <a:p>
            <a:pPr marL="0" marR="0" lvl="0" indent="0" algn="just" rtl="0">
              <a:spcBef>
                <a:spcPts val="0"/>
              </a:spcBef>
              <a:spcAft>
                <a:spcPts val="0"/>
              </a:spcAft>
              <a:buNone/>
            </a:pP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Influye en que una empresa pueda:</a:t>
            </a:r>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		</a:t>
            </a:r>
            <a:endParaRPr/>
          </a:p>
          <a:p>
            <a:pPr algn="just"/>
            <a:r>
              <a:rPr lang="en-US" sz="2400">
                <a:solidFill>
                  <a:schemeClr val="dk1"/>
                </a:solidFill>
                <a:latin typeface="Calibri"/>
                <a:ea typeface="Calibri"/>
                <a:cs typeface="Calibri"/>
                <a:sym typeface="Calibri"/>
              </a:rPr>
              <a:t>		     </a:t>
            </a:r>
            <a:r>
              <a:rPr lang="en-GB" sz="2400" u="none" strike="noStrike">
                <a:effectLst/>
                <a:latin typeface="Calibri" panose="020F0502020204030204" pitchFamily="34" charset="0"/>
                <a:ea typeface="Calibri" panose="020F0502020204030204" pitchFamily="34" charset="0"/>
                <a:cs typeface="Arial MT"/>
              </a:rPr>
              <a:t>Obtener finaciación (por ejemplo, de un banco o instituciones tradicionales)</a:t>
            </a:r>
            <a:endParaRPr lang="es-ES" sz="2400" u="none" strike="noStrike">
              <a:effectLst/>
              <a:latin typeface="Arial MT"/>
              <a:ea typeface="Arial MT"/>
              <a:cs typeface="Arial MT"/>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algn="just"/>
            <a:r>
              <a:rPr lang="en-GB" sz="2400">
                <a:solidFill>
                  <a:schemeClr val="dk1"/>
                </a:solidFill>
                <a:latin typeface="Calibri"/>
                <a:ea typeface="Calibri"/>
                <a:cs typeface="Calibri"/>
                <a:sym typeface="Calibri"/>
              </a:rPr>
              <a:t>	                  </a:t>
            </a:r>
            <a:r>
              <a:rPr lang="en-GB" sz="2400" u="none" strike="noStrike">
                <a:effectLst/>
                <a:latin typeface="Calibri" panose="020F0502020204030204" pitchFamily="34" charset="0"/>
                <a:ea typeface="Calibri" panose="020F0502020204030204" pitchFamily="34" charset="0"/>
                <a:cs typeface="Arial MT"/>
              </a:rPr>
              <a:t>Atraer inversores o inversores ángeles (alternativa a la financiación) para financiar tus operaciones</a:t>
            </a:r>
            <a:endParaRPr lang="es-ES" sz="2400" u="none" strike="noStrike">
              <a:effectLst/>
              <a:latin typeface="Arial MT"/>
              <a:ea typeface="Arial MT"/>
              <a:cs typeface="Arial MT"/>
            </a:endParaRPr>
          </a:p>
          <a:p>
            <a:pPr marL="0" marR="0" lvl="0" indent="0" algn="just" rtl="0">
              <a:spcBef>
                <a:spcPts val="0"/>
              </a:spcBef>
              <a:spcAft>
                <a:spcPts val="0"/>
              </a:spcAft>
              <a:buNone/>
            </a:pP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	                  Desarrollar tus negocios en general</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effectLst/>
                <a:latin typeface="Calibri" panose="020F0502020204030204" pitchFamily="34" charset="0"/>
                <a:ea typeface="Calibri" panose="020F0502020204030204" pitchFamily="34" charset="0"/>
              </a:rPr>
              <a:t>Representa </a:t>
            </a:r>
            <a:r>
              <a:rPr lang="en-GB" sz="2400" b="1">
                <a:effectLst/>
                <a:latin typeface="Calibri" panose="020F0502020204030204" pitchFamily="34" charset="0"/>
                <a:ea typeface="Calibri" panose="020F0502020204030204" pitchFamily="34" charset="0"/>
              </a:rPr>
              <a:t>el mejor recurso de acceso a financiación</a:t>
            </a:r>
            <a:r>
              <a:rPr lang="en-GB" sz="2400">
                <a:solidFill>
                  <a:schemeClr val="dk1"/>
                </a:solidFill>
                <a:latin typeface="Calibri"/>
                <a:ea typeface="Calibri"/>
                <a:cs typeface="Calibri"/>
                <a:sym typeface="Calibri"/>
              </a:rPr>
              <a:t>.</a:t>
            </a:r>
            <a:endParaRPr sz="2400"/>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effectLst/>
                <a:latin typeface="Calibri" panose="020F0502020204030204" pitchFamily="34" charset="0"/>
                <a:ea typeface="Calibri" panose="020F0502020204030204" pitchFamily="34" charset="0"/>
              </a:rPr>
              <a:t>La principal herramienta para obtener capital para una idea empresarial o conseguir préstamos en general es el </a:t>
            </a:r>
            <a:r>
              <a:rPr lang="en-GB" sz="2400" b="1">
                <a:effectLst/>
                <a:latin typeface="Calibri" panose="020F0502020204030204" pitchFamily="34" charset="0"/>
                <a:ea typeface="Calibri" panose="020F0502020204030204" pitchFamily="34" charset="0"/>
              </a:rPr>
              <a:t>plan de empresa (PE). </a:t>
            </a:r>
            <a:r>
              <a:rPr lang="en-GB" sz="2400">
                <a:effectLst/>
                <a:latin typeface="Calibri" panose="020F0502020204030204" pitchFamily="34" charset="0"/>
                <a:ea typeface="Calibri" panose="020F0502020204030204" pitchFamily="34" charset="0"/>
              </a:rPr>
              <a:t>Se trata de un documento que presenta, entre otras cosas, las perspectivas económicas y financieras de la empresa, incluida la rentabilidad. Esta última sugiere la posibilidad de rentabilizar las inversiones</a:t>
            </a:r>
            <a:endParaRPr sz="2400"/>
          </a:p>
        </p:txBody>
      </p:sp>
      <p:pic>
        <p:nvPicPr>
          <p:cNvPr id="131" name="Google Shape;131;g198a7ebc9da_0_103"/>
          <p:cNvPicPr preferRelativeResize="0"/>
          <p:nvPr/>
        </p:nvPicPr>
        <p:blipFill rotWithShape="1">
          <a:blip r:embed="rId3">
            <a:alphaModFix/>
          </a:blip>
          <a:srcRect/>
          <a:stretch/>
        </p:blipFill>
        <p:spPr>
          <a:xfrm>
            <a:off x="13955485" y="2759529"/>
            <a:ext cx="3978443" cy="3978443"/>
          </a:xfrm>
          <a:prstGeom prst="rect">
            <a:avLst/>
          </a:prstGeom>
          <a:noFill/>
          <a:ln>
            <a:noFill/>
          </a:ln>
        </p:spPr>
      </p:pic>
      <p:sp>
        <p:nvSpPr>
          <p:cNvPr id="132" name="Google Shape;132;g198a7ebc9da_0_103"/>
          <p:cNvSpPr txBox="1"/>
          <p:nvPr/>
        </p:nvSpPr>
        <p:spPr>
          <a:xfrm>
            <a:off x="15098485" y="3954410"/>
            <a:ext cx="708900" cy="939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500" b="1">
                <a:solidFill>
                  <a:schemeClr val="lt1"/>
                </a:solidFill>
                <a:latin typeface="Times"/>
                <a:ea typeface="Times"/>
                <a:cs typeface="Times"/>
                <a:sym typeface="Times"/>
              </a:rPr>
              <a:t>€</a:t>
            </a:r>
            <a:endParaRPr/>
          </a:p>
        </p:txBody>
      </p:sp>
      <p:sp>
        <p:nvSpPr>
          <p:cNvPr id="133" name="Google Shape;133;g198a7ebc9da_0_103"/>
          <p:cNvSpPr/>
          <p:nvPr/>
        </p:nvSpPr>
        <p:spPr>
          <a:xfrm>
            <a:off x="1752600" y="4957242"/>
            <a:ext cx="1371600" cy="3060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g198a7ebc9da_0_103"/>
          <p:cNvSpPr/>
          <p:nvPr/>
        </p:nvSpPr>
        <p:spPr>
          <a:xfrm rot="10800000" flipH="1">
            <a:off x="1752600" y="5702983"/>
            <a:ext cx="1371600" cy="3048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g198a7ebc9da_0_103"/>
          <p:cNvSpPr/>
          <p:nvPr/>
        </p:nvSpPr>
        <p:spPr>
          <a:xfrm>
            <a:off x="1752600" y="6447524"/>
            <a:ext cx="1371600" cy="3060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2724</Words>
  <Application>Microsoft Office PowerPoint</Application>
  <PresentationFormat>Personalizado</PresentationFormat>
  <Paragraphs>300</Paragraphs>
  <Slides>21</Slides>
  <Notes>21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Helvetica Neue</vt:lpstr>
      <vt:lpstr>Noto Sans Symbols</vt:lpstr>
      <vt:lpstr>Calibri</vt:lpstr>
      <vt:lpstr>Times</vt:lpstr>
      <vt:lpstr>Arial MT</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María del  Mar Castillo</cp:lastModifiedBy>
  <cp:revision>12</cp:revision>
  <dcterms:created xsi:type="dcterms:W3CDTF">2022-01-04T10:29:56Z</dcterms:created>
  <dcterms:modified xsi:type="dcterms:W3CDTF">2023-03-28T11:24:52Z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LastSaved">
    <vt:filetime>2022-01-04T00:00:00Z</vt:filetime>
  </property>
</Properties>
</file>