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18288000" cy="10287000"/>
  <p:embeddedFontLst>
    <p:embeddedFont>
      <p:font typeface="Roboto" panose="020B060402020202020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zmmtzA35H+nQZfzWBJVmYhZDl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60"/>
  </p:normalViewPr>
  <p:slideViewPr>
    <p:cSldViewPr snapToGrid="0">
      <p:cViewPr varScale="1">
        <p:scale>
          <a:sx n="43" d="100"/>
          <a:sy n="43" d="100"/>
        </p:scale>
        <p:origin x="664"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83352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 name="Google Shape;23;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5670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befc54f912_0_1: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g1befc54f912_0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92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befc54f912_0_8: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1befc54f912_0_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8009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98a7ebc9da_0_29: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198a7ebc9da_0_2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3544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befc54f912_0_26: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1befc54f912_0_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6999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98a7ebc9da_0_5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198a7ebc9da_0_5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7867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98a7ebc9da_0_8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198a7ebc9da_0_8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6073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b21c3fd82a_0_5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g1b21c3fd82a_0_5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2061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b21c3fd82a_0_6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1b21c3fd82a_0_6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474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b21c3fd82a_0_69: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1b21c3fd82a_0_6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6104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b21c3fd82a_0_75: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1b21c3fd82a_0_7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685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befc54f912_0_5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g1befc54f912_0_57: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g1befc54f912_0_57: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lang="en-GB"/>
          </a:p>
        </p:txBody>
      </p:sp>
    </p:spTree>
    <p:extLst>
      <p:ext uri="{BB962C8B-B14F-4D97-AF65-F5344CB8AC3E}">
        <p14:creationId xmlns:p14="http://schemas.microsoft.com/office/powerpoint/2010/main" val="544819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98a7ebc9da_0_10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198a7ebc9da_0_10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4211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8867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5379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646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 name="Google Shape;49;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750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b285efeec5_0_5: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g1b285efeec5_0_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455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b285efeec5_0_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g1b285efeec5_0_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1570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bef6c5f351_0_4: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g1bef6c5f351_0_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7423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bef6c5f351_0_1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g1bef6c5f351_0_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269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bef6c5f351_0_19: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g1bef6c5f351_0_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436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bef6c5f351_0_26: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g1bef6c5f351_0_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3269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p:nvPr/>
        </p:nvSpPr>
        <p:spPr>
          <a:xfrm>
            <a:off x="0" y="1"/>
            <a:ext cx="9144635" cy="1812688"/>
          </a:xfrm>
          <a:custGeom>
            <a:avLst/>
            <a:gdLst/>
            <a:ahLst/>
            <a:cxnLst/>
            <a:rect l="l" t="t" r="r" b="b"/>
            <a:pathLst>
              <a:path w="9144635" h="3305175" extrusionOk="0">
                <a:moveTo>
                  <a:pt x="0" y="3304911"/>
                </a:moveTo>
                <a:lnTo>
                  <a:pt x="0" y="0"/>
                </a:lnTo>
                <a:lnTo>
                  <a:pt x="7135660" y="0"/>
                </a:lnTo>
                <a:lnTo>
                  <a:pt x="9144210" y="595197"/>
                </a:lnTo>
                <a:lnTo>
                  <a:pt x="0" y="3304911"/>
                </a:lnTo>
                <a:close/>
              </a:path>
            </a:pathLst>
          </a:custGeom>
          <a:solidFill>
            <a:srgbClr val="9326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18"/>
          <p:cNvSpPr/>
          <p:nvPr/>
        </p:nvSpPr>
        <p:spPr>
          <a:xfrm>
            <a:off x="9144210"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Google Shape;12;p18"/>
          <p:cNvSpPr/>
          <p:nvPr/>
        </p:nvSpPr>
        <p:spPr>
          <a:xfrm>
            <a:off x="7135659"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 name="Google Shape;13;p18"/>
          <p:cNvSpPr/>
          <p:nvPr/>
        </p:nvSpPr>
        <p:spPr>
          <a:xfrm>
            <a:off x="1028700" y="1028712"/>
            <a:ext cx="16230600" cy="8229600"/>
          </a:xfrm>
          <a:custGeom>
            <a:avLst/>
            <a:gdLst/>
            <a:ahLst/>
            <a:cxnLst/>
            <a:rect l="l" t="t" r="r" b="b"/>
            <a:pathLst>
              <a:path w="16230600" h="8229600" extrusionOk="0">
                <a:moveTo>
                  <a:pt x="16230588" y="83553"/>
                </a:moveTo>
                <a:lnTo>
                  <a:pt x="16146564" y="83553"/>
                </a:lnTo>
                <a:lnTo>
                  <a:pt x="16146564" y="0"/>
                </a:lnTo>
                <a:lnTo>
                  <a:pt x="16137128" y="0"/>
                </a:lnTo>
                <a:lnTo>
                  <a:pt x="16137128" y="83553"/>
                </a:lnTo>
                <a:lnTo>
                  <a:pt x="16137128" y="92989"/>
                </a:lnTo>
                <a:lnTo>
                  <a:pt x="16137128" y="8136128"/>
                </a:lnTo>
                <a:lnTo>
                  <a:pt x="93459" y="8136128"/>
                </a:lnTo>
                <a:lnTo>
                  <a:pt x="93459" y="92989"/>
                </a:lnTo>
                <a:lnTo>
                  <a:pt x="16137128" y="92989"/>
                </a:lnTo>
                <a:lnTo>
                  <a:pt x="16137128" y="83553"/>
                </a:lnTo>
                <a:lnTo>
                  <a:pt x="93459" y="83553"/>
                </a:lnTo>
                <a:lnTo>
                  <a:pt x="93459" y="0"/>
                </a:lnTo>
                <a:lnTo>
                  <a:pt x="84023" y="0"/>
                </a:lnTo>
                <a:lnTo>
                  <a:pt x="84023" y="83553"/>
                </a:lnTo>
                <a:lnTo>
                  <a:pt x="0" y="83553"/>
                </a:lnTo>
                <a:lnTo>
                  <a:pt x="0" y="92989"/>
                </a:lnTo>
                <a:lnTo>
                  <a:pt x="84023" y="92989"/>
                </a:lnTo>
                <a:lnTo>
                  <a:pt x="84023" y="8136128"/>
                </a:lnTo>
                <a:lnTo>
                  <a:pt x="0" y="8136128"/>
                </a:lnTo>
                <a:lnTo>
                  <a:pt x="0" y="8145564"/>
                </a:lnTo>
                <a:lnTo>
                  <a:pt x="84023" y="8145564"/>
                </a:lnTo>
                <a:lnTo>
                  <a:pt x="84023" y="8229600"/>
                </a:lnTo>
                <a:lnTo>
                  <a:pt x="93459" y="8229600"/>
                </a:lnTo>
                <a:lnTo>
                  <a:pt x="93459" y="8145564"/>
                </a:lnTo>
                <a:lnTo>
                  <a:pt x="16137128" y="8145564"/>
                </a:lnTo>
                <a:lnTo>
                  <a:pt x="16137128" y="8229600"/>
                </a:lnTo>
                <a:lnTo>
                  <a:pt x="16146564" y="8229600"/>
                </a:lnTo>
                <a:lnTo>
                  <a:pt x="16146564" y="8145564"/>
                </a:lnTo>
                <a:lnTo>
                  <a:pt x="16230588" y="8145564"/>
                </a:lnTo>
                <a:lnTo>
                  <a:pt x="16230588" y="8136128"/>
                </a:lnTo>
                <a:lnTo>
                  <a:pt x="16146564" y="8136128"/>
                </a:lnTo>
                <a:lnTo>
                  <a:pt x="16146564" y="92989"/>
                </a:lnTo>
                <a:lnTo>
                  <a:pt x="16230588" y="92989"/>
                </a:lnTo>
                <a:lnTo>
                  <a:pt x="16230588" y="83553"/>
                </a:lnTo>
                <a:close/>
              </a:path>
            </a:pathLst>
          </a:custGeom>
          <a:solidFill>
            <a:srgbClr val="CF9EC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 name="Google Shape;14;p18"/>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15" name="Google Shape;15;p18"/>
          <p:cNvSpPr txBox="1"/>
          <p:nvPr/>
        </p:nvSpPr>
        <p:spPr>
          <a:xfrm>
            <a:off x="4648200" y="9412402"/>
            <a:ext cx="12611100" cy="477054"/>
          </a:xfrm>
          <a:prstGeom prst="rect">
            <a:avLst/>
          </a:prstGeom>
          <a:noFill/>
          <a:ln>
            <a:noFill/>
          </a:ln>
        </p:spPr>
        <p:txBody>
          <a:bodyPr spcFirstLastPara="1" wrap="square" lIns="91425" tIns="45700" rIns="91425" bIns="45700" anchor="t" anchorCtr="0">
            <a:spAutoFit/>
          </a:bodyPr>
          <a:lstStyle/>
          <a:p>
            <a:pPr marL="12700" marR="0" lvl="0" indent="0" algn="just" rtl="0">
              <a:lnSpc>
                <a:spcPct val="106785"/>
              </a:lnSpc>
              <a:spcBef>
                <a:spcPts val="0"/>
              </a:spcBef>
              <a:spcAft>
                <a:spcPts val="0"/>
              </a:spcAft>
              <a:buClr>
                <a:srgbClr val="000000"/>
              </a:buClr>
              <a:buSzPts val="1400"/>
              <a:buFont typeface="Arial"/>
              <a:buNone/>
              <a:defRPr sz="1400">
                <a:solidFill>
                  <a:schemeClr val="dk1"/>
                </a:solidFill>
                <a:latin typeface="Arial"/>
                <a:ea typeface="Arial"/>
                <a:cs typeface="Arial"/>
                <a:sym typeface="Arial"/>
              </a:defRPr>
            </a:pPr>
            <a:r>
              <a:t>"Il sostegno della Commissione europea per la produzione di questa pubblicazione non costituisce l'approvazione dei contenuti che riflettono solo le opinioni degli autori e la Commissione non può essere ritenuta responsabile per qualsiasi uso che possa essere fatto delle informazioni ivi contenute."</a:t>
            </a:r>
            <a:endParaRPr sz="1400" b="0" i="0" u="none" strike="noStrike" cap="none">
              <a:solidFill>
                <a:srgbClr val="000000"/>
              </a:solidFill>
              <a:latin typeface="Arial"/>
              <a:ea typeface="Arial"/>
              <a:cs typeface="Arial"/>
              <a:sym typeface="Arial"/>
            </a:endParaRPr>
          </a:p>
        </p:txBody>
      </p:sp>
      <p:sp>
        <p:nvSpPr>
          <p:cNvPr id="16" name="Google Shape;16;p18"/>
          <p:cNvSpPr/>
          <p:nvPr/>
        </p:nvSpPr>
        <p:spPr>
          <a:xfrm>
            <a:off x="9137374"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 name="Google Shape;17;p18"/>
          <p:cNvSpPr/>
          <p:nvPr/>
        </p:nvSpPr>
        <p:spPr>
          <a:xfrm>
            <a:off x="7128823"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 name="Google Shape;18;p18"/>
          <p:cNvPicPr preferRelativeResize="0"/>
          <p:nvPr/>
        </p:nvPicPr>
        <p:blipFill rotWithShape="1">
          <a:blip r:embed="rId5">
            <a:alphaModFix/>
          </a:blip>
          <a:srcRect/>
          <a:stretch/>
        </p:blipFill>
        <p:spPr>
          <a:xfrm>
            <a:off x="14325600" y="1465438"/>
            <a:ext cx="2749826" cy="694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interest.fr/" TargetMode="External"/><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miro.com/fr/"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1"/>
          <p:cNvPicPr preferRelativeResize="0"/>
          <p:nvPr/>
        </p:nvPicPr>
        <p:blipFill rotWithShape="1">
          <a:blip r:embed="rId3">
            <a:alphaModFix/>
          </a:blip>
          <a:srcRect/>
          <a:stretch/>
        </p:blipFill>
        <p:spPr>
          <a:xfrm>
            <a:off x="5276850" y="3569329"/>
            <a:ext cx="7734299" cy="1943099"/>
          </a:xfrm>
          <a:prstGeom prst="rect">
            <a:avLst/>
          </a:prstGeom>
          <a:noFill/>
          <a:ln>
            <a:noFill/>
          </a:ln>
        </p:spPr>
      </p:pic>
      <p:pic>
        <p:nvPicPr>
          <p:cNvPr id="26" name="Google Shape;26;p1"/>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27" name="Google Shape;27;p1"/>
          <p:cNvSpPr txBox="1"/>
          <p:nvPr/>
        </p:nvSpPr>
        <p:spPr>
          <a:xfrm>
            <a:off x="8344700" y="6045525"/>
            <a:ext cx="1995900" cy="3201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defRPr sz="2000">
                <a:solidFill>
                  <a:schemeClr val="dk1"/>
                </a:solidFill>
                <a:latin typeface="Helvetica Neue"/>
                <a:ea typeface="Helvetica Neue"/>
                <a:cs typeface="Helvetica Neue"/>
                <a:sym typeface="Helvetica Neue"/>
              </a:defRPr>
            </a:pPr>
            <a:r>
              <a:t>dewproject.eu</a:t>
            </a:r>
            <a:endParaRPr sz="2000" b="0" i="0" u="none" strike="noStrike" cap="none">
              <a:solidFill>
                <a:schemeClr val="dk1"/>
              </a:solidFill>
              <a:latin typeface="Helvetica Neue"/>
              <a:ea typeface="Helvetica Neue"/>
              <a:cs typeface="Helvetica Neue"/>
              <a:sym typeface="Helvetica Neue"/>
            </a:endParaRPr>
          </a:p>
        </p:txBody>
      </p:sp>
      <p:sp>
        <p:nvSpPr>
          <p:cNvPr id="28" name="Google Shape;28;p1"/>
          <p:cNvSpPr txBox="1"/>
          <p:nvPr/>
        </p:nvSpPr>
        <p:spPr>
          <a:xfrm>
            <a:off x="3238499" y="6691500"/>
            <a:ext cx="11811000" cy="2839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defRPr sz="4400" b="1">
                <a:solidFill>
                  <a:srgbClr val="660066"/>
                </a:solidFill>
                <a:latin typeface="Calibri"/>
                <a:ea typeface="Calibri"/>
                <a:cs typeface="Calibri"/>
                <a:sym typeface="Calibri"/>
              </a:defRPr>
            </a:pPr>
            <a:r>
              <a:rPr dirty="0" smtClean="0"/>
              <a:t>L</a:t>
            </a:r>
            <a:r>
              <a:rPr lang="it-IT" dirty="0" smtClean="0"/>
              <a:t>'</a:t>
            </a:r>
            <a:r>
              <a:rPr dirty="0" err="1" smtClean="0"/>
              <a:t>imprenditorialità</a:t>
            </a:r>
            <a:endParaRPr sz="4400" b="1" i="0" u="none" strike="noStrike" cap="none" dirty="0">
              <a:solidFill>
                <a:srgbClr val="660066"/>
              </a:solidFill>
              <a:latin typeface="Calibri"/>
              <a:ea typeface="Calibri"/>
              <a:cs typeface="Calibri"/>
              <a:sym typeface="Calibri"/>
            </a:endParaRPr>
          </a:p>
          <a:p>
            <a:pPr marL="12700" marR="0" lvl="0" indent="0" algn="ctr" rtl="0">
              <a:lnSpc>
                <a:spcPct val="100000"/>
              </a:lnSpc>
              <a:spcBef>
                <a:spcPts val="100"/>
              </a:spcBef>
              <a:spcAft>
                <a:spcPts val="0"/>
              </a:spcAft>
              <a:buClr>
                <a:srgbClr val="000000"/>
              </a:buClr>
              <a:buSzPts val="4400"/>
              <a:buFont typeface="Arial"/>
              <a:buNone/>
            </a:pPr>
            <a:endParaRPr sz="4400" b="1" i="0" u="none" strike="noStrike" cap="none"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Clr>
                <a:srgbClr val="000000"/>
              </a:buClr>
              <a:buSzPts val="4400"/>
              <a:buFont typeface="Arial"/>
              <a:buNone/>
              <a:defRPr sz="4400">
                <a:solidFill>
                  <a:schemeClr val="dk1"/>
                </a:solidFill>
                <a:latin typeface="Calibri"/>
                <a:ea typeface="Calibri"/>
                <a:cs typeface="Calibri"/>
                <a:sym typeface="Calibri"/>
              </a:defRPr>
            </a:pPr>
            <a:r>
              <a:rPr dirty="0" smtClean="0"/>
              <a:t> </a:t>
            </a:r>
            <a:r>
              <a:rPr lang="it-IT" dirty="0" smtClean="0"/>
              <a:t>P</a:t>
            </a:r>
            <a:r>
              <a:rPr dirty="0" err="1" smtClean="0"/>
              <a:t>artner</a:t>
            </a:r>
            <a:r>
              <a:rPr dirty="0"/>
              <a:t>: </a:t>
            </a:r>
            <a:r>
              <a:rPr dirty="0" err="1"/>
              <a:t>SilverSAP</a:t>
            </a:r>
            <a:endParaRPr sz="4400" b="0" i="0" u="none" strike="noStrike" cap="none" dirty="0">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Clr>
                <a:srgbClr val="000000"/>
              </a:buClr>
              <a:buSzPts val="4400"/>
              <a:buFont typeface="Arial"/>
              <a:buNone/>
            </a:pPr>
            <a:endParaRPr sz="44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befc54f912_0_1"/>
          <p:cNvSpPr txBox="1"/>
          <p:nvPr/>
        </p:nvSpPr>
        <p:spPr>
          <a:xfrm>
            <a:off x="1255374" y="1331253"/>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a:pPr>
            <a:r>
              <a:rPr lang="it-IT" dirty="0" smtClean="0"/>
              <a:t>Unità 2: Creatività</a:t>
            </a:r>
            <a:endParaRPr lang="it-IT" sz="3400" dirty="0" smtClean="0"/>
          </a:p>
          <a:p>
            <a:pPr marL="0" marR="0" lvl="0" indent="0" algn="l" rtl="0">
              <a:lnSpc>
                <a:spcPct val="100000"/>
              </a:lnSpc>
              <a:spcBef>
                <a:spcPts val="0"/>
              </a:spcBef>
              <a:spcAft>
                <a:spcPts val="0"/>
              </a:spcAft>
              <a:buNone/>
              <a:defRPr sz="2400">
                <a:solidFill>
                  <a:srgbClr val="93268F"/>
                </a:solidFill>
                <a:latin typeface="Calibri"/>
                <a:ea typeface="Calibri"/>
                <a:cs typeface="Calibri"/>
                <a:sym typeface="Calibri"/>
              </a:defRPr>
            </a:pPr>
            <a:r>
              <a:rPr lang="it-IT" dirty="0" smtClean="0"/>
              <a:t>2. Utilizzare il pensiero divergente e convergente per migliorare la creatività </a:t>
            </a:r>
            <a:endParaRPr lang="it-IT" sz="4600" b="0" i="0" u="none" strike="noStrike" cap="none" dirty="0">
              <a:solidFill>
                <a:srgbClr val="93268F"/>
              </a:solidFill>
              <a:sym typeface="Arial"/>
            </a:endParaRPr>
          </a:p>
        </p:txBody>
      </p:sp>
      <p:sp>
        <p:nvSpPr>
          <p:cNvPr id="112" name="Google Shape;112;g1befc54f912_0_1"/>
          <p:cNvSpPr txBox="1"/>
          <p:nvPr/>
        </p:nvSpPr>
        <p:spPr>
          <a:xfrm>
            <a:off x="1255374" y="2316453"/>
            <a:ext cx="15848403" cy="69710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defRPr sz="2300" b="1">
                <a:solidFill>
                  <a:srgbClr val="2C2F34"/>
                </a:solidFill>
                <a:highlight>
                  <a:srgbClr val="FFFFFF"/>
                </a:highlight>
                <a:latin typeface="Roboto"/>
                <a:ea typeface="Roboto"/>
                <a:cs typeface="Roboto"/>
                <a:sym typeface="Roboto"/>
              </a:defRPr>
            </a:pPr>
            <a:r>
              <a:rPr lang="it-IT" dirty="0" smtClean="0">
                <a:solidFill>
                  <a:schemeClr val="tx1"/>
                </a:solidFill>
              </a:rPr>
              <a:t>Come possiamo adottare un pensiero più divergente? </a:t>
            </a:r>
            <a:endParaRPr lang="it-IT" sz="1200" dirty="0" smtClean="0">
              <a:solidFill>
                <a:schemeClr val="tx1"/>
              </a:solidFill>
              <a:latin typeface="Calibri"/>
              <a:ea typeface="Calibri"/>
              <a:cs typeface="Calibri"/>
              <a:sym typeface="Calibri"/>
            </a:endParaRPr>
          </a:p>
          <a:p>
            <a:pPr marL="82550" lvl="0" algn="just" rtl="0">
              <a:spcBef>
                <a:spcPts val="0"/>
              </a:spcBef>
              <a:spcAft>
                <a:spcPts val="0"/>
              </a:spcAft>
              <a:buClr>
                <a:srgbClr val="151B26"/>
              </a:buClr>
              <a:buSzPts val="2300"/>
              <a:defRPr sz="2300">
                <a:solidFill>
                  <a:srgbClr val="151B26"/>
                </a:solidFill>
                <a:latin typeface="Calibri"/>
                <a:ea typeface="Calibri"/>
                <a:cs typeface="Calibri"/>
                <a:sym typeface="Calibri"/>
              </a:defRPr>
            </a:pPr>
            <a:endParaRPr lang="it-IT" sz="1200" b="1" dirty="0">
              <a:solidFill>
                <a:schemeClr val="tx1"/>
              </a:solidFill>
              <a:latin typeface="Calibri"/>
              <a:ea typeface="Calibri"/>
              <a:cs typeface="Calibri"/>
              <a:sym typeface="Calibri"/>
            </a:endParaRPr>
          </a:p>
          <a:p>
            <a:pPr marL="82550" lvl="0" algn="just" rtl="0">
              <a:spcBef>
                <a:spcPts val="0"/>
              </a:spcBef>
              <a:spcAft>
                <a:spcPts val="0"/>
              </a:spcAft>
              <a:buClr>
                <a:srgbClr val="151B26"/>
              </a:buClr>
              <a:buSzPts val="2300"/>
              <a:defRPr sz="2300">
                <a:solidFill>
                  <a:srgbClr val="151B26"/>
                </a:solidFill>
                <a:latin typeface="Calibri"/>
                <a:ea typeface="Calibri"/>
                <a:cs typeface="Calibri"/>
                <a:sym typeface="Calibri"/>
              </a:defRPr>
            </a:pPr>
            <a:r>
              <a:rPr lang="it-IT" sz="2300" b="1" dirty="0" smtClean="0">
                <a:solidFill>
                  <a:schemeClr val="tx1"/>
                </a:solidFill>
                <a:latin typeface="Calibri"/>
                <a:ea typeface="Calibri"/>
                <a:cs typeface="Calibri"/>
                <a:sym typeface="Calibri"/>
              </a:rPr>
              <a:t>1. </a:t>
            </a:r>
            <a:r>
              <a:rPr lang="it-IT" b="1" dirty="0" smtClean="0">
                <a:solidFill>
                  <a:schemeClr val="tx1"/>
                </a:solidFill>
              </a:rPr>
              <a:t>Rifletti sul tuo pensiero</a:t>
            </a:r>
          </a:p>
          <a:p>
            <a:pPr marL="82550" lvl="0" algn="just" rtl="0">
              <a:spcBef>
                <a:spcPts val="0"/>
              </a:spcBef>
              <a:spcAft>
                <a:spcPts val="0"/>
              </a:spcAft>
              <a:buClr>
                <a:srgbClr val="151B26"/>
              </a:buClr>
              <a:buSzPts val="2300"/>
              <a:defRPr sz="2300">
                <a:solidFill>
                  <a:srgbClr val="151B26"/>
                </a:solidFill>
                <a:latin typeface="Calibri"/>
                <a:ea typeface="Calibri"/>
                <a:cs typeface="Calibri"/>
                <a:sym typeface="Calibri"/>
              </a:defRPr>
            </a:pPr>
            <a:r>
              <a:rPr lang="it-IT" sz="2000" dirty="0" smtClean="0">
                <a:solidFill>
                  <a:schemeClr val="tx1"/>
                </a:solidFill>
              </a:rPr>
              <a:t>Prenditi del tempo per riflettere sul tuo pensiero passo dopo passo. Aggiungendo passi al vostro modello di pensiero, il pensiero divergente diventerà più facile da acquisire. Ad esempio, puoi impiegare mezz'ora o un'ora per rilassarti prima di scrivere e-mail che contengono decisioni importanti.</a:t>
            </a:r>
          </a:p>
          <a:p>
            <a:pPr marL="82550" lvl="0" algn="just" rtl="0">
              <a:spcBef>
                <a:spcPts val="0"/>
              </a:spcBef>
              <a:spcAft>
                <a:spcPts val="0"/>
              </a:spcAft>
              <a:buClr>
                <a:srgbClr val="151B26"/>
              </a:buClr>
              <a:buSzPts val="2300"/>
              <a:defRPr sz="2300">
                <a:solidFill>
                  <a:srgbClr val="151B26"/>
                </a:solidFill>
                <a:latin typeface="Calibri"/>
                <a:ea typeface="Calibri"/>
                <a:cs typeface="Calibri"/>
                <a:sym typeface="Calibri"/>
              </a:defRPr>
            </a:pPr>
            <a:endParaRPr lang="it-IT" sz="1100" dirty="0" smtClean="0">
              <a:solidFill>
                <a:schemeClr val="tx1"/>
              </a:solidFill>
            </a:endParaRPr>
          </a:p>
          <a:p>
            <a:pPr marL="82550" lvl="0" algn="just" rtl="0">
              <a:spcBef>
                <a:spcPts val="0"/>
              </a:spcBef>
              <a:spcAft>
                <a:spcPts val="0"/>
              </a:spcAft>
              <a:buClr>
                <a:srgbClr val="151B26"/>
              </a:buClr>
              <a:buSzPts val="2300"/>
              <a:defRPr sz="2300">
                <a:solidFill>
                  <a:srgbClr val="151B26"/>
                </a:solidFill>
                <a:latin typeface="Calibri"/>
                <a:ea typeface="Calibri"/>
                <a:cs typeface="Calibri"/>
                <a:sym typeface="Calibri"/>
              </a:defRPr>
            </a:pPr>
            <a:r>
              <a:rPr lang="it-IT" sz="2000" b="1" dirty="0" smtClean="0">
                <a:solidFill>
                  <a:schemeClr val="tx1"/>
                </a:solidFill>
              </a:rPr>
              <a:t>2. </a:t>
            </a:r>
            <a:r>
              <a:rPr lang="it-IT" b="1" dirty="0" smtClean="0">
                <a:solidFill>
                  <a:schemeClr val="tx1"/>
                </a:solidFill>
              </a:rPr>
              <a:t>Usa brainstorming e mappe mentali</a:t>
            </a:r>
          </a:p>
          <a:p>
            <a:pPr marL="82550" lvl="0" algn="just" rtl="0">
              <a:spcBef>
                <a:spcPts val="0"/>
              </a:spcBef>
              <a:spcAft>
                <a:spcPts val="0"/>
              </a:spcAft>
              <a:buClr>
                <a:srgbClr val="151B26"/>
              </a:buClr>
              <a:buSzPts val="2300"/>
              <a:defRPr sz="2300">
                <a:solidFill>
                  <a:srgbClr val="151B26"/>
                </a:solidFill>
                <a:latin typeface="Calibri"/>
                <a:ea typeface="Calibri"/>
                <a:cs typeface="Calibri"/>
                <a:sym typeface="Calibri"/>
              </a:defRPr>
            </a:pPr>
            <a:r>
              <a:rPr lang="it-IT" sz="2000" dirty="0" smtClean="0">
                <a:solidFill>
                  <a:schemeClr val="tx1"/>
                </a:solidFill>
              </a:rPr>
              <a:t>Brainstorming e mappe mentali sono strumenti per stimolare il pensiero divergente, in quanto ti permettono di espandere la tua percezione e generare nuove idee. Le mappe mentali sono una forma di brainstorming in cui si crea un diagramma di compiti, parole, concetti o altri elementi relativi al concetto generale, che consente di visualizzare i propri pensieri e generare nuove idee senza preoccuparsi della struttura.</a:t>
            </a:r>
          </a:p>
          <a:p>
            <a:pPr marL="82550" lvl="0" algn="just" rtl="0">
              <a:spcBef>
                <a:spcPts val="0"/>
              </a:spcBef>
              <a:spcAft>
                <a:spcPts val="0"/>
              </a:spcAft>
              <a:buClr>
                <a:srgbClr val="151B26"/>
              </a:buClr>
              <a:buSzPts val="2300"/>
              <a:defRPr sz="2300">
                <a:solidFill>
                  <a:srgbClr val="151B26"/>
                </a:solidFill>
                <a:latin typeface="Calibri"/>
                <a:ea typeface="Calibri"/>
                <a:cs typeface="Calibri"/>
                <a:sym typeface="Calibri"/>
              </a:defRPr>
            </a:pPr>
            <a:endParaRPr lang="it-IT" sz="1100" dirty="0" smtClean="0">
              <a:solidFill>
                <a:schemeClr val="tx1"/>
              </a:solidFill>
              <a:latin typeface="Calibri"/>
              <a:ea typeface="Calibri"/>
              <a:cs typeface="Calibri"/>
              <a:sym typeface="Calibri"/>
            </a:endParaRPr>
          </a:p>
          <a:p>
            <a:pPr marL="82550" lvl="0" algn="just" rtl="0">
              <a:spcBef>
                <a:spcPts val="0"/>
              </a:spcBef>
              <a:spcAft>
                <a:spcPts val="0"/>
              </a:spcAft>
              <a:buClr>
                <a:srgbClr val="151B26"/>
              </a:buClr>
              <a:buSzPts val="2300"/>
              <a:defRPr sz="2300">
                <a:solidFill>
                  <a:srgbClr val="151B26"/>
                </a:solidFill>
                <a:latin typeface="Calibri"/>
                <a:ea typeface="Calibri"/>
                <a:cs typeface="Calibri"/>
                <a:sym typeface="Calibri"/>
              </a:defRPr>
            </a:pPr>
            <a:r>
              <a:rPr lang="it-IT" b="1" dirty="0" smtClean="0">
                <a:solidFill>
                  <a:schemeClr val="tx1"/>
                </a:solidFill>
              </a:rPr>
              <a:t>3. Liberati dai vincoli di tempo</a:t>
            </a:r>
          </a:p>
          <a:p>
            <a:pPr marL="82550" lvl="0" algn="just" rtl="0">
              <a:spcBef>
                <a:spcPts val="0"/>
              </a:spcBef>
              <a:spcAft>
                <a:spcPts val="0"/>
              </a:spcAft>
              <a:buClr>
                <a:srgbClr val="151B26"/>
              </a:buClr>
              <a:buSzPts val="2300"/>
              <a:defRPr sz="2300">
                <a:solidFill>
                  <a:srgbClr val="151B26"/>
                </a:solidFill>
                <a:latin typeface="Calibri"/>
                <a:ea typeface="Calibri"/>
                <a:cs typeface="Calibri"/>
                <a:sym typeface="Calibri"/>
              </a:defRPr>
            </a:pPr>
            <a:r>
              <a:rPr lang="it-IT" sz="2000" dirty="0">
                <a:solidFill>
                  <a:schemeClr val="tx1"/>
                </a:solidFill>
              </a:rPr>
              <a:t>P</a:t>
            </a:r>
            <a:r>
              <a:rPr lang="it-IT" sz="2000" dirty="0" smtClean="0">
                <a:solidFill>
                  <a:schemeClr val="tx1"/>
                </a:solidFill>
              </a:rPr>
              <a:t>rima di prendere una decisione importante o risolvere un problema, è importante liberarsi da tutti i vincoli di tempo in modo da non sentirsi obbligati a limitarsi al pensiero convergente. </a:t>
            </a:r>
            <a:endParaRPr lang="it-IT" sz="2000" dirty="0" smtClean="0">
              <a:solidFill>
                <a:schemeClr val="tx1"/>
              </a:solidFill>
              <a:latin typeface="Calibri"/>
              <a:ea typeface="Calibri"/>
              <a:cs typeface="Calibri"/>
              <a:sym typeface="Calibri"/>
            </a:endParaRPr>
          </a:p>
          <a:p>
            <a:pPr marL="914400" lvl="0" indent="-374650" algn="just" rtl="0">
              <a:spcBef>
                <a:spcPts val="0"/>
              </a:spcBef>
              <a:spcAft>
                <a:spcPts val="0"/>
              </a:spcAft>
              <a:buClr>
                <a:srgbClr val="2A2B2C"/>
              </a:buClr>
              <a:buSzPts val="2300"/>
              <a:buFont typeface="Calibri"/>
              <a:buChar char="-"/>
              <a:defRPr sz="2300">
                <a:solidFill>
                  <a:srgbClr val="151B26"/>
                </a:solidFill>
                <a:latin typeface="Calibri"/>
                <a:ea typeface="Calibri"/>
                <a:cs typeface="Calibri"/>
                <a:sym typeface="Calibri"/>
              </a:defRPr>
            </a:pPr>
            <a:r>
              <a:rPr lang="it-IT" sz="2000" dirty="0" smtClean="0">
                <a:solidFill>
                  <a:schemeClr val="tx1"/>
                </a:solidFill>
              </a:rPr>
              <a:t>Esempi di tecniche per liberarsi dai vincoli temporali </a:t>
            </a:r>
            <a:endParaRPr lang="it-IT" sz="2000" dirty="0" smtClean="0">
              <a:solidFill>
                <a:schemeClr val="tx1"/>
              </a:solidFill>
              <a:latin typeface="Calibri"/>
              <a:ea typeface="Calibri"/>
              <a:cs typeface="Calibri"/>
              <a:sym typeface="Calibri"/>
            </a:endParaRPr>
          </a:p>
          <a:p>
            <a:pPr marL="914400" lvl="0" indent="-374650" algn="just" rtl="0">
              <a:spcBef>
                <a:spcPts val="0"/>
              </a:spcBef>
              <a:spcAft>
                <a:spcPts val="0"/>
              </a:spcAft>
              <a:buClr>
                <a:srgbClr val="2A2B2C"/>
              </a:buClr>
              <a:buSzPts val="2300"/>
              <a:buFont typeface="Calibri"/>
              <a:buChar char="-"/>
              <a:defRPr sz="2300">
                <a:solidFill>
                  <a:srgbClr val="151B26"/>
                </a:solidFill>
                <a:latin typeface="Calibri"/>
                <a:ea typeface="Calibri"/>
                <a:cs typeface="Calibri"/>
                <a:sym typeface="Calibri"/>
              </a:defRPr>
            </a:pPr>
            <a:r>
              <a:rPr lang="it-IT" sz="2000" dirty="0" smtClean="0">
                <a:solidFill>
                  <a:schemeClr val="tx1"/>
                </a:solidFill>
              </a:rPr>
              <a:t>Chiedere l'ordine del giorno prima di una riunione in modo da potersi preparare correttamente </a:t>
            </a:r>
            <a:endParaRPr lang="it-IT" sz="2000" dirty="0" smtClean="0">
              <a:solidFill>
                <a:schemeClr val="tx1"/>
              </a:solidFill>
              <a:latin typeface="Calibri"/>
              <a:ea typeface="Calibri"/>
              <a:cs typeface="Calibri"/>
              <a:sym typeface="Calibri"/>
            </a:endParaRPr>
          </a:p>
          <a:p>
            <a:pPr marL="914400" lvl="0" indent="0" algn="just" rtl="0">
              <a:spcBef>
                <a:spcPts val="0"/>
              </a:spcBef>
              <a:spcAft>
                <a:spcPts val="0"/>
              </a:spcAft>
              <a:buClr>
                <a:schemeClr val="dk1"/>
              </a:buClr>
              <a:buSzPts val="1100"/>
              <a:buFont typeface="Arial"/>
              <a:buNone/>
              <a:defRPr sz="2300">
                <a:solidFill>
                  <a:srgbClr val="151B26"/>
                </a:solidFill>
                <a:latin typeface="Calibri"/>
                <a:ea typeface="Calibri"/>
                <a:cs typeface="Calibri"/>
                <a:sym typeface="Calibri"/>
              </a:defRPr>
            </a:pPr>
            <a:r>
              <a:rPr lang="it-IT" sz="2000" dirty="0" smtClean="0">
                <a:solidFill>
                  <a:schemeClr val="tx1"/>
                </a:solidFill>
              </a:rPr>
              <a:t>Utilizzare la tecnica di timeboxing (vedi glossario) </a:t>
            </a:r>
            <a:endParaRPr lang="it-IT" sz="2000" dirty="0" smtClean="0">
              <a:solidFill>
                <a:schemeClr val="tx1"/>
              </a:solidFill>
              <a:latin typeface="Calibri"/>
              <a:ea typeface="Calibri"/>
              <a:cs typeface="Calibri"/>
              <a:sym typeface="Calibri"/>
            </a:endParaRPr>
          </a:p>
          <a:p>
            <a:pPr marL="914400" lvl="0" indent="0" algn="just" rtl="0">
              <a:spcBef>
                <a:spcPts val="0"/>
              </a:spcBef>
              <a:spcAft>
                <a:spcPts val="0"/>
              </a:spcAft>
              <a:buClr>
                <a:schemeClr val="dk1"/>
              </a:buClr>
              <a:buSzPts val="1100"/>
              <a:buFont typeface="Arial"/>
              <a:buNone/>
              <a:defRPr sz="2300">
                <a:solidFill>
                  <a:srgbClr val="151B26"/>
                </a:solidFill>
                <a:latin typeface="Calibri"/>
                <a:ea typeface="Calibri"/>
                <a:cs typeface="Calibri"/>
                <a:sym typeface="Calibri"/>
              </a:defRPr>
            </a:pPr>
            <a:r>
              <a:rPr lang="it-IT" sz="2000" dirty="0" smtClean="0">
                <a:solidFill>
                  <a:schemeClr val="tx1"/>
                </a:solidFill>
              </a:rPr>
              <a:t>Stabilisci le tue scadenze; questo ti dà spazio di manovra, se necessario.</a:t>
            </a:r>
            <a:endParaRPr lang="it-IT" sz="2000" b="1" dirty="0" smtClean="0">
              <a:solidFill>
                <a:schemeClr val="tx1"/>
              </a:solidFill>
            </a:endParaRPr>
          </a:p>
          <a:p>
            <a:pPr marL="914400" lvl="0" indent="0" algn="just" rtl="0">
              <a:spcBef>
                <a:spcPts val="0"/>
              </a:spcBef>
              <a:spcAft>
                <a:spcPts val="0"/>
              </a:spcAft>
              <a:buClr>
                <a:schemeClr val="dk1"/>
              </a:buClr>
              <a:buSzPts val="1100"/>
              <a:buFont typeface="Arial"/>
              <a:buNone/>
              <a:defRPr sz="2300">
                <a:solidFill>
                  <a:srgbClr val="151B26"/>
                </a:solidFill>
                <a:latin typeface="Calibri"/>
                <a:ea typeface="Calibri"/>
                <a:cs typeface="Calibri"/>
                <a:sym typeface="Calibri"/>
              </a:defRPr>
            </a:pPr>
            <a:endParaRPr lang="it-IT" sz="1100" dirty="0" smtClean="0">
              <a:solidFill>
                <a:schemeClr val="tx1"/>
              </a:solidFill>
              <a:latin typeface="Calibri"/>
              <a:ea typeface="Calibri"/>
              <a:cs typeface="Calibri"/>
              <a:sym typeface="Calibri"/>
            </a:endParaRPr>
          </a:p>
          <a:p>
            <a:pPr marL="82550" lvl="0" algn="just" rtl="0">
              <a:spcBef>
                <a:spcPts val="0"/>
              </a:spcBef>
              <a:spcAft>
                <a:spcPts val="0"/>
              </a:spcAft>
              <a:buClr>
                <a:srgbClr val="2A2B2C"/>
              </a:buClr>
              <a:buSzPts val="2300"/>
              <a:defRPr sz="2300">
                <a:solidFill>
                  <a:srgbClr val="2A2B2C"/>
                </a:solidFill>
                <a:latin typeface="Calibri"/>
                <a:ea typeface="Calibri"/>
                <a:cs typeface="Calibri"/>
                <a:sym typeface="Calibri"/>
              </a:defRPr>
            </a:pPr>
            <a:r>
              <a:rPr lang="it-IT" b="1" dirty="0" smtClean="0">
                <a:solidFill>
                  <a:schemeClr val="tx1"/>
                </a:solidFill>
              </a:rPr>
              <a:t>4. Siate curiosi e audaci</a:t>
            </a:r>
          </a:p>
          <a:p>
            <a:pPr marL="82550" lvl="0" algn="just" rtl="0">
              <a:spcBef>
                <a:spcPts val="0"/>
              </a:spcBef>
              <a:spcAft>
                <a:spcPts val="0"/>
              </a:spcAft>
              <a:buClr>
                <a:srgbClr val="2A2B2C"/>
              </a:buClr>
              <a:buSzPts val="2300"/>
              <a:defRPr sz="2300">
                <a:solidFill>
                  <a:srgbClr val="2A2B2C"/>
                </a:solidFill>
                <a:latin typeface="Calibri"/>
                <a:ea typeface="Calibri"/>
                <a:cs typeface="Calibri"/>
                <a:sym typeface="Calibri"/>
              </a:defRPr>
            </a:pPr>
            <a:r>
              <a:rPr lang="it-IT" sz="2000" dirty="0" smtClean="0">
                <a:solidFill>
                  <a:schemeClr val="tx1"/>
                </a:solidFill>
              </a:rPr>
              <a:t>Per abitudine, o per paura di correre rischi, tendiamo a rimanere confinati al pensiero convergente. Tuttavia, un buon project manager deve saper passare da un pensiero convergente a quello divergente a seconda che la situazione richieda una soluzione rapida e strutturata o una mente aperta. La soggettività non è sempre necessaria, ma spesso dovrai combinare entrambi i tipi di pensiero per avere successo nel tuo ruolo di leadership.</a:t>
            </a:r>
            <a:endParaRPr lang="it-IT" sz="2000" dirty="0" smtClean="0">
              <a:solidFill>
                <a:schemeClr val="tx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befc54f912_0_8"/>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a:pPr>
            <a:r>
              <a:t>Unità 2: Creatività</a:t>
            </a:r>
            <a:endParaRPr sz="3400"/>
          </a:p>
          <a:p>
            <a:pPr marL="0" marR="0" lvl="0" indent="0" algn="l" rtl="0">
              <a:lnSpc>
                <a:spcPct val="100000"/>
              </a:lnSpc>
              <a:spcBef>
                <a:spcPts val="0"/>
              </a:spcBef>
              <a:spcAft>
                <a:spcPts val="0"/>
              </a:spcAft>
              <a:buNone/>
              <a:defRPr sz="2400">
                <a:solidFill>
                  <a:srgbClr val="93268F"/>
                </a:solidFill>
                <a:latin typeface="Calibri"/>
                <a:ea typeface="Calibri"/>
                <a:cs typeface="Calibri"/>
                <a:sym typeface="Calibri"/>
              </a:defRPr>
            </a:pPr>
            <a:r>
              <a:t>3. Strumenti di pensiero creativo per adattarsi al lavoro quotidiano </a:t>
            </a:r>
            <a:endParaRPr sz="4600" b="0" i="0" u="none" strike="noStrike" cap="none">
              <a:solidFill>
                <a:srgbClr val="93268F"/>
              </a:solidFill>
              <a:latin typeface="Arial"/>
              <a:ea typeface="Arial"/>
              <a:cs typeface="Arial"/>
              <a:sym typeface="Arial"/>
            </a:endParaRPr>
          </a:p>
        </p:txBody>
      </p:sp>
      <p:sp>
        <p:nvSpPr>
          <p:cNvPr id="118" name="Google Shape;118;g1befc54f912_0_8"/>
          <p:cNvSpPr/>
          <p:nvPr/>
        </p:nvSpPr>
        <p:spPr>
          <a:xfrm>
            <a:off x="1773925" y="3582000"/>
            <a:ext cx="3818700" cy="3818700"/>
          </a:xfrm>
          <a:prstGeom prst="ellipse">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g1befc54f912_0_8"/>
          <p:cNvSpPr/>
          <p:nvPr/>
        </p:nvSpPr>
        <p:spPr>
          <a:xfrm>
            <a:off x="7158450" y="3582000"/>
            <a:ext cx="3818700" cy="3818700"/>
          </a:xfrm>
          <a:prstGeom prst="ellipse">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g1befc54f912_0_8"/>
          <p:cNvSpPr/>
          <p:nvPr/>
        </p:nvSpPr>
        <p:spPr>
          <a:xfrm>
            <a:off x="12542975" y="3582000"/>
            <a:ext cx="3818700" cy="3818700"/>
          </a:xfrm>
          <a:prstGeom prst="ellipse">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g1befc54f912_0_8">
            <a:hlinkClick r:id="rId3"/>
          </p:cNvPr>
          <p:cNvPicPr preferRelativeResize="0"/>
          <p:nvPr/>
        </p:nvPicPr>
        <p:blipFill>
          <a:blip r:embed="rId4">
            <a:alphaModFix/>
          </a:blip>
          <a:stretch>
            <a:fillRect/>
          </a:stretch>
        </p:blipFill>
        <p:spPr>
          <a:xfrm>
            <a:off x="8265622" y="7474725"/>
            <a:ext cx="1604375" cy="1604375"/>
          </a:xfrm>
          <a:prstGeom prst="rect">
            <a:avLst/>
          </a:prstGeom>
          <a:noFill/>
          <a:ln>
            <a:noFill/>
          </a:ln>
        </p:spPr>
      </p:pic>
      <p:sp>
        <p:nvSpPr>
          <p:cNvPr id="122" name="Google Shape;122;g1befc54f912_0_8"/>
          <p:cNvSpPr txBox="1"/>
          <p:nvPr/>
        </p:nvSpPr>
        <p:spPr>
          <a:xfrm>
            <a:off x="-769675" y="3537550"/>
            <a:ext cx="852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23" name="Google Shape;123;g1befc54f912_0_8">
            <a:hlinkClick r:id="rId5"/>
          </p:cNvPr>
          <p:cNvPicPr preferRelativeResize="0"/>
          <p:nvPr/>
        </p:nvPicPr>
        <p:blipFill>
          <a:blip r:embed="rId6">
            <a:alphaModFix/>
          </a:blip>
          <a:stretch>
            <a:fillRect/>
          </a:stretch>
        </p:blipFill>
        <p:spPr>
          <a:xfrm>
            <a:off x="2612325" y="7537275"/>
            <a:ext cx="2141908" cy="1604375"/>
          </a:xfrm>
          <a:prstGeom prst="rect">
            <a:avLst/>
          </a:prstGeom>
          <a:noFill/>
          <a:ln>
            <a:noFill/>
          </a:ln>
        </p:spPr>
      </p:pic>
      <p:pic>
        <p:nvPicPr>
          <p:cNvPr id="124" name="Google Shape;124;g1befc54f912_0_8"/>
          <p:cNvPicPr preferRelativeResize="0"/>
          <p:nvPr/>
        </p:nvPicPr>
        <p:blipFill>
          <a:blip r:embed="rId7">
            <a:alphaModFix/>
          </a:blip>
          <a:stretch>
            <a:fillRect/>
          </a:stretch>
        </p:blipFill>
        <p:spPr>
          <a:xfrm>
            <a:off x="13520750" y="7410995"/>
            <a:ext cx="2141900" cy="1730655"/>
          </a:xfrm>
          <a:prstGeom prst="rect">
            <a:avLst/>
          </a:prstGeom>
          <a:noFill/>
          <a:ln>
            <a:noFill/>
          </a:ln>
        </p:spPr>
      </p:pic>
      <p:sp>
        <p:nvSpPr>
          <p:cNvPr id="125" name="Google Shape;125;g1befc54f912_0_8"/>
          <p:cNvSpPr txBox="1"/>
          <p:nvPr/>
        </p:nvSpPr>
        <p:spPr>
          <a:xfrm>
            <a:off x="2010775" y="4916788"/>
            <a:ext cx="3345000" cy="166196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defRPr sz="3200"/>
            </a:pPr>
            <a:r>
              <a:rPr lang="it-IT" dirty="0" smtClean="0"/>
              <a:t>Mappe mentali </a:t>
            </a:r>
            <a:r>
              <a:rPr lang="it-IT" dirty="0" smtClean="0"/>
              <a:t>sulla piattaforma Miro</a:t>
            </a:r>
            <a:endParaRPr lang="it-IT" sz="3200" dirty="0"/>
          </a:p>
        </p:txBody>
      </p:sp>
      <p:sp>
        <p:nvSpPr>
          <p:cNvPr id="126" name="Google Shape;126;g1befc54f912_0_8"/>
          <p:cNvSpPr txBox="1"/>
          <p:nvPr/>
        </p:nvSpPr>
        <p:spPr>
          <a:xfrm>
            <a:off x="7395300" y="4916788"/>
            <a:ext cx="3345000" cy="166196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defRPr sz="3200"/>
            </a:pPr>
            <a:r>
              <a:rPr lang="it-IT" dirty="0" smtClean="0"/>
              <a:t>Prendi </a:t>
            </a:r>
            <a:r>
              <a:rPr lang="it-IT" b="1" dirty="0" smtClean="0"/>
              <a:t>ispirazione</a:t>
            </a:r>
            <a:r>
              <a:rPr lang="it-IT" dirty="0" smtClean="0"/>
              <a:t> su Pinterest</a:t>
            </a:r>
            <a:endParaRPr lang="it-IT" sz="3200" dirty="0"/>
          </a:p>
        </p:txBody>
      </p:sp>
      <p:sp>
        <p:nvSpPr>
          <p:cNvPr id="127" name="Google Shape;127;g1befc54f912_0_8"/>
          <p:cNvSpPr txBox="1"/>
          <p:nvPr/>
        </p:nvSpPr>
        <p:spPr>
          <a:xfrm>
            <a:off x="12779825" y="4027863"/>
            <a:ext cx="3345000" cy="350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defRPr sz="2300">
                <a:solidFill>
                  <a:schemeClr val="dk1"/>
                </a:solidFill>
                <a:latin typeface="Calibri"/>
                <a:ea typeface="Calibri"/>
                <a:cs typeface="Calibri"/>
                <a:sym typeface="Calibri"/>
              </a:defRPr>
            </a:pPr>
            <a:r>
              <a:rPr dirty="0" smtClean="0"/>
              <a:t>U</a:t>
            </a:r>
            <a:r>
              <a:rPr lang="it-IT" dirty="0" smtClean="0"/>
              <a:t>sa un </a:t>
            </a:r>
            <a:r>
              <a:rPr lang="it-IT" b="1" dirty="0" smtClean="0"/>
              <a:t>libro di idee</a:t>
            </a:r>
            <a:r>
              <a:rPr lang="it-IT" dirty="0" smtClean="0"/>
              <a:t>. Un quaderno in cui devi scrivere una parola, disegnare qualcosa e mettere un'immagine ogni giorno. Togli il disordine dal taccuino e usalo come sbocco. </a:t>
            </a:r>
            <a:endParaRPr lang="it-IT" sz="4300" dirty="0" smtClean="0"/>
          </a:p>
          <a:p>
            <a:pPr marL="0" lvl="0" indent="0" algn="ctr" rtl="0">
              <a:spcBef>
                <a:spcPts val="0"/>
              </a:spcBef>
              <a:spcAft>
                <a:spcPts val="0"/>
              </a:spcAft>
              <a:buNone/>
            </a:pPr>
            <a:endParaRPr lang="it-IT"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98a7ebc9da_0_29"/>
          <p:cNvSpPr txBox="1"/>
          <p:nvPr/>
        </p:nvSpPr>
        <p:spPr>
          <a:xfrm>
            <a:off x="1447800" y="1573300"/>
            <a:ext cx="126915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b="1"/>
            </a:pPr>
            <a:r>
              <a:t>Unità 3: Fiducia in se stessi</a:t>
            </a:r>
            <a:endParaRPr sz="3400" b="1"/>
          </a:p>
          <a:p>
            <a:pPr marL="0" marR="0" lvl="0" indent="0" algn="l" rtl="0">
              <a:lnSpc>
                <a:spcPct val="100000"/>
              </a:lnSpc>
              <a:spcBef>
                <a:spcPts val="0"/>
              </a:spcBef>
              <a:spcAft>
                <a:spcPts val="0"/>
              </a:spcAft>
              <a:buNone/>
            </a:pPr>
            <a:endParaRPr sz="4600" b="0" i="0" u="none" strike="noStrike" cap="none">
              <a:solidFill>
                <a:srgbClr val="93268F"/>
              </a:solidFill>
              <a:latin typeface="Arial"/>
              <a:ea typeface="Arial"/>
              <a:cs typeface="Arial"/>
              <a:sym typeface="Arial"/>
            </a:endParaRPr>
          </a:p>
        </p:txBody>
      </p:sp>
      <p:sp>
        <p:nvSpPr>
          <p:cNvPr id="133" name="Google Shape;133;g198a7ebc9da_0_29"/>
          <p:cNvSpPr txBox="1"/>
          <p:nvPr/>
        </p:nvSpPr>
        <p:spPr>
          <a:xfrm>
            <a:off x="1447799" y="2501450"/>
            <a:ext cx="11649635" cy="6911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defRPr sz="2300">
                <a:solidFill>
                  <a:schemeClr val="dk1"/>
                </a:solidFill>
                <a:latin typeface="Calibri"/>
                <a:ea typeface="Calibri"/>
                <a:cs typeface="Calibri"/>
                <a:sym typeface="Calibri"/>
              </a:defRPr>
            </a:pPr>
            <a:r>
              <a:rPr lang="it-IT" dirty="0" smtClean="0"/>
              <a:t>La fiducia in se stessi è una qualità essenziale per sentirsi bene nella propria vita. È definita come la consapevolezza (o credenza) di avere la capacità di avere successo. Le persone fiduciose credono di avere buone capacità indipendentemente dagli eventi esterni. Le persone fiduciose non sono, tuttavia, libere da paure o dubbi. È proprio questa capacità di credere nelle proprie capacità nonostante le emozioni negative che sono un segno di fiducia in se stessi. Anche quando le cose vanno male, continuano a credere nella loro capacità di avere successo.</a:t>
            </a:r>
            <a:endParaRPr lang="it-IT" sz="2300" dirty="0" smtClean="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lang="it-IT" sz="2300" dirty="0" smtClean="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defRPr sz="2300">
                <a:solidFill>
                  <a:schemeClr val="dk1"/>
                </a:solidFill>
                <a:latin typeface="Calibri"/>
                <a:ea typeface="Calibri"/>
                <a:cs typeface="Calibri"/>
                <a:sym typeface="Calibri"/>
              </a:defRPr>
            </a:pPr>
            <a:r>
              <a:rPr lang="it-IT" dirty="0" smtClean="0"/>
              <a:t>Nella vita di tutti i giorni, questa qualità può tradursi nella capacità di superare le paure, di andare avanti nonostante le difficoltà, di parlare in pubblico, di essere carismatici, di non lasciarsi stressare in situazioni difficili, di avere la volontà di difendere le proprie opinioni indipendentemente da ciò che gli altri pensano o fanno, di avere il coraggio di provare qualcosa di nuovo o di intraprendere un progetto.</a:t>
            </a:r>
            <a:endParaRPr lang="it-IT" sz="2300" dirty="0" smtClean="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lang="it-IT" sz="2300" dirty="0" smtClean="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defRPr sz="2300">
                <a:solidFill>
                  <a:schemeClr val="dk1"/>
                </a:solidFill>
                <a:latin typeface="Calibri"/>
                <a:ea typeface="Calibri"/>
                <a:cs typeface="Calibri"/>
                <a:sym typeface="Calibri"/>
              </a:defRPr>
            </a:pPr>
            <a:r>
              <a:rPr lang="it-IT" dirty="0" smtClean="0"/>
              <a:t>La buona notizia è che essere sicuri o meno non è inevitabile. Tu non sei nato così. Il motivo è semplice: la fiducia in se stessi non è una realtà, ma una convinzione che costruiamo su noi stessi nel corso della nostra vita. È un concetto puro, un'interpretazione, un pensiero che non esiste nel mondo reale. La fiducia in se stessi è quindi una qualità su cui bisogna lavorare, che si sviluppa nel tempo e che può essere notevolmente migliorata da un adeguato lavoro personale.</a:t>
            </a:r>
            <a:endParaRPr lang="it-IT" sz="2300" dirty="0" smtClean="0">
              <a:solidFill>
                <a:schemeClr val="dk1"/>
              </a:solidFill>
              <a:latin typeface="Calibri"/>
              <a:ea typeface="Calibri"/>
              <a:cs typeface="Calibri"/>
              <a:sym typeface="Calibri"/>
            </a:endParaRPr>
          </a:p>
          <a:p>
            <a:pPr marL="0" lvl="0" indent="0" algn="just" rtl="0">
              <a:spcBef>
                <a:spcPts val="0"/>
              </a:spcBef>
              <a:spcAft>
                <a:spcPts val="0"/>
              </a:spcAft>
              <a:buNone/>
            </a:pPr>
            <a:endParaRPr sz="2300" dirty="0"/>
          </a:p>
        </p:txBody>
      </p:sp>
      <p:pic>
        <p:nvPicPr>
          <p:cNvPr id="134" name="Google Shape;134;g198a7ebc9da_0_29"/>
          <p:cNvPicPr preferRelativeResize="0"/>
          <p:nvPr/>
        </p:nvPicPr>
        <p:blipFill>
          <a:blip r:embed="rId3">
            <a:alphaModFix/>
          </a:blip>
          <a:stretch>
            <a:fillRect/>
          </a:stretch>
        </p:blipFill>
        <p:spPr>
          <a:xfrm rot="5400000">
            <a:off x="11792549" y="4207274"/>
            <a:ext cx="6056825" cy="2852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1befc54f912_0_26"/>
          <p:cNvPicPr preferRelativeResize="0"/>
          <p:nvPr/>
        </p:nvPicPr>
        <p:blipFill rotWithShape="1">
          <a:blip r:embed="rId3">
            <a:alphaModFix/>
          </a:blip>
          <a:srcRect/>
          <a:stretch/>
        </p:blipFill>
        <p:spPr>
          <a:xfrm>
            <a:off x="13131384" y="2747836"/>
            <a:ext cx="3930690" cy="2807636"/>
          </a:xfrm>
          <a:prstGeom prst="rect">
            <a:avLst/>
          </a:prstGeom>
          <a:noFill/>
          <a:ln>
            <a:noFill/>
          </a:ln>
        </p:spPr>
      </p:pic>
      <p:sp>
        <p:nvSpPr>
          <p:cNvPr id="141" name="Google Shape;141;g1befc54f912_0_26"/>
          <p:cNvSpPr txBox="1"/>
          <p:nvPr/>
        </p:nvSpPr>
        <p:spPr>
          <a:xfrm>
            <a:off x="3950312" y="2785828"/>
            <a:ext cx="8792898" cy="7078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defRPr sz="3400"/>
            </a:pPr>
            <a:r>
              <a:rPr dirty="0"/>
              <a:t>AUTOSTIMA VS FIDUCIA IN SE STESSI</a:t>
            </a:r>
            <a:endParaRPr sz="3400" dirty="0"/>
          </a:p>
        </p:txBody>
      </p:sp>
      <p:sp>
        <p:nvSpPr>
          <p:cNvPr id="142" name="Google Shape;142;g1befc54f912_0_26"/>
          <p:cNvSpPr txBox="1"/>
          <p:nvPr/>
        </p:nvSpPr>
        <p:spPr>
          <a:xfrm>
            <a:off x="1447800" y="3721025"/>
            <a:ext cx="11683584" cy="48936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defRPr sz="2400" b="1">
                <a:solidFill>
                  <a:schemeClr val="dk1"/>
                </a:solidFill>
                <a:latin typeface="Calibri"/>
                <a:ea typeface="Calibri"/>
                <a:cs typeface="Calibri"/>
                <a:sym typeface="Calibri"/>
              </a:defRPr>
            </a:pPr>
            <a:r>
              <a:rPr lang="it-IT" dirty="0" smtClean="0"/>
              <a:t>Qual è la differenza tra autostima e fiducia in se stessi?  </a:t>
            </a:r>
            <a:endParaRPr lang="it-IT" sz="2400" b="1"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defRPr sz="2400" b="1">
                <a:solidFill>
                  <a:schemeClr val="dk1"/>
                </a:solidFill>
                <a:latin typeface="Calibri"/>
                <a:ea typeface="Calibri"/>
                <a:cs typeface="Calibri"/>
                <a:sym typeface="Calibri"/>
              </a:defRPr>
            </a:pPr>
            <a:r>
              <a:rPr lang="it-IT" dirty="0" smtClean="0"/>
              <a:t>La fiducia in se stessi e l'autostima sono due concetti spesso confusi. </a:t>
            </a:r>
            <a:endParaRPr lang="it-IT" sz="2400" b="1"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lang="it-IT" sz="2400" b="1" dirty="0" smtClean="0">
              <a:solidFill>
                <a:schemeClr val="dk1"/>
              </a:solidFill>
              <a:latin typeface="Calibri"/>
              <a:ea typeface="Calibri"/>
              <a:cs typeface="Calibri"/>
              <a:sym typeface="Calibri"/>
            </a:endParaRPr>
          </a:p>
          <a:p>
            <a:pPr marL="457200" marR="0" lvl="0" indent="-381000" algn="just" rtl="0">
              <a:lnSpc>
                <a:spcPct val="100000"/>
              </a:lnSpc>
              <a:spcBef>
                <a:spcPts val="0"/>
              </a:spcBef>
              <a:spcAft>
                <a:spcPts val="0"/>
              </a:spcAft>
              <a:buClr>
                <a:schemeClr val="dk1"/>
              </a:buClr>
              <a:buSzPts val="2400"/>
              <a:buFont typeface="Calibri"/>
              <a:buChar char="●"/>
              <a:defRPr sz="2400">
                <a:solidFill>
                  <a:schemeClr val="dk1"/>
                </a:solidFill>
                <a:latin typeface="Calibri"/>
                <a:ea typeface="Calibri"/>
                <a:cs typeface="Calibri"/>
                <a:sym typeface="Calibri"/>
              </a:defRPr>
            </a:pPr>
            <a:r>
              <a:rPr lang="it-IT" dirty="0" smtClean="0"/>
              <a:t>Sono di natura diversa, ma sono fortemente legati. </a:t>
            </a:r>
            <a:endParaRPr lang="it-IT" sz="2400" dirty="0" smtClean="0">
              <a:solidFill>
                <a:schemeClr val="dk1"/>
              </a:solidFill>
              <a:latin typeface="Calibri"/>
              <a:ea typeface="Calibri"/>
              <a:cs typeface="Calibri"/>
              <a:sym typeface="Calibri"/>
            </a:endParaRPr>
          </a:p>
          <a:p>
            <a:pPr marL="457200" marR="0" lvl="0" indent="-381000" algn="just" rtl="0">
              <a:lnSpc>
                <a:spcPct val="100000"/>
              </a:lnSpc>
              <a:spcBef>
                <a:spcPts val="0"/>
              </a:spcBef>
              <a:spcAft>
                <a:spcPts val="0"/>
              </a:spcAft>
              <a:buClr>
                <a:schemeClr val="dk1"/>
              </a:buClr>
              <a:buSzPts val="2400"/>
              <a:buFont typeface="Calibri"/>
              <a:buChar char="●"/>
              <a:defRPr sz="2400">
                <a:solidFill>
                  <a:schemeClr val="dk1"/>
                </a:solidFill>
                <a:latin typeface="Calibri"/>
                <a:ea typeface="Calibri"/>
                <a:cs typeface="Calibri"/>
                <a:sym typeface="Calibri"/>
              </a:defRPr>
            </a:pPr>
            <a:r>
              <a:rPr lang="it-IT" dirty="0" smtClean="0"/>
              <a:t>L'autostima è la continua valutazione del mio valore, dell‘importanza che mi do come persona. Rappresenta quanto prezioso mi considero. Si sviluppa con l'essere fedeli a se stessi, rispettando i propri bisogni, emozioni, limiti, valori, ecc.</a:t>
            </a:r>
            <a:endParaRPr lang="it-IT" sz="2400" dirty="0" smtClean="0">
              <a:solidFill>
                <a:schemeClr val="dk1"/>
              </a:solidFill>
              <a:latin typeface="Calibri"/>
              <a:ea typeface="Calibri"/>
              <a:cs typeface="Calibri"/>
              <a:sym typeface="Calibri"/>
            </a:endParaRPr>
          </a:p>
          <a:p>
            <a:pPr marL="457200" marR="0" lvl="0" indent="-381000" algn="just" rtl="0">
              <a:lnSpc>
                <a:spcPct val="100000"/>
              </a:lnSpc>
              <a:spcBef>
                <a:spcPts val="0"/>
              </a:spcBef>
              <a:spcAft>
                <a:spcPts val="0"/>
              </a:spcAft>
              <a:buClr>
                <a:schemeClr val="dk1"/>
              </a:buClr>
              <a:buSzPts val="2400"/>
              <a:buFont typeface="Calibri"/>
              <a:buChar char="●"/>
              <a:defRPr sz="2400">
                <a:solidFill>
                  <a:schemeClr val="dk1"/>
                </a:solidFill>
                <a:latin typeface="Calibri"/>
                <a:ea typeface="Calibri"/>
                <a:cs typeface="Calibri"/>
                <a:sym typeface="Calibri"/>
              </a:defRPr>
            </a:pPr>
            <a:r>
              <a:rPr lang="it-IT" dirty="0" smtClean="0"/>
              <a:t>La fiducia in se stessi viene acquisita una volta che abbiamo sufficiente autostima. È la valutazione realistica e puntuale che faccio delle mie capacità di affrontare una situazione particolare. Rappresenta quanto mi considero capace. Si sviluppa attraverso l'accumulo di esperienza in aree specifiche. È normale per me sentirmi insicuro quando faccio qualcosa di nuovo. Solo praticando per sviluppare le mie capacità aumenterò la mia fiducia in questo settore. </a:t>
            </a:r>
            <a:endParaRPr lang="it-IT" sz="2400" dirty="0">
              <a:solidFill>
                <a:schemeClr val="dk1"/>
              </a:solidFill>
              <a:latin typeface="Calibri"/>
              <a:ea typeface="Calibri"/>
              <a:cs typeface="Calibri"/>
              <a:sym typeface="Calibri"/>
            </a:endParaRPr>
          </a:p>
        </p:txBody>
      </p:sp>
      <p:sp>
        <p:nvSpPr>
          <p:cNvPr id="143" name="Google Shape;143;g1befc54f912_0_26"/>
          <p:cNvSpPr txBox="1"/>
          <p:nvPr/>
        </p:nvSpPr>
        <p:spPr>
          <a:xfrm>
            <a:off x="1125070" y="1573288"/>
            <a:ext cx="5650484"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a:pPr>
            <a:r>
              <a:rPr lang="it-IT" dirty="0" smtClean="0"/>
              <a:t>Unità 3: Fiducia in se stessi </a:t>
            </a:r>
            <a:endParaRPr lang="it-IT" sz="3400" dirty="0" smtClean="0"/>
          </a:p>
          <a:p>
            <a:pPr marL="0" marR="0" lvl="0" indent="0" algn="l" rtl="0">
              <a:lnSpc>
                <a:spcPct val="100000"/>
              </a:lnSpc>
              <a:spcBef>
                <a:spcPts val="0"/>
              </a:spcBef>
              <a:spcAft>
                <a:spcPts val="0"/>
              </a:spcAft>
              <a:buNone/>
              <a:defRPr sz="2400">
                <a:solidFill>
                  <a:srgbClr val="93268F"/>
                </a:solidFill>
                <a:latin typeface="Calibri"/>
                <a:ea typeface="Calibri"/>
                <a:cs typeface="Calibri"/>
                <a:sym typeface="Calibri"/>
              </a:defRPr>
            </a:pPr>
            <a:r>
              <a:rPr lang="it-IT" dirty="0" smtClean="0"/>
              <a:t>1. Per </a:t>
            </a:r>
            <a:r>
              <a:rPr lang="it-IT" dirty="0" smtClean="0"/>
              <a:t>comprendere</a:t>
            </a:r>
            <a:endParaRPr lang="it-IT" sz="4600" b="0" i="0" u="none" strike="noStrike" cap="none" dirty="0">
              <a:solidFill>
                <a:srgbClr val="93268F"/>
              </a:solidFil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98a7ebc9da_0_53"/>
          <p:cNvSpPr txBox="1"/>
          <p:nvPr/>
        </p:nvSpPr>
        <p:spPr>
          <a:xfrm>
            <a:off x="1447800" y="3213366"/>
            <a:ext cx="15392400" cy="48936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defRPr sz="2400">
                <a:solidFill>
                  <a:schemeClr val="dk1"/>
                </a:solidFill>
                <a:latin typeface="Calibri"/>
                <a:ea typeface="Calibri"/>
                <a:cs typeface="Calibri"/>
                <a:sym typeface="Calibri"/>
              </a:defRPr>
            </a:pPr>
            <a:r>
              <a:rPr lang="it-IT" sz="3600" dirty="0" smtClean="0"/>
              <a:t>La fiducia in se stessi può essere acquisita, ma a molte persone manca. </a:t>
            </a:r>
            <a:endParaRPr lang="it-IT" sz="36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lang="it-IT" sz="36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defRPr sz="2400">
                <a:solidFill>
                  <a:schemeClr val="dk1"/>
                </a:solidFill>
                <a:latin typeface="Calibri"/>
                <a:ea typeface="Calibri"/>
                <a:cs typeface="Calibri"/>
                <a:sym typeface="Calibri"/>
              </a:defRPr>
            </a:pPr>
            <a:r>
              <a:rPr lang="it-IT" sz="3600" dirty="0" smtClean="0"/>
              <a:t>Queste sono le 4 principali cause di mancanza di fiducia in se stessi: </a:t>
            </a:r>
            <a:endParaRPr lang="it-IT" sz="3600" dirty="0" smtClean="0">
              <a:solidFill>
                <a:schemeClr val="dk1"/>
              </a:solidFill>
              <a:latin typeface="Calibri"/>
              <a:ea typeface="Calibri"/>
              <a:cs typeface="Calibri"/>
              <a:sym typeface="Calibri"/>
            </a:endParaRPr>
          </a:p>
          <a:p>
            <a:pPr marL="571500" marR="0" lvl="0" indent="-571500" algn="just" rtl="0">
              <a:lnSpc>
                <a:spcPct val="100000"/>
              </a:lnSpc>
              <a:spcBef>
                <a:spcPts val="0"/>
              </a:spcBef>
              <a:spcAft>
                <a:spcPts val="0"/>
              </a:spcAft>
              <a:buFont typeface="Arial" panose="020B0604020202020204" pitchFamily="34" charset="0"/>
              <a:buChar char="•"/>
            </a:pPr>
            <a:endParaRPr lang="it-IT" sz="3600" dirty="0" smtClean="0">
              <a:solidFill>
                <a:schemeClr val="dk1"/>
              </a:solidFill>
              <a:latin typeface="Calibri"/>
              <a:ea typeface="Calibri"/>
              <a:cs typeface="Calibri"/>
              <a:sym typeface="Calibri"/>
            </a:endParaRPr>
          </a:p>
          <a:p>
            <a:pPr marL="571500" marR="0" lvl="0" indent="-571500" algn="just" rtl="0">
              <a:lnSpc>
                <a:spcPct val="100000"/>
              </a:lnSpc>
              <a:spcBef>
                <a:spcPts val="0"/>
              </a:spcBef>
              <a:spcAft>
                <a:spcPts val="0"/>
              </a:spcAft>
              <a:buClr>
                <a:schemeClr val="dk1"/>
              </a:buClr>
              <a:buSzPts val="3600"/>
              <a:buFont typeface="Arial" panose="020B0604020202020204" pitchFamily="34" charset="0"/>
              <a:buChar char="•"/>
              <a:defRPr sz="3600">
                <a:solidFill>
                  <a:schemeClr val="dk1"/>
                </a:solidFill>
                <a:latin typeface="Calibri"/>
                <a:ea typeface="Calibri"/>
                <a:cs typeface="Calibri"/>
                <a:sym typeface="Calibri"/>
              </a:defRPr>
            </a:pPr>
            <a:r>
              <a:rPr lang="it-IT" sz="3600" dirty="0" smtClean="0"/>
              <a:t>Paura delle critiche</a:t>
            </a:r>
            <a:endParaRPr lang="it-IT" sz="3600" dirty="0" smtClean="0">
              <a:solidFill>
                <a:schemeClr val="dk1"/>
              </a:solidFill>
              <a:latin typeface="Calibri"/>
              <a:ea typeface="Calibri"/>
              <a:cs typeface="Calibri"/>
              <a:sym typeface="Calibri"/>
            </a:endParaRPr>
          </a:p>
          <a:p>
            <a:pPr marL="571500" marR="0" lvl="0" indent="-571500" algn="just" rtl="0">
              <a:lnSpc>
                <a:spcPct val="100000"/>
              </a:lnSpc>
              <a:spcBef>
                <a:spcPts val="0"/>
              </a:spcBef>
              <a:spcAft>
                <a:spcPts val="0"/>
              </a:spcAft>
              <a:buClr>
                <a:schemeClr val="dk1"/>
              </a:buClr>
              <a:buSzPts val="3600"/>
              <a:buFont typeface="Arial" panose="020B0604020202020204" pitchFamily="34" charset="0"/>
              <a:buChar char="•"/>
              <a:defRPr sz="3600">
                <a:solidFill>
                  <a:schemeClr val="dk1"/>
                </a:solidFill>
                <a:latin typeface="Calibri"/>
                <a:ea typeface="Calibri"/>
                <a:cs typeface="Calibri"/>
                <a:sym typeface="Calibri"/>
              </a:defRPr>
            </a:pPr>
            <a:r>
              <a:rPr lang="it-IT" sz="3600" dirty="0" smtClean="0"/>
              <a:t>La sensazione di inferiorità </a:t>
            </a:r>
            <a:endParaRPr lang="it-IT" sz="3600" dirty="0" smtClean="0">
              <a:solidFill>
                <a:schemeClr val="dk1"/>
              </a:solidFill>
              <a:latin typeface="Calibri"/>
              <a:ea typeface="Calibri"/>
              <a:cs typeface="Calibri"/>
              <a:sym typeface="Calibri"/>
            </a:endParaRPr>
          </a:p>
          <a:p>
            <a:pPr marL="571500" marR="0" lvl="0" indent="-571500" algn="just" rtl="0">
              <a:lnSpc>
                <a:spcPct val="100000"/>
              </a:lnSpc>
              <a:spcBef>
                <a:spcPts val="0"/>
              </a:spcBef>
              <a:spcAft>
                <a:spcPts val="0"/>
              </a:spcAft>
              <a:buClr>
                <a:schemeClr val="dk1"/>
              </a:buClr>
              <a:buSzPts val="3600"/>
              <a:buFont typeface="Arial" panose="020B0604020202020204" pitchFamily="34" charset="0"/>
              <a:buChar char="•"/>
              <a:defRPr sz="3600">
                <a:solidFill>
                  <a:schemeClr val="dk1"/>
                </a:solidFill>
                <a:latin typeface="Calibri"/>
                <a:ea typeface="Calibri"/>
                <a:cs typeface="Calibri"/>
                <a:sym typeface="Calibri"/>
              </a:defRPr>
            </a:pPr>
            <a:r>
              <a:rPr lang="it-IT" sz="3600" dirty="0" smtClean="0"/>
              <a:t>Un ambiente non favorevole </a:t>
            </a:r>
            <a:endParaRPr lang="it-IT" sz="3600" dirty="0" smtClean="0">
              <a:solidFill>
                <a:schemeClr val="dk1"/>
              </a:solidFill>
              <a:latin typeface="Calibri"/>
              <a:ea typeface="Calibri"/>
              <a:cs typeface="Calibri"/>
              <a:sym typeface="Calibri"/>
            </a:endParaRPr>
          </a:p>
          <a:p>
            <a:pPr marL="571500" marR="0" lvl="0" indent="-571500" algn="just" rtl="0">
              <a:lnSpc>
                <a:spcPct val="100000"/>
              </a:lnSpc>
              <a:spcBef>
                <a:spcPts val="0"/>
              </a:spcBef>
              <a:spcAft>
                <a:spcPts val="0"/>
              </a:spcAft>
              <a:buClr>
                <a:schemeClr val="dk1"/>
              </a:buClr>
              <a:buSzPts val="3600"/>
              <a:buFont typeface="Arial" panose="020B0604020202020204" pitchFamily="34" charset="0"/>
              <a:buChar char="•"/>
              <a:defRPr sz="3600">
                <a:solidFill>
                  <a:schemeClr val="dk1"/>
                </a:solidFill>
                <a:latin typeface="Calibri"/>
                <a:ea typeface="Calibri"/>
                <a:cs typeface="Calibri"/>
                <a:sym typeface="Calibri"/>
              </a:defRPr>
            </a:pPr>
            <a:r>
              <a:rPr lang="it-IT" sz="3600" dirty="0" smtClean="0"/>
              <a:t>Ossessione per la perfezione </a:t>
            </a:r>
            <a:endParaRPr lang="it-IT" sz="24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dirty="0">
              <a:solidFill>
                <a:schemeClr val="dk1"/>
              </a:solidFill>
              <a:latin typeface="Calibri"/>
              <a:ea typeface="Calibri"/>
              <a:cs typeface="Calibri"/>
              <a:sym typeface="Calibri"/>
            </a:endParaRPr>
          </a:p>
        </p:txBody>
      </p:sp>
      <p:sp>
        <p:nvSpPr>
          <p:cNvPr id="149" name="Google Shape;149;g198a7ebc9da_0_53"/>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a:pPr>
            <a:r>
              <a:t>Unità 3: Fiducia in se stessi </a:t>
            </a:r>
            <a:endParaRPr sz="3400"/>
          </a:p>
          <a:p>
            <a:pPr marL="0" marR="0" lvl="0" indent="0" algn="l" rtl="0">
              <a:lnSpc>
                <a:spcPct val="100000"/>
              </a:lnSpc>
              <a:spcBef>
                <a:spcPts val="0"/>
              </a:spcBef>
              <a:spcAft>
                <a:spcPts val="0"/>
              </a:spcAft>
              <a:buNone/>
              <a:defRPr sz="2400">
                <a:solidFill>
                  <a:srgbClr val="93268F"/>
                </a:solidFill>
                <a:latin typeface="Calibri"/>
                <a:ea typeface="Calibri"/>
                <a:cs typeface="Calibri"/>
                <a:sym typeface="Calibri"/>
              </a:defRPr>
            </a:pPr>
            <a:r>
              <a:t>1. Per capire </a:t>
            </a:r>
            <a:endParaRPr sz="4600" b="0" i="0" u="none" strike="noStrike" cap="none">
              <a:solidFill>
                <a:srgbClr val="93268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98a7ebc9da_0_80"/>
          <p:cNvSpPr txBox="1"/>
          <p:nvPr/>
        </p:nvSpPr>
        <p:spPr>
          <a:xfrm>
            <a:off x="1447800" y="3412277"/>
            <a:ext cx="15392400" cy="2939226"/>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chemeClr val="dk1"/>
              </a:buClr>
              <a:buSzPts val="4900"/>
              <a:defRPr sz="3700">
                <a:solidFill>
                  <a:schemeClr val="dk1"/>
                </a:solidFill>
                <a:latin typeface="Calibri"/>
                <a:ea typeface="Calibri"/>
                <a:cs typeface="Calibri"/>
                <a:sym typeface="Calibri"/>
              </a:defRPr>
            </a:pPr>
            <a:r>
              <a:rPr lang="it-IT" dirty="0" smtClean="0"/>
              <a:t>Quando si lavora sulla fiducia in se stessi e si guarda allo sviluppo della fiducia in se stessi, si distinguono quattro chiavi principali</a:t>
            </a:r>
            <a:r>
              <a:rPr dirty="0" smtClean="0"/>
              <a:t>: </a:t>
            </a:r>
            <a:endParaRPr sz="49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37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37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3700" dirty="0">
              <a:solidFill>
                <a:schemeClr val="dk1"/>
              </a:solidFill>
              <a:latin typeface="Calibri"/>
              <a:ea typeface="Calibri"/>
              <a:cs typeface="Calibri"/>
              <a:sym typeface="Calibri"/>
            </a:endParaRPr>
          </a:p>
        </p:txBody>
      </p:sp>
      <p:sp>
        <p:nvSpPr>
          <p:cNvPr id="155" name="Google Shape;155;g198a7ebc9da_0_80"/>
          <p:cNvSpPr/>
          <p:nvPr/>
        </p:nvSpPr>
        <p:spPr>
          <a:xfrm>
            <a:off x="1677450" y="6114800"/>
            <a:ext cx="3350700" cy="19101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defRPr sz="3800" b="1"/>
            </a:pPr>
            <a:r>
              <a:rPr lang="it-IT" sz="3800" b="1" dirty="0" smtClean="0"/>
              <a:t>La volontà</a:t>
            </a:r>
            <a:endParaRPr sz="3800" b="1" dirty="0"/>
          </a:p>
        </p:txBody>
      </p:sp>
      <p:sp>
        <p:nvSpPr>
          <p:cNvPr id="156" name="Google Shape;156;g198a7ebc9da_0_80"/>
          <p:cNvSpPr/>
          <p:nvPr/>
        </p:nvSpPr>
        <p:spPr>
          <a:xfrm>
            <a:off x="5572000" y="6114800"/>
            <a:ext cx="3350700" cy="19101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defRPr sz="3800" b="1"/>
            </a:pPr>
            <a:r>
              <a:t>Il realismo</a:t>
            </a:r>
            <a:endParaRPr sz="3800" b="1"/>
          </a:p>
        </p:txBody>
      </p:sp>
      <p:sp>
        <p:nvSpPr>
          <p:cNvPr id="157" name="Google Shape;157;g198a7ebc9da_0_80"/>
          <p:cNvSpPr/>
          <p:nvPr/>
        </p:nvSpPr>
        <p:spPr>
          <a:xfrm>
            <a:off x="9466550" y="6114800"/>
            <a:ext cx="3350700" cy="19101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defRPr sz="3800" b="1">
                <a:solidFill>
                  <a:schemeClr val="dk1"/>
                </a:solidFill>
                <a:latin typeface="Calibri"/>
                <a:ea typeface="Calibri"/>
                <a:cs typeface="Calibri"/>
                <a:sym typeface="Calibri"/>
              </a:defRPr>
            </a:pPr>
            <a:r>
              <a:t>Conoscenza delle tue risorse</a:t>
            </a:r>
            <a:endParaRPr sz="5200" b="1"/>
          </a:p>
        </p:txBody>
      </p:sp>
      <p:sp>
        <p:nvSpPr>
          <p:cNvPr id="158" name="Google Shape;158;g198a7ebc9da_0_80"/>
          <p:cNvSpPr/>
          <p:nvPr/>
        </p:nvSpPr>
        <p:spPr>
          <a:xfrm>
            <a:off x="13361100" y="6114800"/>
            <a:ext cx="3113090" cy="19101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defRPr sz="3800" b="1"/>
            </a:pPr>
            <a:r>
              <a:rPr lang="it-IT" dirty="0" smtClean="0"/>
              <a:t>Interrogarsi</a:t>
            </a:r>
            <a:endParaRPr sz="3800" b="1" dirty="0"/>
          </a:p>
        </p:txBody>
      </p:sp>
      <p:pic>
        <p:nvPicPr>
          <p:cNvPr id="159" name="Google Shape;159;g198a7ebc9da_0_80"/>
          <p:cNvPicPr preferRelativeResize="0"/>
          <p:nvPr/>
        </p:nvPicPr>
        <p:blipFill rotWithShape="1">
          <a:blip r:embed="rId3">
            <a:alphaModFix/>
          </a:blip>
          <a:srcRect/>
          <a:stretch/>
        </p:blipFill>
        <p:spPr>
          <a:xfrm>
            <a:off x="6714300" y="725248"/>
            <a:ext cx="3043550" cy="3043550"/>
          </a:xfrm>
          <a:prstGeom prst="rect">
            <a:avLst/>
          </a:prstGeom>
          <a:noFill/>
          <a:ln>
            <a:noFill/>
          </a:ln>
        </p:spPr>
      </p:pic>
      <p:sp>
        <p:nvSpPr>
          <p:cNvPr id="160" name="Google Shape;160;g198a7ebc9da_0_80"/>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a:pPr>
            <a:r>
              <a:t>Unità 3: Fiducia in se stessi </a:t>
            </a:r>
            <a:endParaRPr sz="3400"/>
          </a:p>
          <a:p>
            <a:pPr marL="0" marR="0" lvl="0" indent="0" algn="l" rtl="0">
              <a:lnSpc>
                <a:spcPct val="100000"/>
              </a:lnSpc>
              <a:spcBef>
                <a:spcPts val="0"/>
              </a:spcBef>
              <a:spcAft>
                <a:spcPts val="0"/>
              </a:spcAft>
              <a:buNone/>
              <a:defRPr sz="2400">
                <a:solidFill>
                  <a:srgbClr val="93268F"/>
                </a:solidFill>
                <a:latin typeface="Calibri"/>
                <a:ea typeface="Calibri"/>
                <a:cs typeface="Calibri"/>
                <a:sym typeface="Calibri"/>
              </a:defRPr>
            </a:pPr>
            <a:r>
              <a:t>2. Chiavi di fiducia in se stessi</a:t>
            </a:r>
            <a:endParaRPr sz="4600" b="0" i="0" u="none" strike="noStrike" cap="none">
              <a:solidFill>
                <a:srgbClr val="93268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b21c3fd82a_0_53"/>
          <p:cNvSpPr txBox="1"/>
          <p:nvPr/>
        </p:nvSpPr>
        <p:spPr>
          <a:xfrm>
            <a:off x="1447800" y="3202415"/>
            <a:ext cx="15392400" cy="5755381"/>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93268F"/>
              </a:buClr>
              <a:buSzPts val="4200"/>
              <a:defRPr sz="3000">
                <a:solidFill>
                  <a:srgbClr val="93268F"/>
                </a:solidFill>
                <a:latin typeface="Calibri"/>
                <a:ea typeface="Calibri"/>
                <a:cs typeface="Calibri"/>
                <a:sym typeface="Calibri"/>
              </a:defRPr>
            </a:pPr>
            <a:r>
              <a:rPr lang="it-IT" sz="4000" dirty="0" smtClean="0"/>
              <a:t>La volontà</a:t>
            </a:r>
            <a:endParaRPr lang="it-IT" sz="4000" dirty="0"/>
          </a:p>
          <a:p>
            <a:pPr marR="0" lvl="0" algn="just" rtl="0">
              <a:lnSpc>
                <a:spcPct val="100000"/>
              </a:lnSpc>
              <a:spcBef>
                <a:spcPts val="0"/>
              </a:spcBef>
              <a:spcAft>
                <a:spcPts val="0"/>
              </a:spcAft>
              <a:buClr>
                <a:srgbClr val="93268F"/>
              </a:buClr>
              <a:buSzPts val="4200"/>
              <a:defRPr sz="3000">
                <a:solidFill>
                  <a:srgbClr val="93268F"/>
                </a:solidFill>
                <a:latin typeface="Calibri"/>
                <a:ea typeface="Calibri"/>
                <a:cs typeface="Calibri"/>
                <a:sym typeface="Calibri"/>
              </a:defRPr>
            </a:pPr>
            <a:endParaRPr sz="3600" dirty="0">
              <a:solidFill>
                <a:srgbClr val="93268F"/>
              </a:solidFill>
              <a:latin typeface="Calibri"/>
              <a:ea typeface="Calibri"/>
              <a:cs typeface="Calibri"/>
              <a:sym typeface="Calibri"/>
            </a:endParaRPr>
          </a:p>
          <a:p>
            <a:pPr marL="0" marR="0" lvl="0" indent="0" algn="just" rtl="0">
              <a:lnSpc>
                <a:spcPct val="100000"/>
              </a:lnSpc>
              <a:spcBef>
                <a:spcPts val="0"/>
              </a:spcBef>
              <a:spcAft>
                <a:spcPts val="0"/>
              </a:spcAft>
              <a:buNone/>
              <a:defRPr sz="2300">
                <a:solidFill>
                  <a:schemeClr val="dk1"/>
                </a:solidFill>
                <a:latin typeface="Calibri"/>
                <a:ea typeface="Calibri"/>
                <a:cs typeface="Calibri"/>
                <a:sym typeface="Calibri"/>
              </a:defRPr>
            </a:pPr>
            <a:r>
              <a:rPr lang="it-IT" sz="2800" dirty="0" smtClean="0"/>
              <a:t>La fiducia in se </a:t>
            </a:r>
            <a:r>
              <a:rPr lang="it-IT" sz="2800" b="1" dirty="0" smtClean="0"/>
              <a:t>stessi non può</a:t>
            </a:r>
            <a:r>
              <a:rPr lang="it-IT" sz="2800" dirty="0" smtClean="0"/>
              <a:t> essere il risultato di una sentimento o di una sensazione. </a:t>
            </a:r>
          </a:p>
          <a:p>
            <a:pPr marL="0" marR="0" lvl="0" indent="0" algn="just" rtl="0">
              <a:lnSpc>
                <a:spcPct val="100000"/>
              </a:lnSpc>
              <a:spcBef>
                <a:spcPts val="0"/>
              </a:spcBef>
              <a:spcAft>
                <a:spcPts val="0"/>
              </a:spcAft>
              <a:buNone/>
              <a:defRPr sz="2300">
                <a:solidFill>
                  <a:schemeClr val="dk1"/>
                </a:solidFill>
                <a:latin typeface="Calibri"/>
                <a:ea typeface="Calibri"/>
                <a:cs typeface="Calibri"/>
                <a:sym typeface="Calibri"/>
              </a:defRPr>
            </a:pPr>
            <a:endParaRPr lang="it-IT" sz="28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defRPr sz="2300">
                <a:solidFill>
                  <a:schemeClr val="dk1"/>
                </a:solidFill>
                <a:latin typeface="Calibri"/>
                <a:ea typeface="Calibri"/>
                <a:cs typeface="Calibri"/>
                <a:sym typeface="Calibri"/>
              </a:defRPr>
            </a:pPr>
            <a:r>
              <a:rPr lang="it-IT" sz="2800" dirty="0" smtClean="0"/>
              <a:t>Il punto di partenza per la fiducia assoluta è nella mente, attraverso la forza di volontà che siete in grado di mostrare. </a:t>
            </a:r>
            <a:endParaRPr lang="it-IT" sz="28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defRPr sz="2300">
                <a:solidFill>
                  <a:schemeClr val="dk1"/>
                </a:solidFill>
                <a:latin typeface="Calibri"/>
                <a:ea typeface="Calibri"/>
                <a:cs typeface="Calibri"/>
                <a:sym typeface="Calibri"/>
              </a:defRPr>
            </a:pPr>
            <a:r>
              <a:rPr lang="it-IT" sz="2800" dirty="0" smtClean="0"/>
              <a:t>Spesso incontri persone che sembrano essere estremamente fiduciose in se stesse.</a:t>
            </a:r>
          </a:p>
          <a:p>
            <a:pPr marL="0" marR="0" lvl="0" indent="0" algn="just" rtl="0">
              <a:lnSpc>
                <a:spcPct val="100000"/>
              </a:lnSpc>
              <a:spcBef>
                <a:spcPts val="0"/>
              </a:spcBef>
              <a:spcAft>
                <a:spcPts val="0"/>
              </a:spcAft>
              <a:buNone/>
              <a:defRPr sz="2300">
                <a:solidFill>
                  <a:schemeClr val="dk1"/>
                </a:solidFill>
                <a:latin typeface="Calibri"/>
                <a:ea typeface="Calibri"/>
                <a:cs typeface="Calibri"/>
                <a:sym typeface="Calibri"/>
              </a:defRPr>
            </a:pPr>
            <a:endParaRPr lang="it-IT" sz="28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defRPr sz="2300">
                <a:solidFill>
                  <a:schemeClr val="dk1"/>
                </a:solidFill>
                <a:latin typeface="Calibri"/>
                <a:ea typeface="Calibri"/>
                <a:cs typeface="Calibri"/>
                <a:sym typeface="Calibri"/>
              </a:defRPr>
            </a:pPr>
            <a:r>
              <a:rPr lang="it-IT" sz="2800" dirty="0" smtClean="0"/>
              <a:t>Contrariamente a quanto si potrebbe immaginare, la forza trainante dietro il loro comportamento non è la certezza, ma una reale volontà di agire. Quindi sono pieni di incertezze come ognuno di noi, ma questo non rappresenta un problema.</a:t>
            </a:r>
            <a:endParaRPr sz="40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4000" dirty="0">
              <a:solidFill>
                <a:schemeClr val="dk1"/>
              </a:solidFill>
              <a:latin typeface="Calibri"/>
              <a:ea typeface="Calibri"/>
              <a:cs typeface="Calibri"/>
              <a:sym typeface="Calibri"/>
            </a:endParaRPr>
          </a:p>
        </p:txBody>
      </p:sp>
      <p:sp>
        <p:nvSpPr>
          <p:cNvPr id="166" name="Google Shape;166;g1b21c3fd82a_0_53"/>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a:pPr>
            <a:r>
              <a:t>Unità 3: Fiducia in se stessi </a:t>
            </a:r>
            <a:endParaRPr sz="3400"/>
          </a:p>
          <a:p>
            <a:pPr marL="0" marR="0" lvl="0" indent="0" algn="l" rtl="0">
              <a:lnSpc>
                <a:spcPct val="100000"/>
              </a:lnSpc>
              <a:spcBef>
                <a:spcPts val="0"/>
              </a:spcBef>
              <a:spcAft>
                <a:spcPts val="0"/>
              </a:spcAft>
              <a:buNone/>
              <a:defRPr sz="2400">
                <a:solidFill>
                  <a:srgbClr val="93268F"/>
                </a:solidFill>
                <a:latin typeface="Calibri"/>
                <a:ea typeface="Calibri"/>
                <a:cs typeface="Calibri"/>
                <a:sym typeface="Calibri"/>
              </a:defRPr>
            </a:pPr>
            <a:r>
              <a:t>2. Chiavi di fiducia in se stessi</a:t>
            </a:r>
            <a:endParaRPr sz="4600" b="0" i="0" u="none" strike="noStrike" cap="none">
              <a:solidFill>
                <a:srgbClr val="93268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b21c3fd82a_0_63"/>
          <p:cNvSpPr txBox="1"/>
          <p:nvPr/>
        </p:nvSpPr>
        <p:spPr>
          <a:xfrm>
            <a:off x="1447800" y="3067503"/>
            <a:ext cx="15392400" cy="6478656"/>
          </a:xfrm>
          <a:prstGeom prst="rect">
            <a:avLst/>
          </a:prstGeom>
          <a:noFill/>
          <a:ln>
            <a:noFill/>
          </a:ln>
        </p:spPr>
        <p:txBody>
          <a:bodyPr spcFirstLastPara="1" wrap="square" lIns="91425" tIns="45700" rIns="91425" bIns="45700" anchor="t" anchorCtr="0">
            <a:spAutoFit/>
          </a:bodyPr>
          <a:lstStyle/>
          <a:p>
            <a:pPr marL="38100" marR="0" lvl="0" algn="just" rtl="0">
              <a:lnSpc>
                <a:spcPct val="100000"/>
              </a:lnSpc>
              <a:spcBef>
                <a:spcPts val="0"/>
              </a:spcBef>
              <a:spcAft>
                <a:spcPts val="0"/>
              </a:spcAft>
              <a:buClr>
                <a:srgbClr val="93268F"/>
              </a:buClr>
              <a:buSzPts val="3000"/>
              <a:defRPr sz="3000">
                <a:solidFill>
                  <a:srgbClr val="93268F"/>
                </a:solidFill>
                <a:latin typeface="Calibri"/>
                <a:ea typeface="Calibri"/>
                <a:cs typeface="Calibri"/>
                <a:sym typeface="Calibri"/>
              </a:defRPr>
            </a:pPr>
            <a:r>
              <a:rPr lang="it-IT" sz="4000" dirty="0" smtClean="0"/>
              <a:t>Il realismo</a:t>
            </a:r>
            <a:endParaRPr lang="it-IT" sz="4000" dirty="0" smtClean="0"/>
          </a:p>
          <a:p>
            <a:pPr marL="38100" marR="0" lvl="0" algn="just" rtl="0">
              <a:lnSpc>
                <a:spcPct val="100000"/>
              </a:lnSpc>
              <a:spcBef>
                <a:spcPts val="0"/>
              </a:spcBef>
              <a:spcAft>
                <a:spcPts val="0"/>
              </a:spcAft>
              <a:buClr>
                <a:srgbClr val="93268F"/>
              </a:buClr>
              <a:buSzPts val="3000"/>
              <a:defRPr sz="3000">
                <a:solidFill>
                  <a:srgbClr val="93268F"/>
                </a:solidFill>
                <a:latin typeface="Calibri"/>
                <a:ea typeface="Calibri"/>
                <a:cs typeface="Calibri"/>
                <a:sym typeface="Calibri"/>
              </a:defRPr>
            </a:pPr>
            <a:endParaRPr sz="4000" dirty="0">
              <a:solidFill>
                <a:srgbClr val="93268F"/>
              </a:solidFill>
              <a:latin typeface="Calibri"/>
              <a:ea typeface="Calibri"/>
              <a:cs typeface="Calibri"/>
              <a:sym typeface="Calibri"/>
            </a:endParaRPr>
          </a:p>
          <a:p>
            <a:pPr marL="0" marR="0" lvl="0" indent="0" algn="just" rtl="0">
              <a:lnSpc>
                <a:spcPct val="100000"/>
              </a:lnSpc>
              <a:spcBef>
                <a:spcPts val="0"/>
              </a:spcBef>
              <a:spcAft>
                <a:spcPts val="0"/>
              </a:spcAft>
              <a:buNone/>
              <a:defRPr sz="2300">
                <a:solidFill>
                  <a:schemeClr val="dk1"/>
                </a:solidFill>
                <a:latin typeface="Calibri"/>
                <a:ea typeface="Calibri"/>
                <a:cs typeface="Calibri"/>
                <a:sym typeface="Calibri"/>
              </a:defRPr>
            </a:pPr>
            <a:r>
              <a:rPr lang="it-IT" sz="2800" dirty="0" smtClean="0"/>
              <a:t>La fiducia in se stessi non deve soffrire di cecità, ma basarsi sulla ricchezza e sulla varietà delle tue esperienze personali. </a:t>
            </a:r>
          </a:p>
          <a:p>
            <a:pPr marL="0" marR="0" lvl="0" indent="0" algn="just" rtl="0">
              <a:lnSpc>
                <a:spcPct val="100000"/>
              </a:lnSpc>
              <a:spcBef>
                <a:spcPts val="0"/>
              </a:spcBef>
              <a:spcAft>
                <a:spcPts val="0"/>
              </a:spcAft>
              <a:buNone/>
              <a:defRPr sz="2300">
                <a:solidFill>
                  <a:schemeClr val="dk1"/>
                </a:solidFill>
                <a:latin typeface="Calibri"/>
                <a:ea typeface="Calibri"/>
                <a:cs typeface="Calibri"/>
                <a:sym typeface="Calibri"/>
              </a:defRPr>
            </a:pPr>
            <a:endParaRPr lang="it-IT" sz="28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defRPr sz="2300">
                <a:solidFill>
                  <a:schemeClr val="dk1"/>
                </a:solidFill>
                <a:latin typeface="Calibri"/>
                <a:ea typeface="Calibri"/>
                <a:cs typeface="Calibri"/>
                <a:sym typeface="Calibri"/>
              </a:defRPr>
            </a:pPr>
            <a:r>
              <a:rPr lang="it-IT" sz="2800" dirty="0" smtClean="0"/>
              <a:t>La fiducia cieca è il modo migliore per fallire inesorabilmente senza nemmeno capire perché. A meno che tu non sia un megalomane, devi usare i tuoi riflessi vitali per proteggerti dall'eccessiva fiducia. </a:t>
            </a:r>
          </a:p>
          <a:p>
            <a:pPr marL="0" marR="0" lvl="0" indent="0" algn="just" rtl="0">
              <a:lnSpc>
                <a:spcPct val="100000"/>
              </a:lnSpc>
              <a:spcBef>
                <a:spcPts val="0"/>
              </a:spcBef>
              <a:spcAft>
                <a:spcPts val="0"/>
              </a:spcAft>
              <a:buNone/>
              <a:defRPr sz="2300">
                <a:solidFill>
                  <a:schemeClr val="dk1"/>
                </a:solidFill>
                <a:latin typeface="Calibri"/>
                <a:ea typeface="Calibri"/>
                <a:cs typeface="Calibri"/>
                <a:sym typeface="Calibri"/>
              </a:defRPr>
            </a:pPr>
            <a:endParaRPr lang="it-IT" sz="28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defRPr sz="2300">
                <a:solidFill>
                  <a:schemeClr val="dk1"/>
                </a:solidFill>
                <a:latin typeface="Calibri"/>
                <a:ea typeface="Calibri"/>
                <a:cs typeface="Calibri"/>
                <a:sym typeface="Calibri"/>
              </a:defRPr>
            </a:pPr>
            <a:r>
              <a:rPr lang="it-IT" sz="2800" dirty="0" smtClean="0"/>
              <a:t>In definitiva è un atteggiamento naturale concentrarsi su ciò che hai raggiunto in passato per anticipare meglio ciò che ci aspetta. Qualunque sia la zona interessata: professionale, familiare, sociale, emotiva...</a:t>
            </a:r>
            <a:endParaRPr lang="it-IT" sz="28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37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37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3700" dirty="0">
              <a:solidFill>
                <a:schemeClr val="dk1"/>
              </a:solidFill>
              <a:latin typeface="Calibri"/>
              <a:ea typeface="Calibri"/>
              <a:cs typeface="Calibri"/>
              <a:sym typeface="Calibri"/>
            </a:endParaRPr>
          </a:p>
        </p:txBody>
      </p:sp>
      <p:sp>
        <p:nvSpPr>
          <p:cNvPr id="172" name="Google Shape;172;g1b21c3fd82a_0_63"/>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a:pPr>
            <a:r>
              <a:t>Unità 3: Fiducia in se stessi </a:t>
            </a:r>
            <a:endParaRPr sz="3400"/>
          </a:p>
          <a:p>
            <a:pPr marL="0" marR="0" lvl="0" indent="0" algn="l" rtl="0">
              <a:lnSpc>
                <a:spcPct val="100000"/>
              </a:lnSpc>
              <a:spcBef>
                <a:spcPts val="0"/>
              </a:spcBef>
              <a:spcAft>
                <a:spcPts val="0"/>
              </a:spcAft>
              <a:buNone/>
              <a:defRPr sz="2400">
                <a:solidFill>
                  <a:srgbClr val="93268F"/>
                </a:solidFill>
                <a:latin typeface="Calibri"/>
                <a:ea typeface="Calibri"/>
                <a:cs typeface="Calibri"/>
                <a:sym typeface="Calibri"/>
              </a:defRPr>
            </a:pPr>
            <a:r>
              <a:t>2. Chiavi di fiducia in se stessi</a:t>
            </a:r>
            <a:endParaRPr sz="4600" b="0" i="0" u="none" strike="noStrike" cap="none">
              <a:solidFill>
                <a:srgbClr val="93268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b21c3fd82a_0_69"/>
          <p:cNvSpPr txBox="1"/>
          <p:nvPr/>
        </p:nvSpPr>
        <p:spPr>
          <a:xfrm>
            <a:off x="1447800" y="3412277"/>
            <a:ext cx="15392400" cy="6170880"/>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93268F"/>
              </a:buClr>
              <a:buSzPts val="4200"/>
              <a:defRPr sz="3000">
                <a:solidFill>
                  <a:srgbClr val="93268F"/>
                </a:solidFill>
                <a:latin typeface="Calibri"/>
                <a:ea typeface="Calibri"/>
                <a:cs typeface="Calibri"/>
                <a:sym typeface="Calibri"/>
              </a:defRPr>
            </a:pPr>
            <a:r>
              <a:rPr lang="it-IT" sz="4000" dirty="0" smtClean="0"/>
              <a:t>Conoscenza delle tue risorse</a:t>
            </a:r>
          </a:p>
          <a:p>
            <a:pPr marR="0" lvl="0" algn="just" rtl="0">
              <a:lnSpc>
                <a:spcPct val="100000"/>
              </a:lnSpc>
              <a:spcBef>
                <a:spcPts val="0"/>
              </a:spcBef>
              <a:spcAft>
                <a:spcPts val="0"/>
              </a:spcAft>
              <a:buClr>
                <a:srgbClr val="93268F"/>
              </a:buClr>
              <a:buSzPts val="4200"/>
              <a:defRPr sz="3000">
                <a:solidFill>
                  <a:srgbClr val="93268F"/>
                </a:solidFill>
                <a:latin typeface="Calibri"/>
                <a:ea typeface="Calibri"/>
                <a:cs typeface="Calibri"/>
                <a:sym typeface="Calibri"/>
              </a:defRPr>
            </a:pPr>
            <a:endParaRPr lang="it-IT" sz="2800" dirty="0" smtClean="0">
              <a:solidFill>
                <a:srgbClr val="93268F"/>
              </a:solidFill>
              <a:latin typeface="Calibri"/>
              <a:ea typeface="Calibri"/>
              <a:cs typeface="Calibri"/>
              <a:sym typeface="Calibri"/>
            </a:endParaRPr>
          </a:p>
          <a:p>
            <a:pPr marL="0" marR="0" lvl="0" indent="0" algn="just" rtl="0">
              <a:lnSpc>
                <a:spcPct val="100000"/>
              </a:lnSpc>
              <a:spcBef>
                <a:spcPts val="0"/>
              </a:spcBef>
              <a:spcAft>
                <a:spcPts val="0"/>
              </a:spcAft>
              <a:buNone/>
              <a:defRPr sz="2300">
                <a:solidFill>
                  <a:schemeClr val="dk1"/>
                </a:solidFill>
                <a:latin typeface="Calibri"/>
                <a:ea typeface="Calibri"/>
                <a:cs typeface="Calibri"/>
                <a:sym typeface="Calibri"/>
              </a:defRPr>
            </a:pPr>
            <a:r>
              <a:rPr lang="it-IT" sz="2800" dirty="0" smtClean="0"/>
              <a:t>Essere fiduciosi non significa che di fronte a una nuova situazione si avrà un controllo. Essendo realistico, sei in una buona posizione per valutare le tue risorse, il che ti aiuterà a far fronte al problema presentato. Non puoi mai sapere in anticipo se realizzerai i tuoi obiettivi.</a:t>
            </a:r>
          </a:p>
          <a:p>
            <a:pPr marL="0" marR="0" lvl="0" indent="0" algn="just" rtl="0">
              <a:lnSpc>
                <a:spcPct val="100000"/>
              </a:lnSpc>
              <a:spcBef>
                <a:spcPts val="0"/>
              </a:spcBef>
              <a:spcAft>
                <a:spcPts val="0"/>
              </a:spcAft>
              <a:buNone/>
              <a:defRPr sz="2300">
                <a:solidFill>
                  <a:schemeClr val="dk1"/>
                </a:solidFill>
                <a:latin typeface="Calibri"/>
                <a:ea typeface="Calibri"/>
                <a:cs typeface="Calibri"/>
                <a:sym typeface="Calibri"/>
              </a:defRPr>
            </a:pPr>
            <a:endParaRPr lang="it-IT" sz="28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defRPr sz="2300">
                <a:solidFill>
                  <a:schemeClr val="dk1"/>
                </a:solidFill>
                <a:latin typeface="Calibri"/>
                <a:ea typeface="Calibri"/>
                <a:cs typeface="Calibri"/>
                <a:sym typeface="Calibri"/>
              </a:defRPr>
            </a:pPr>
            <a:r>
              <a:rPr lang="it-IT" sz="2800" dirty="0" smtClean="0"/>
              <a:t>Negli altri la fiducia in se stessi spesso sembra essere onnicomprensiva. In realtà, però, è sempre relativa. Dipende dalle esperienze in ogni area e per ogni persona. </a:t>
            </a:r>
            <a:endParaRPr lang="it-IT" sz="28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4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37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37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3700" dirty="0">
              <a:solidFill>
                <a:schemeClr val="dk1"/>
              </a:solidFill>
              <a:latin typeface="Calibri"/>
              <a:ea typeface="Calibri"/>
              <a:cs typeface="Calibri"/>
              <a:sym typeface="Calibri"/>
            </a:endParaRPr>
          </a:p>
        </p:txBody>
      </p:sp>
      <p:sp>
        <p:nvSpPr>
          <p:cNvPr id="178" name="Google Shape;178;g1b21c3fd82a_0_69"/>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a:pPr>
            <a:r>
              <a:t>Unità 3: Fiducia in se stessi </a:t>
            </a:r>
            <a:endParaRPr sz="3400"/>
          </a:p>
          <a:p>
            <a:pPr marL="0" marR="0" lvl="0" indent="0" algn="l" rtl="0">
              <a:lnSpc>
                <a:spcPct val="100000"/>
              </a:lnSpc>
              <a:spcBef>
                <a:spcPts val="0"/>
              </a:spcBef>
              <a:spcAft>
                <a:spcPts val="0"/>
              </a:spcAft>
              <a:buNone/>
              <a:defRPr sz="2400">
                <a:solidFill>
                  <a:srgbClr val="93268F"/>
                </a:solidFill>
                <a:latin typeface="Calibri"/>
                <a:ea typeface="Calibri"/>
                <a:cs typeface="Calibri"/>
                <a:sym typeface="Calibri"/>
              </a:defRPr>
            </a:pPr>
            <a:r>
              <a:t>2. Chiavi di fiducia in se stessi</a:t>
            </a:r>
            <a:endParaRPr sz="4600" b="0" i="0" u="none" strike="noStrike" cap="none">
              <a:solidFill>
                <a:srgbClr val="93268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b21c3fd82a_0_75"/>
          <p:cNvSpPr txBox="1"/>
          <p:nvPr/>
        </p:nvSpPr>
        <p:spPr>
          <a:xfrm>
            <a:off x="1447800" y="2879427"/>
            <a:ext cx="15392400" cy="5878492"/>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93268F"/>
              </a:buClr>
              <a:buSzPts val="4200"/>
              <a:defRPr sz="3000">
                <a:solidFill>
                  <a:srgbClr val="93268F"/>
                </a:solidFill>
                <a:latin typeface="Calibri"/>
                <a:ea typeface="Calibri"/>
                <a:cs typeface="Calibri"/>
                <a:sym typeface="Calibri"/>
              </a:defRPr>
            </a:pPr>
            <a:r>
              <a:rPr lang="it-IT" sz="4000" dirty="0" smtClean="0"/>
              <a:t>L'interrogazione</a:t>
            </a:r>
            <a:endParaRPr lang="it-IT" sz="4000" dirty="0" smtClean="0"/>
          </a:p>
          <a:p>
            <a:pPr marR="0" lvl="0" algn="just" rtl="0">
              <a:lnSpc>
                <a:spcPct val="100000"/>
              </a:lnSpc>
              <a:spcBef>
                <a:spcPts val="0"/>
              </a:spcBef>
              <a:spcAft>
                <a:spcPts val="0"/>
              </a:spcAft>
              <a:buClr>
                <a:srgbClr val="93268F"/>
              </a:buClr>
              <a:buSzPts val="4200"/>
              <a:defRPr sz="3000">
                <a:solidFill>
                  <a:srgbClr val="93268F"/>
                </a:solidFill>
                <a:latin typeface="Calibri"/>
                <a:ea typeface="Calibri"/>
                <a:cs typeface="Calibri"/>
                <a:sym typeface="Calibri"/>
              </a:defRPr>
            </a:pPr>
            <a:endParaRPr lang="it-IT" sz="3000" dirty="0" smtClean="0">
              <a:solidFill>
                <a:srgbClr val="93268F"/>
              </a:solidFill>
              <a:latin typeface="Calibri"/>
              <a:ea typeface="Calibri"/>
              <a:cs typeface="Calibri"/>
              <a:sym typeface="Calibri"/>
            </a:endParaRPr>
          </a:p>
          <a:p>
            <a:pPr marL="0" marR="0" lvl="0" indent="0" algn="just" rtl="0">
              <a:lnSpc>
                <a:spcPct val="100000"/>
              </a:lnSpc>
              <a:spcBef>
                <a:spcPts val="0"/>
              </a:spcBef>
              <a:spcAft>
                <a:spcPts val="0"/>
              </a:spcAft>
              <a:buNone/>
              <a:defRPr sz="2300">
                <a:solidFill>
                  <a:schemeClr val="dk1"/>
                </a:solidFill>
                <a:latin typeface="Calibri"/>
                <a:ea typeface="Calibri"/>
                <a:cs typeface="Calibri"/>
                <a:sym typeface="Calibri"/>
              </a:defRPr>
            </a:pPr>
            <a:r>
              <a:rPr lang="it-IT" sz="2400" dirty="0" smtClean="0"/>
              <a:t>In termini di fiducia in se stessi, tenete a mente che nulla può essere dato per scontato. Ad esempio, se smetti di giocare a tennis o pianoforte per diversi anni, il tuo livello di abilità e fiducia in te stesso diminuirà.</a:t>
            </a:r>
            <a:endParaRPr lang="it-IT" sz="24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defRPr sz="2300">
                <a:solidFill>
                  <a:schemeClr val="dk1"/>
                </a:solidFill>
                <a:latin typeface="Calibri"/>
                <a:ea typeface="Calibri"/>
                <a:cs typeface="Calibri"/>
                <a:sym typeface="Calibri"/>
              </a:defRPr>
            </a:pPr>
            <a:r>
              <a:rPr lang="it-IT" sz="2400" dirty="0" smtClean="0"/>
              <a:t>Avrai sempre la speranza di ritrovare le tue abilità dimenticate. Quello che sei stato tecnicamente in grado di fare una volta, probabilmente puoi fare di nuovo oggi. Almeno se le tue abilità fisiche non sono diminuite.</a:t>
            </a:r>
            <a:endParaRPr lang="it-IT" sz="24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defRPr sz="2300">
                <a:solidFill>
                  <a:schemeClr val="dk1"/>
                </a:solidFill>
                <a:latin typeface="Calibri"/>
                <a:ea typeface="Calibri"/>
                <a:cs typeface="Calibri"/>
                <a:sym typeface="Calibri"/>
              </a:defRPr>
            </a:pPr>
            <a:r>
              <a:rPr lang="it-IT" sz="2400" dirty="0" smtClean="0"/>
              <a:t>Man mano che si invecchia, si deve accettare di buon grado la diminuzione delle prestazioni. Attenzione alle esperienze negative: possono distruggere la tua fiducia in se stessi se non riesci a mettere in discussione te stesso, a metterti davvero in discussione. </a:t>
            </a:r>
            <a:endParaRPr lang="it-IT" sz="24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lang="it-IT" sz="23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defRPr sz="2300" i="1">
                <a:solidFill>
                  <a:schemeClr val="dk1"/>
                </a:solidFill>
                <a:latin typeface="Calibri"/>
                <a:ea typeface="Calibri"/>
                <a:cs typeface="Calibri"/>
                <a:sym typeface="Calibri"/>
              </a:defRPr>
            </a:pPr>
            <a:r>
              <a:rPr lang="it-IT" dirty="0" smtClean="0"/>
              <a:t>Un primo passo essenziale per sviluppare la fiducia in se stessi è quello di determinare che cosa esattamente questa nozione significa per voi. </a:t>
            </a:r>
            <a:endParaRPr lang="it-IT" sz="2300" i="1"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defRPr sz="2300" i="1">
                <a:solidFill>
                  <a:schemeClr val="dk1"/>
                </a:solidFill>
                <a:latin typeface="Calibri"/>
                <a:ea typeface="Calibri"/>
                <a:cs typeface="Calibri"/>
                <a:sym typeface="Calibri"/>
              </a:defRPr>
            </a:pPr>
            <a:r>
              <a:rPr lang="it-IT" dirty="0" smtClean="0"/>
              <a:t>Dire "Voglio essere più sicuro di me stesso" è come dire "Voglio viaggiare.</a:t>
            </a:r>
            <a:endParaRPr lang="it-IT" sz="2300" i="1"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defRPr sz="2300" i="1">
                <a:solidFill>
                  <a:schemeClr val="dk1"/>
                </a:solidFill>
                <a:latin typeface="Calibri"/>
                <a:ea typeface="Calibri"/>
                <a:cs typeface="Calibri"/>
                <a:sym typeface="Calibri"/>
              </a:defRPr>
            </a:pPr>
            <a:r>
              <a:rPr lang="it-IT" dirty="0" smtClean="0"/>
              <a:t>Sì, ma quando, dove e come? In termini concreti, potrebbe essere: In presenza di persone che non conosco, voglio essere in grado di partecipare alla conversazione in modo rilassato e anche di poter porre e rispondere alle domande.</a:t>
            </a:r>
            <a:endParaRPr lang="it-IT" sz="2300" i="1" dirty="0" smtClean="0">
              <a:solidFill>
                <a:schemeClr val="dk1"/>
              </a:solidFill>
              <a:latin typeface="Calibri"/>
              <a:ea typeface="Calibri"/>
              <a:cs typeface="Calibri"/>
              <a:sym typeface="Calibri"/>
            </a:endParaRPr>
          </a:p>
        </p:txBody>
      </p:sp>
      <p:sp>
        <p:nvSpPr>
          <p:cNvPr id="184" name="Google Shape;184;g1b21c3fd82a_0_75"/>
          <p:cNvSpPr txBox="1"/>
          <p:nvPr/>
        </p:nvSpPr>
        <p:spPr>
          <a:xfrm>
            <a:off x="1447800" y="1573300"/>
            <a:ext cx="12691500" cy="16927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a:pPr>
            <a:r>
              <a:rPr lang="it-IT" dirty="0" smtClean="0"/>
              <a:t>Unità 3: Fiducia in se stessi </a:t>
            </a:r>
            <a:endParaRPr lang="it-IT" sz="3400" dirty="0" smtClean="0"/>
          </a:p>
          <a:p>
            <a:pPr lvl="0">
              <a:defRPr sz="2400">
                <a:solidFill>
                  <a:srgbClr val="93268F"/>
                </a:solidFill>
                <a:latin typeface="Calibri"/>
                <a:ea typeface="Calibri"/>
                <a:cs typeface="Calibri"/>
                <a:sym typeface="Calibri"/>
              </a:defRPr>
            </a:pPr>
            <a:r>
              <a:rPr lang="it-IT" dirty="0" smtClean="0"/>
              <a:t>2. La </a:t>
            </a:r>
            <a:r>
              <a:rPr lang="it-IT" dirty="0"/>
              <a:t>chiave per avere fiducia in se stessi</a:t>
            </a:r>
          </a:p>
          <a:p>
            <a:pPr marL="0" marR="0" lvl="0" indent="0" algn="l" rtl="0">
              <a:lnSpc>
                <a:spcPct val="100000"/>
              </a:lnSpc>
              <a:spcBef>
                <a:spcPts val="0"/>
              </a:spcBef>
              <a:spcAft>
                <a:spcPts val="0"/>
              </a:spcAft>
              <a:buNone/>
              <a:defRPr sz="2400">
                <a:solidFill>
                  <a:srgbClr val="93268F"/>
                </a:solidFill>
                <a:latin typeface="Calibri"/>
                <a:ea typeface="Calibri"/>
                <a:cs typeface="Calibri"/>
                <a:sym typeface="Calibri"/>
              </a:defRPr>
            </a:pPr>
            <a:endParaRPr lang="it-IT" sz="4600" b="0" i="0" u="none" strike="noStrike" cap="none" dirty="0">
              <a:solidFill>
                <a:srgbClr val="93268F"/>
              </a:solidFill>
              <a:sym typeface="Arial"/>
            </a:endParaRPr>
          </a:p>
        </p:txBody>
      </p:sp>
      <p:pic>
        <p:nvPicPr>
          <p:cNvPr id="185" name="Google Shape;185;g1b21c3fd82a_0_75" descr="Visualizza immagine di origine"/>
          <p:cNvPicPr preferRelativeResize="0"/>
          <p:nvPr/>
        </p:nvPicPr>
        <p:blipFill>
          <a:blip r:embed="rId3">
            <a:alphaModFix/>
          </a:blip>
          <a:stretch>
            <a:fillRect/>
          </a:stretch>
        </p:blipFill>
        <p:spPr>
          <a:xfrm>
            <a:off x="417050" y="6671635"/>
            <a:ext cx="631125" cy="631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Google Shape;34;g1befc54f912_0_57"/>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35" name="Google Shape;35;g1befc54f912_0_57"/>
          <p:cNvSpPr/>
          <p:nvPr/>
        </p:nvSpPr>
        <p:spPr>
          <a:xfrm rot="5400000">
            <a:off x="1757959" y="3610070"/>
            <a:ext cx="430200" cy="3492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g1befc54f912_0_57"/>
          <p:cNvSpPr txBox="1"/>
          <p:nvPr/>
        </p:nvSpPr>
        <p:spPr>
          <a:xfrm>
            <a:off x="1524000" y="1503549"/>
            <a:ext cx="94626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rPr dirty="0" err="1"/>
              <a:t>Obiettivi</a:t>
            </a:r>
            <a:r>
              <a:rPr dirty="0"/>
              <a:t> &amp; </a:t>
            </a:r>
            <a:r>
              <a:rPr lang="it-IT" dirty="0" smtClean="0"/>
              <a:t>Finalità</a:t>
            </a:r>
            <a:r>
              <a:rPr dirty="0" smtClean="0"/>
              <a:t> </a:t>
            </a:r>
            <a:endParaRPr dirty="0"/>
          </a:p>
        </p:txBody>
      </p:sp>
      <p:sp>
        <p:nvSpPr>
          <p:cNvPr id="37" name="Google Shape;37;g1befc54f912_0_57"/>
          <p:cNvSpPr txBox="1"/>
          <p:nvPr/>
        </p:nvSpPr>
        <p:spPr>
          <a:xfrm>
            <a:off x="1524000" y="2262365"/>
            <a:ext cx="100401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2800">
                <a:solidFill>
                  <a:schemeClr val="dk1"/>
                </a:solidFill>
                <a:latin typeface="Calibri"/>
                <a:ea typeface="Calibri"/>
                <a:cs typeface="Calibri"/>
                <a:sym typeface="Calibri"/>
              </a:defRPr>
            </a:pPr>
            <a:r>
              <a:t>Alla fine di questo modulo sarai in grado di:</a:t>
            </a:r>
          </a:p>
        </p:txBody>
      </p:sp>
      <p:sp>
        <p:nvSpPr>
          <p:cNvPr id="38" name="Google Shape;38;g1befc54f912_0_57"/>
          <p:cNvSpPr txBox="1"/>
          <p:nvPr/>
        </p:nvSpPr>
        <p:spPr>
          <a:xfrm>
            <a:off x="2274543" y="3455325"/>
            <a:ext cx="11734800" cy="5605800"/>
          </a:xfrm>
          <a:prstGeom prst="rect">
            <a:avLst/>
          </a:prstGeom>
          <a:noFill/>
          <a:ln>
            <a:noFill/>
          </a:ln>
        </p:spPr>
        <p:txBody>
          <a:bodyPr spcFirstLastPara="1" wrap="square" lIns="108000" tIns="45700" rIns="108000" bIns="45700" anchor="t" anchorCtr="0">
            <a:spAutoFit/>
          </a:bodyPr>
          <a:lstStyle/>
          <a:p>
            <a:pPr marL="0" lvl="0" indent="0" algn="just" rtl="0">
              <a:lnSpc>
                <a:spcPct val="115000"/>
              </a:lnSpc>
              <a:spcBef>
                <a:spcPts val="0"/>
              </a:spcBef>
              <a:spcAft>
                <a:spcPts val="0"/>
              </a:spcAft>
              <a:buSzPts val="2800"/>
              <a:buNone/>
              <a:defRPr sz="2800">
                <a:solidFill>
                  <a:schemeClr val="dk1"/>
                </a:solidFill>
                <a:latin typeface="Calibri"/>
                <a:ea typeface="Calibri"/>
                <a:cs typeface="Calibri"/>
                <a:sym typeface="Calibri"/>
              </a:defRPr>
            </a:pPr>
            <a:r>
              <a:rPr dirty="0" err="1" smtClean="0"/>
              <a:t>Scopri</a:t>
            </a:r>
            <a:r>
              <a:rPr lang="it-IT" dirty="0" smtClean="0"/>
              <a:t>re</a:t>
            </a:r>
            <a:r>
              <a:rPr dirty="0" smtClean="0"/>
              <a:t> </a:t>
            </a:r>
            <a:r>
              <a:rPr dirty="0" err="1"/>
              <a:t>cosa</a:t>
            </a:r>
            <a:r>
              <a:rPr dirty="0"/>
              <a:t> </a:t>
            </a:r>
            <a:r>
              <a:rPr dirty="0" err="1"/>
              <a:t>ti</a:t>
            </a:r>
            <a:r>
              <a:rPr dirty="0"/>
              <a:t> </a:t>
            </a:r>
            <a:r>
              <a:rPr dirty="0" err="1"/>
              <a:t>motiva</a:t>
            </a:r>
            <a:r>
              <a:rPr dirty="0"/>
              <a:t> come </a:t>
            </a:r>
            <a:r>
              <a:rPr dirty="0" err="1"/>
              <a:t>imprenditore</a:t>
            </a:r>
            <a:r>
              <a:rPr dirty="0"/>
              <a:t>  </a:t>
            </a:r>
          </a:p>
          <a:p>
            <a:pPr marL="0" marR="0" lvl="0" indent="0" algn="l" rtl="0">
              <a:spcBef>
                <a:spcPts val="0"/>
              </a:spcBef>
              <a:spcAft>
                <a:spcPts val="0"/>
              </a:spcAft>
              <a:buNone/>
            </a:pPr>
            <a:endParaRPr sz="3600" dirty="0">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2800"/>
              <a:buFont typeface="Arial"/>
              <a:buNone/>
              <a:defRPr sz="2800">
                <a:solidFill>
                  <a:schemeClr val="dk1"/>
                </a:solidFill>
                <a:latin typeface="Calibri"/>
                <a:ea typeface="Calibri"/>
                <a:cs typeface="Calibri"/>
                <a:sym typeface="Calibri"/>
              </a:defRPr>
            </a:pPr>
            <a:r>
              <a:rPr lang="it-IT" u="sng" dirty="0"/>
              <a:t>A</a:t>
            </a:r>
            <a:r>
              <a:rPr u="sng" dirty="0" err="1" smtClean="0"/>
              <a:t>llineare</a:t>
            </a:r>
            <a:r>
              <a:rPr u="sng" dirty="0" smtClean="0"/>
              <a:t> </a:t>
            </a:r>
            <a:r>
              <a:rPr u="sng" dirty="0"/>
              <a:t>la </a:t>
            </a:r>
            <a:r>
              <a:rPr u="sng" dirty="0" err="1"/>
              <a:t>tua</a:t>
            </a:r>
            <a:r>
              <a:rPr u="sng" dirty="0"/>
              <a:t> </a:t>
            </a:r>
            <a:r>
              <a:rPr u="sng" dirty="0" err="1"/>
              <a:t>motivazione</a:t>
            </a:r>
            <a:r>
              <a:rPr u="sng" dirty="0"/>
              <a:t> con </a:t>
            </a:r>
            <a:r>
              <a:rPr u="sng" dirty="0" err="1"/>
              <a:t>obiettivi</a:t>
            </a:r>
            <a:r>
              <a:rPr u="sng" dirty="0"/>
              <a:t> </a:t>
            </a:r>
            <a:r>
              <a:rPr u="sng" dirty="0" err="1"/>
              <a:t>realizzabili</a:t>
            </a:r>
            <a:r>
              <a:rPr dirty="0"/>
              <a:t>  </a:t>
            </a:r>
          </a:p>
          <a:p>
            <a:pPr marL="0" marR="0" lvl="0" indent="0" algn="l" rtl="0">
              <a:spcBef>
                <a:spcPts val="0"/>
              </a:spcBef>
              <a:spcAft>
                <a:spcPts val="0"/>
              </a:spcAft>
              <a:buNone/>
            </a:pPr>
            <a:endParaRPr sz="3600" dirty="0">
              <a:solidFill>
                <a:srgbClr val="000000"/>
              </a:solidFill>
              <a:latin typeface="Calibri"/>
              <a:ea typeface="Calibri"/>
              <a:cs typeface="Calibri"/>
              <a:sym typeface="Calibri"/>
            </a:endParaRPr>
          </a:p>
          <a:p>
            <a:pPr marL="0" marR="0" lvl="0" indent="0" algn="l" rtl="0">
              <a:spcBef>
                <a:spcPts val="0"/>
              </a:spcBef>
              <a:spcAft>
                <a:spcPts val="0"/>
              </a:spcAft>
              <a:buNone/>
              <a:defRPr sz="2800">
                <a:solidFill>
                  <a:schemeClr val="dk1"/>
                </a:solidFill>
                <a:latin typeface="Calibri"/>
                <a:ea typeface="Calibri"/>
                <a:cs typeface="Calibri"/>
                <a:sym typeface="Calibri"/>
              </a:defRPr>
            </a:pPr>
            <a:r>
              <a:rPr dirty="0" err="1"/>
              <a:t>Utilizzare</a:t>
            </a:r>
            <a:r>
              <a:rPr dirty="0"/>
              <a:t> </a:t>
            </a:r>
            <a:r>
              <a:rPr dirty="0" err="1"/>
              <a:t>il</a:t>
            </a:r>
            <a:r>
              <a:rPr dirty="0"/>
              <a:t> </a:t>
            </a:r>
            <a:r>
              <a:rPr dirty="0" err="1"/>
              <a:t>pensiero</a:t>
            </a:r>
            <a:r>
              <a:rPr dirty="0"/>
              <a:t> </a:t>
            </a:r>
            <a:r>
              <a:rPr dirty="0" err="1"/>
              <a:t>divergente</a:t>
            </a:r>
            <a:r>
              <a:rPr dirty="0"/>
              <a:t> e </a:t>
            </a:r>
            <a:r>
              <a:rPr dirty="0" err="1"/>
              <a:t>convergente</a:t>
            </a:r>
            <a:r>
              <a:rPr dirty="0"/>
              <a:t> per </a:t>
            </a:r>
            <a:r>
              <a:rPr dirty="0" err="1"/>
              <a:t>migliorare</a:t>
            </a:r>
            <a:r>
              <a:rPr dirty="0"/>
              <a:t> la </a:t>
            </a:r>
            <a:r>
              <a:rPr dirty="0" err="1"/>
              <a:t>creatività</a:t>
            </a:r>
            <a:r>
              <a:rPr dirty="0"/>
              <a:t>   </a:t>
            </a:r>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defRPr sz="2800">
                <a:solidFill>
                  <a:schemeClr val="dk1"/>
                </a:solidFill>
                <a:latin typeface="Calibri"/>
                <a:ea typeface="Calibri"/>
                <a:cs typeface="Calibri"/>
                <a:sym typeface="Calibri"/>
              </a:defRPr>
            </a:pPr>
            <a:r>
              <a:rPr u="sng" dirty="0" err="1" smtClean="0"/>
              <a:t>Stimola</a:t>
            </a:r>
            <a:r>
              <a:rPr lang="it-IT" u="sng" dirty="0" smtClean="0"/>
              <a:t>re</a:t>
            </a:r>
            <a:r>
              <a:rPr u="sng" dirty="0" smtClean="0"/>
              <a:t> </a:t>
            </a:r>
            <a:r>
              <a:rPr u="sng" dirty="0"/>
              <a:t>la </a:t>
            </a:r>
            <a:r>
              <a:rPr u="sng" dirty="0" err="1"/>
              <a:t>tua</a:t>
            </a:r>
            <a:r>
              <a:rPr u="sng" dirty="0"/>
              <a:t> </a:t>
            </a:r>
            <a:r>
              <a:rPr u="sng" dirty="0" err="1"/>
              <a:t>creatività</a:t>
            </a:r>
            <a:r>
              <a:rPr u="sng" dirty="0"/>
              <a:t> per </a:t>
            </a:r>
            <a:r>
              <a:rPr u="sng" dirty="0" err="1"/>
              <a:t>risolvere</a:t>
            </a:r>
            <a:r>
              <a:rPr u="sng" dirty="0"/>
              <a:t> </a:t>
            </a:r>
            <a:r>
              <a:rPr u="sng" dirty="0" err="1"/>
              <a:t>vari</a:t>
            </a:r>
            <a:r>
              <a:rPr u="sng" dirty="0"/>
              <a:t> </a:t>
            </a:r>
            <a:r>
              <a:rPr u="sng" dirty="0" err="1"/>
              <a:t>problemi</a:t>
            </a:r>
            <a:r>
              <a:rPr dirty="0"/>
              <a:t>  </a:t>
            </a:r>
          </a:p>
          <a:p>
            <a:pPr marL="0" marR="0" lvl="0" indent="0" algn="l" rtl="0">
              <a:spcBef>
                <a:spcPts val="0"/>
              </a:spcBef>
              <a:spcAft>
                <a:spcPts val="0"/>
              </a:spcAft>
              <a:buNone/>
            </a:pPr>
            <a:endParaRPr sz="3600" dirty="0">
              <a:solidFill>
                <a:srgbClr val="000000"/>
              </a:solidFill>
              <a:latin typeface="Calibri"/>
              <a:ea typeface="Calibri"/>
              <a:cs typeface="Calibri"/>
              <a:sym typeface="Calibri"/>
            </a:endParaRPr>
          </a:p>
          <a:p>
            <a:pPr marL="0" marR="0" lvl="0" indent="0" algn="l" rtl="0">
              <a:spcBef>
                <a:spcPts val="0"/>
              </a:spcBef>
              <a:spcAft>
                <a:spcPts val="0"/>
              </a:spcAft>
              <a:buNone/>
              <a:defRPr sz="2800">
                <a:solidFill>
                  <a:schemeClr val="dk1"/>
                </a:solidFill>
                <a:latin typeface="Calibri"/>
                <a:ea typeface="Calibri"/>
                <a:cs typeface="Calibri"/>
                <a:sym typeface="Calibri"/>
              </a:defRPr>
            </a:pPr>
            <a:r>
              <a:rPr dirty="0" err="1"/>
              <a:t>Sapere</a:t>
            </a:r>
            <a:r>
              <a:rPr dirty="0"/>
              <a:t> come </a:t>
            </a:r>
            <a:r>
              <a:rPr dirty="0" err="1"/>
              <a:t>aumentare</a:t>
            </a:r>
            <a:r>
              <a:rPr dirty="0"/>
              <a:t> </a:t>
            </a:r>
            <a:r>
              <a:rPr dirty="0" smtClean="0"/>
              <a:t>la </a:t>
            </a:r>
            <a:r>
              <a:rPr dirty="0" err="1"/>
              <a:t>fiducia</a:t>
            </a:r>
            <a:r>
              <a:rPr dirty="0"/>
              <a:t> in se </a:t>
            </a:r>
            <a:r>
              <a:rPr dirty="0" err="1"/>
              <a:t>stessi</a:t>
            </a:r>
            <a:r>
              <a:rPr dirty="0"/>
              <a:t> e </a:t>
            </a:r>
            <a:r>
              <a:rPr dirty="0" err="1"/>
              <a:t>conoscere</a:t>
            </a:r>
            <a:r>
              <a:rPr dirty="0"/>
              <a:t> le </a:t>
            </a:r>
            <a:r>
              <a:rPr dirty="0" err="1"/>
              <a:t>tue</a:t>
            </a:r>
            <a:r>
              <a:rPr dirty="0"/>
              <a:t> </a:t>
            </a:r>
            <a:r>
              <a:rPr dirty="0" err="1"/>
              <a:t>debolezze</a:t>
            </a:r>
            <a:r>
              <a:rPr dirty="0"/>
              <a:t> </a:t>
            </a:r>
          </a:p>
          <a:p>
            <a:pPr marL="0" marR="0" lvl="0" indent="0" algn="l" rtl="0">
              <a:spcBef>
                <a:spcPts val="0"/>
              </a:spcBef>
              <a:spcAft>
                <a:spcPts val="0"/>
              </a:spcAft>
              <a:buNone/>
            </a:pPr>
            <a:endParaRPr dirty="0"/>
          </a:p>
          <a:p>
            <a:pPr marL="0" marR="0" lvl="0" indent="0" algn="l" rtl="0">
              <a:spcBef>
                <a:spcPts val="0"/>
              </a:spcBef>
              <a:spcAft>
                <a:spcPts val="0"/>
              </a:spcAft>
              <a:buNone/>
            </a:pPr>
            <a:endParaRPr sz="2800" u="sng" dirty="0">
              <a:solidFill>
                <a:srgbClr val="000000"/>
              </a:solidFill>
              <a:latin typeface="Calibri"/>
              <a:ea typeface="Calibri"/>
              <a:cs typeface="Calibri"/>
              <a:sym typeface="Calibri"/>
            </a:endParaRPr>
          </a:p>
          <a:p>
            <a:pPr marL="0" marR="0" lvl="0" indent="0" algn="l" rtl="0">
              <a:spcBef>
                <a:spcPts val="0"/>
              </a:spcBef>
              <a:spcAft>
                <a:spcPts val="0"/>
              </a:spcAft>
              <a:buNone/>
            </a:pPr>
            <a:endParaRPr sz="2800" u="sng" dirty="0">
              <a:solidFill>
                <a:srgbClr val="000000"/>
              </a:solidFill>
              <a:latin typeface="Calibri"/>
              <a:ea typeface="Calibri"/>
              <a:cs typeface="Calibri"/>
              <a:sym typeface="Calibri"/>
            </a:endParaRPr>
          </a:p>
        </p:txBody>
      </p:sp>
      <p:sp>
        <p:nvSpPr>
          <p:cNvPr id="39" name="Google Shape;39;g1befc54f912_0_57"/>
          <p:cNvSpPr/>
          <p:nvPr/>
        </p:nvSpPr>
        <p:spPr>
          <a:xfrm>
            <a:off x="11047300" y="6108113"/>
            <a:ext cx="5021100" cy="76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defRPr sz="2000">
                <a:solidFill>
                  <a:srgbClr val="000000"/>
                </a:solidFill>
                <a:latin typeface="Calibri"/>
                <a:ea typeface="Calibri"/>
                <a:cs typeface="Calibri"/>
                <a:sym typeface="Calibri"/>
              </a:defRPr>
            </a:pPr>
            <a:r>
              <a:t>Livello avanzato della competenza EntreComp</a:t>
            </a:r>
            <a:endParaRPr sz="2000">
              <a:solidFill>
                <a:srgbClr val="000000"/>
              </a:solidFill>
              <a:latin typeface="Calibri"/>
              <a:ea typeface="Calibri"/>
              <a:cs typeface="Calibri"/>
              <a:sym typeface="Calibri"/>
            </a:endParaRPr>
          </a:p>
          <a:p>
            <a:pPr marL="0" marR="0" lvl="0" indent="0" algn="l" rtl="0">
              <a:spcBef>
                <a:spcPts val="0"/>
              </a:spcBef>
              <a:spcAft>
                <a:spcPts val="0"/>
              </a:spcAft>
              <a:buNone/>
              <a:defRPr sz="2400" b="1">
                <a:solidFill>
                  <a:srgbClr val="9900CC"/>
                </a:solidFill>
                <a:latin typeface="Calibri"/>
                <a:ea typeface="Calibri"/>
                <a:cs typeface="Calibri"/>
                <a:sym typeface="Calibri"/>
              </a:defRPr>
            </a:pPr>
            <a:r>
              <a:t>CREATIVITÀ </a:t>
            </a:r>
            <a:endParaRPr sz="2400" b="1">
              <a:solidFill>
                <a:srgbClr val="000000"/>
              </a:solidFill>
              <a:latin typeface="Calibri"/>
              <a:ea typeface="Calibri"/>
              <a:cs typeface="Calibri"/>
              <a:sym typeface="Calibri"/>
            </a:endParaRPr>
          </a:p>
        </p:txBody>
      </p:sp>
      <p:sp>
        <p:nvSpPr>
          <p:cNvPr id="40" name="Google Shape;40;g1befc54f912_0_57"/>
          <p:cNvSpPr/>
          <p:nvPr/>
        </p:nvSpPr>
        <p:spPr>
          <a:xfrm>
            <a:off x="11213783" y="3155101"/>
            <a:ext cx="5181600" cy="769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defRPr sz="2000">
                <a:solidFill>
                  <a:srgbClr val="000000"/>
                </a:solidFill>
                <a:latin typeface="Calibri"/>
                <a:ea typeface="Calibri"/>
                <a:cs typeface="Calibri"/>
                <a:sym typeface="Calibri"/>
              </a:defRPr>
            </a:pPr>
            <a:r>
              <a:t>Livello avanzato della competenza EntreComp</a:t>
            </a:r>
          </a:p>
          <a:p>
            <a:pPr marL="0" marR="0" lvl="0" indent="0" algn="l" rtl="0">
              <a:spcBef>
                <a:spcPts val="0"/>
              </a:spcBef>
              <a:spcAft>
                <a:spcPts val="0"/>
              </a:spcAft>
              <a:buNone/>
              <a:defRPr sz="2400" b="1">
                <a:solidFill>
                  <a:srgbClr val="9900CC"/>
                </a:solidFill>
                <a:latin typeface="Calibri"/>
                <a:ea typeface="Calibri"/>
                <a:cs typeface="Calibri"/>
                <a:sym typeface="Calibri"/>
              </a:defRPr>
            </a:pPr>
            <a:r>
              <a:t>MOTIVAZIONE E PERSEVERANZA</a:t>
            </a:r>
            <a:endParaRPr sz="2400" b="1">
              <a:solidFill>
                <a:srgbClr val="9900CC"/>
              </a:solidFill>
              <a:latin typeface="Calibri"/>
              <a:ea typeface="Calibri"/>
              <a:cs typeface="Calibri"/>
              <a:sym typeface="Calibri"/>
            </a:endParaRPr>
          </a:p>
        </p:txBody>
      </p:sp>
      <p:cxnSp>
        <p:nvCxnSpPr>
          <p:cNvPr id="41" name="Google Shape;41;g1befc54f912_0_57"/>
          <p:cNvCxnSpPr/>
          <p:nvPr/>
        </p:nvCxnSpPr>
        <p:spPr>
          <a:xfrm rot="10800000" flipH="1">
            <a:off x="10062612" y="3924601"/>
            <a:ext cx="1747800" cy="91020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0"/>
              </a:srgbClr>
            </a:outerShdw>
          </a:effectLst>
        </p:spPr>
      </p:cxnSp>
      <p:cxnSp>
        <p:nvCxnSpPr>
          <p:cNvPr id="42" name="Google Shape;42;g1befc54f912_0_57"/>
          <p:cNvCxnSpPr/>
          <p:nvPr/>
        </p:nvCxnSpPr>
        <p:spPr>
          <a:xfrm rot="10800000" flipH="1">
            <a:off x="10062612" y="6522122"/>
            <a:ext cx="1052700" cy="35550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0"/>
              </a:srgbClr>
            </a:outerShdw>
          </a:effectLst>
        </p:spPr>
      </p:cxnSp>
      <p:sp>
        <p:nvSpPr>
          <p:cNvPr id="43" name="Google Shape;43;g1befc54f912_0_57"/>
          <p:cNvSpPr/>
          <p:nvPr/>
        </p:nvSpPr>
        <p:spPr>
          <a:xfrm rot="5400000">
            <a:off x="1757959" y="4583358"/>
            <a:ext cx="430200" cy="3492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g1befc54f912_0_57"/>
          <p:cNvSpPr/>
          <p:nvPr/>
        </p:nvSpPr>
        <p:spPr>
          <a:xfrm rot="5400000">
            <a:off x="1757958" y="5556646"/>
            <a:ext cx="430200" cy="3492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g1befc54f912_0_57"/>
          <p:cNvSpPr/>
          <p:nvPr/>
        </p:nvSpPr>
        <p:spPr>
          <a:xfrm rot="5400000">
            <a:off x="1757957" y="6525270"/>
            <a:ext cx="430200" cy="3492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g1befc54f912_0_57"/>
          <p:cNvSpPr/>
          <p:nvPr/>
        </p:nvSpPr>
        <p:spPr>
          <a:xfrm rot="5400000">
            <a:off x="1758270" y="7497138"/>
            <a:ext cx="430200" cy="3492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98a7ebc9da_0_103"/>
          <p:cNvSpPr txBox="1"/>
          <p:nvPr/>
        </p:nvSpPr>
        <p:spPr>
          <a:xfrm>
            <a:off x="1447800" y="2801853"/>
            <a:ext cx="153924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198a7ebc9da_0_103"/>
          <p:cNvSpPr txBox="1"/>
          <p:nvPr/>
        </p:nvSpPr>
        <p:spPr>
          <a:xfrm>
            <a:off x="1174125" y="2986638"/>
            <a:ext cx="15492900" cy="3108503"/>
          </a:xfrm>
          <a:prstGeom prst="rect">
            <a:avLst/>
          </a:prstGeom>
          <a:noFill/>
          <a:ln>
            <a:noFill/>
          </a:ln>
        </p:spPr>
        <p:txBody>
          <a:bodyPr spcFirstLastPara="1" wrap="square" lIns="91425" tIns="45700" rIns="91425" bIns="45700" anchor="t" anchorCtr="0">
            <a:spAutoFit/>
          </a:bodyPr>
          <a:lstStyle/>
          <a:p>
            <a:pPr marL="914400" marR="0" lvl="0" indent="0" algn="l" rtl="0">
              <a:lnSpc>
                <a:spcPct val="100000"/>
              </a:lnSpc>
              <a:spcBef>
                <a:spcPts val="0"/>
              </a:spcBef>
              <a:spcAft>
                <a:spcPts val="0"/>
              </a:spcAft>
              <a:buClr>
                <a:schemeClr val="dk1"/>
              </a:buClr>
              <a:buSzPts val="1100"/>
              <a:buFont typeface="Arial"/>
              <a:buNone/>
              <a:defRPr sz="2800">
                <a:solidFill>
                  <a:schemeClr val="dk1"/>
                </a:solidFill>
                <a:latin typeface="Calibri"/>
                <a:ea typeface="Calibri"/>
                <a:cs typeface="Calibri"/>
                <a:sym typeface="Calibri"/>
              </a:defRPr>
            </a:pPr>
            <a:r>
              <a:rPr lang="it-IT" b="1" u="sng" dirty="0" smtClean="0"/>
              <a:t>Spoiler</a:t>
            </a:r>
            <a:r>
              <a:rPr lang="it-IT" dirty="0" smtClean="0"/>
              <a:t>: No, non guadagnerai fiducia senza sforzo </a:t>
            </a:r>
            <a:endParaRPr lang="it-IT" sz="2800" dirty="0" smtClean="0">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chemeClr val="dk1"/>
              </a:buClr>
              <a:buSzPts val="1100"/>
              <a:buFont typeface="Arial"/>
              <a:buNone/>
            </a:pPr>
            <a:endParaRPr lang="it-IT" sz="2800" dirty="0" smtClean="0">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chemeClr val="dk1"/>
              </a:buClr>
              <a:buSzPts val="1100"/>
              <a:buFont typeface="Arial"/>
              <a:buNone/>
              <a:defRPr sz="2800">
                <a:solidFill>
                  <a:schemeClr val="dk1"/>
                </a:solidFill>
                <a:latin typeface="Calibri"/>
                <a:ea typeface="Calibri"/>
                <a:cs typeface="Calibri"/>
                <a:sym typeface="Calibri"/>
              </a:defRPr>
            </a:pPr>
            <a:r>
              <a:rPr lang="it-IT" dirty="0" smtClean="0"/>
              <a:t>La fiducia in se stessi è qualcosa su cui devi lavorare, pensare, ma soprattutto, non succede da sola. </a:t>
            </a:r>
            <a:endParaRPr lang="it-IT" sz="2800" dirty="0" smtClean="0">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chemeClr val="dk1"/>
              </a:buClr>
              <a:buSzPts val="1100"/>
              <a:buFont typeface="Arial"/>
              <a:buNone/>
            </a:pPr>
            <a:endParaRPr lang="it-IT" sz="2800" dirty="0" smtClean="0">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chemeClr val="dk1"/>
              </a:buClr>
              <a:buSzPts val="1100"/>
              <a:buFont typeface="Arial"/>
              <a:buNone/>
              <a:defRPr sz="2800">
                <a:solidFill>
                  <a:schemeClr val="dk1"/>
                </a:solidFill>
                <a:latin typeface="Calibri"/>
                <a:ea typeface="Calibri"/>
                <a:cs typeface="Calibri"/>
                <a:sym typeface="Calibri"/>
              </a:defRPr>
            </a:pPr>
            <a:r>
              <a:rPr lang="it-IT" dirty="0" smtClean="0"/>
              <a:t>E qui ci sono alcuni modi su cui puoi lavorare per sviluppare fiducia in te stesso: </a:t>
            </a:r>
            <a:endParaRPr lang="it-IT" sz="2800" dirty="0" smtClean="0">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chemeClr val="dk1"/>
              </a:buClr>
              <a:buSzPts val="1100"/>
              <a:buFont typeface="Arial"/>
              <a:buNone/>
            </a:pPr>
            <a:endParaRPr lang="it-IT" sz="2800" dirty="0" smtClean="0">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800"/>
              <a:buFont typeface="Arial"/>
              <a:buNone/>
            </a:pPr>
            <a:endParaRPr lang="it-IT" sz="2800" dirty="0">
              <a:solidFill>
                <a:schemeClr val="dk1"/>
              </a:solidFill>
              <a:latin typeface="Calibri"/>
              <a:ea typeface="Calibri"/>
              <a:cs typeface="Calibri"/>
              <a:sym typeface="Calibri"/>
            </a:endParaRPr>
          </a:p>
        </p:txBody>
      </p:sp>
      <p:sp>
        <p:nvSpPr>
          <p:cNvPr id="192" name="Google Shape;192;g198a7ebc9da_0_103"/>
          <p:cNvSpPr txBox="1"/>
          <p:nvPr/>
        </p:nvSpPr>
        <p:spPr>
          <a:xfrm>
            <a:off x="3699325" y="6317700"/>
            <a:ext cx="5902800" cy="569400"/>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SzPts val="2500"/>
              <a:buChar char="➔"/>
              <a:defRPr sz="2500"/>
            </a:pPr>
            <a:r>
              <a:rPr lang="it-IT" dirty="0" smtClean="0"/>
              <a:t>Conoscere</a:t>
            </a:r>
            <a:r>
              <a:rPr dirty="0" smtClean="0"/>
              <a:t> </a:t>
            </a:r>
            <a:r>
              <a:rPr dirty="0"/>
              <a:t>se </a:t>
            </a:r>
            <a:r>
              <a:rPr dirty="0" err="1"/>
              <a:t>stessi</a:t>
            </a:r>
            <a:r>
              <a:rPr dirty="0"/>
              <a:t> </a:t>
            </a:r>
            <a:endParaRPr sz="2500" dirty="0"/>
          </a:p>
        </p:txBody>
      </p:sp>
      <p:sp>
        <p:nvSpPr>
          <p:cNvPr id="193" name="Google Shape;193;g198a7ebc9da_0_103"/>
          <p:cNvSpPr txBox="1"/>
          <p:nvPr/>
        </p:nvSpPr>
        <p:spPr>
          <a:xfrm>
            <a:off x="3699325" y="6955100"/>
            <a:ext cx="5902800" cy="569400"/>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SzPts val="2500"/>
              <a:buChar char="➔"/>
              <a:defRPr sz="2500"/>
            </a:pPr>
            <a:r>
              <a:t>Affermare la propria personalità</a:t>
            </a:r>
            <a:endParaRPr sz="2500"/>
          </a:p>
        </p:txBody>
      </p:sp>
      <p:sp>
        <p:nvSpPr>
          <p:cNvPr id="194" name="Google Shape;194;g198a7ebc9da_0_103"/>
          <p:cNvSpPr txBox="1"/>
          <p:nvPr/>
        </p:nvSpPr>
        <p:spPr>
          <a:xfrm>
            <a:off x="3699325" y="7512650"/>
            <a:ext cx="5902800" cy="569400"/>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SzPts val="2500"/>
              <a:buChar char="➔"/>
              <a:defRPr sz="2500"/>
            </a:pPr>
            <a:r>
              <a:rPr dirty="0" err="1"/>
              <a:t>Imparare</a:t>
            </a:r>
            <a:r>
              <a:rPr dirty="0"/>
              <a:t> a dire di no </a:t>
            </a:r>
            <a:endParaRPr sz="2500" dirty="0"/>
          </a:p>
        </p:txBody>
      </p:sp>
      <p:sp>
        <p:nvSpPr>
          <p:cNvPr id="195" name="Google Shape;195;g198a7ebc9da_0_103"/>
          <p:cNvSpPr txBox="1"/>
          <p:nvPr/>
        </p:nvSpPr>
        <p:spPr>
          <a:xfrm>
            <a:off x="3683650" y="8061250"/>
            <a:ext cx="5902800" cy="569400"/>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SzPts val="2500"/>
              <a:buChar char="➔"/>
              <a:defRPr sz="2500"/>
            </a:pPr>
            <a:r>
              <a:rPr dirty="0" err="1"/>
              <a:t>Superare</a:t>
            </a:r>
            <a:r>
              <a:rPr dirty="0"/>
              <a:t> i </a:t>
            </a:r>
            <a:r>
              <a:rPr lang="it-IT" dirty="0" smtClean="0"/>
              <a:t>propri </a:t>
            </a:r>
            <a:r>
              <a:rPr dirty="0" err="1" smtClean="0"/>
              <a:t>complessi</a:t>
            </a:r>
            <a:r>
              <a:rPr dirty="0" smtClean="0"/>
              <a:t> </a:t>
            </a:r>
            <a:endParaRPr sz="2500" dirty="0"/>
          </a:p>
        </p:txBody>
      </p:sp>
      <p:sp>
        <p:nvSpPr>
          <p:cNvPr id="196" name="Google Shape;196;g198a7ebc9da_0_103"/>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a:pPr>
            <a:r>
              <a:rPr lang="it-IT" dirty="0" smtClean="0"/>
              <a:t>Unità 3: Fiducia in se stessi </a:t>
            </a:r>
            <a:endParaRPr lang="it-IT" sz="3400" dirty="0" smtClean="0"/>
          </a:p>
          <a:p>
            <a:pPr marL="0" marR="0" lvl="0" indent="0" algn="l" rtl="0">
              <a:lnSpc>
                <a:spcPct val="100000"/>
              </a:lnSpc>
              <a:spcBef>
                <a:spcPts val="0"/>
              </a:spcBef>
              <a:spcAft>
                <a:spcPts val="0"/>
              </a:spcAft>
              <a:buNone/>
              <a:defRPr sz="2400">
                <a:solidFill>
                  <a:srgbClr val="93268F"/>
                </a:solidFill>
                <a:latin typeface="Calibri"/>
                <a:ea typeface="Calibri"/>
                <a:cs typeface="Calibri"/>
                <a:sym typeface="Calibri"/>
              </a:defRPr>
            </a:pPr>
            <a:r>
              <a:rPr lang="it-IT" dirty="0" smtClean="0"/>
              <a:t>3. Guadagnare più fiducia </a:t>
            </a:r>
            <a:endParaRPr lang="it-IT" sz="4600" b="0" i="0" u="none" strike="noStrike" cap="none" dirty="0">
              <a:solidFill>
                <a:srgbClr val="93268F"/>
              </a:solidFil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txBox="1"/>
          <p:nvPr/>
        </p:nvSpPr>
        <p:spPr>
          <a:xfrm>
            <a:off x="1311450" y="3016150"/>
            <a:ext cx="15665100" cy="5110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defRPr sz="3100">
                <a:solidFill>
                  <a:schemeClr val="dk1"/>
                </a:solidFill>
                <a:latin typeface="Calibri"/>
                <a:ea typeface="Calibri"/>
                <a:cs typeface="Calibri"/>
                <a:sym typeface="Calibri"/>
              </a:defRPr>
            </a:pPr>
            <a:r>
              <a:rPr lang="it-IT" dirty="0" smtClean="0"/>
              <a:t>Avete capito cos'è la fiducia in se stessi, siete pronti per l'azione? </a:t>
            </a:r>
            <a:endParaRPr lang="it-IT" sz="3100" dirty="0" smtClean="0">
              <a:solidFill>
                <a:schemeClr val="dk1"/>
              </a:solidFill>
              <a:latin typeface="Calibri"/>
              <a:ea typeface="Calibri"/>
              <a:cs typeface="Calibri"/>
              <a:sym typeface="Calibri"/>
            </a:endParaRPr>
          </a:p>
          <a:p>
            <a:pPr marL="0" lvl="0" indent="457200" algn="l" rtl="0">
              <a:spcBef>
                <a:spcPts val="0"/>
              </a:spcBef>
              <a:spcAft>
                <a:spcPts val="0"/>
              </a:spcAft>
              <a:buClr>
                <a:schemeClr val="dk1"/>
              </a:buClr>
              <a:buSzPts val="1100"/>
              <a:buFont typeface="Arial"/>
              <a:buNone/>
              <a:defRPr sz="3100" b="1" u="sng">
                <a:solidFill>
                  <a:schemeClr val="dk1"/>
                </a:solidFill>
                <a:latin typeface="Calibri"/>
                <a:ea typeface="Calibri"/>
                <a:cs typeface="Calibri"/>
                <a:sym typeface="Calibri"/>
              </a:defRPr>
            </a:pPr>
            <a:r>
              <a:rPr lang="it-IT" dirty="0" smtClean="0"/>
              <a:t>È fantastico! </a:t>
            </a:r>
            <a:endParaRPr lang="it-IT" sz="3100" b="1" u="sng"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defRPr sz="3100">
                <a:solidFill>
                  <a:schemeClr val="dk1"/>
                </a:solidFill>
                <a:latin typeface="Calibri"/>
                <a:ea typeface="Calibri"/>
                <a:cs typeface="Calibri"/>
                <a:sym typeface="Calibri"/>
              </a:defRPr>
            </a:pPr>
            <a:r>
              <a:rPr lang="it-IT" dirty="0" smtClean="0"/>
              <a:t>Vi diamo alcuni strumenti che vi permetteranno di andare avanti in modo più efficace nella vostra ricerca di fiducia in se stessi.</a:t>
            </a:r>
            <a:endParaRPr lang="it-IT" sz="3100"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it-IT" sz="3100" dirty="0" smtClean="0">
              <a:solidFill>
                <a:schemeClr val="dk1"/>
              </a:solidFill>
              <a:latin typeface="Calibri"/>
              <a:ea typeface="Calibri"/>
              <a:cs typeface="Calibri"/>
              <a:sym typeface="Calibri"/>
            </a:endParaRPr>
          </a:p>
          <a:p>
            <a:pPr marL="914400" lvl="1" indent="-425450" algn="l" rtl="0">
              <a:spcBef>
                <a:spcPts val="0"/>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lang="it-IT" dirty="0" smtClean="0"/>
              <a:t>Il diario </a:t>
            </a:r>
            <a:endParaRPr lang="it-IT" sz="3100" dirty="0" smtClean="0">
              <a:solidFill>
                <a:schemeClr val="dk1"/>
              </a:solidFill>
              <a:latin typeface="Calibri"/>
              <a:ea typeface="Calibri"/>
              <a:cs typeface="Calibri"/>
              <a:sym typeface="Calibri"/>
            </a:endParaRPr>
          </a:p>
          <a:p>
            <a:pPr marL="914400" lvl="1" indent="-450850" algn="l" rtl="0">
              <a:spcBef>
                <a:spcPts val="0"/>
              </a:spcBef>
              <a:spcAft>
                <a:spcPts val="0"/>
              </a:spcAft>
              <a:buClr>
                <a:schemeClr val="dk1"/>
              </a:buClr>
              <a:buSzPts val="3500"/>
              <a:buChar char="•"/>
              <a:defRPr sz="3100">
                <a:solidFill>
                  <a:schemeClr val="dk1"/>
                </a:solidFill>
                <a:latin typeface="Calibri"/>
                <a:ea typeface="Calibri"/>
                <a:cs typeface="Calibri"/>
                <a:sym typeface="Calibri"/>
              </a:defRPr>
            </a:pPr>
            <a:r>
              <a:rPr lang="it-IT" dirty="0" smtClean="0"/>
              <a:t>Il discorso interiore </a:t>
            </a:r>
            <a:endParaRPr lang="it-IT" sz="3100" dirty="0" smtClean="0">
              <a:solidFill>
                <a:schemeClr val="dk1"/>
              </a:solidFill>
              <a:latin typeface="Calibri"/>
              <a:ea typeface="Calibri"/>
              <a:cs typeface="Calibri"/>
              <a:sym typeface="Calibri"/>
            </a:endParaRPr>
          </a:p>
          <a:p>
            <a:pPr marL="914400" lvl="1" indent="-450850" algn="l" rtl="0">
              <a:spcBef>
                <a:spcPts val="0"/>
              </a:spcBef>
              <a:spcAft>
                <a:spcPts val="0"/>
              </a:spcAft>
              <a:buClr>
                <a:schemeClr val="dk1"/>
              </a:buClr>
              <a:buSzPts val="3500"/>
              <a:buChar char="•"/>
              <a:defRPr sz="3100">
                <a:solidFill>
                  <a:schemeClr val="dk1"/>
                </a:solidFill>
                <a:latin typeface="Calibri"/>
                <a:ea typeface="Calibri"/>
                <a:cs typeface="Calibri"/>
                <a:sym typeface="Calibri"/>
              </a:defRPr>
            </a:pPr>
            <a:r>
              <a:rPr lang="it-IT" dirty="0" smtClean="0"/>
              <a:t>Valutazione dei talenti </a:t>
            </a:r>
            <a:endParaRPr lang="it-IT" sz="3100" dirty="0" smtClean="0">
              <a:solidFill>
                <a:schemeClr val="dk1"/>
              </a:solidFill>
              <a:latin typeface="Calibri"/>
              <a:ea typeface="Calibri"/>
              <a:cs typeface="Calibri"/>
              <a:sym typeface="Calibri"/>
            </a:endParaRPr>
          </a:p>
          <a:p>
            <a:pPr marL="914400" lvl="1" indent="-450850" algn="l" rtl="0">
              <a:spcBef>
                <a:spcPts val="0"/>
              </a:spcBef>
              <a:spcAft>
                <a:spcPts val="0"/>
              </a:spcAft>
              <a:buClr>
                <a:schemeClr val="dk1"/>
              </a:buClr>
              <a:buSzPts val="3500"/>
              <a:buChar char="•"/>
              <a:defRPr sz="3100">
                <a:solidFill>
                  <a:schemeClr val="dk1"/>
                </a:solidFill>
                <a:latin typeface="Calibri"/>
                <a:ea typeface="Calibri"/>
                <a:cs typeface="Calibri"/>
                <a:sym typeface="Calibri"/>
              </a:defRPr>
            </a:pPr>
            <a:r>
              <a:rPr lang="it-IT" dirty="0" smtClean="0"/>
              <a:t>Costruire la propria scala di valori</a:t>
            </a:r>
            <a:endParaRPr lang="it-IT" sz="35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defRPr sz="3500">
                <a:solidFill>
                  <a:schemeClr val="dk1"/>
                </a:solidFill>
                <a:latin typeface="Calibri"/>
                <a:ea typeface="Calibri"/>
                <a:cs typeface="Calibri"/>
                <a:sym typeface="Calibri"/>
              </a:defRPr>
            </a:pPr>
            <a:r>
              <a:rPr lang="it-IT" dirty="0" smtClean="0"/>
              <a:t> </a:t>
            </a:r>
            <a:endParaRPr lang="it-IT" sz="3500" b="1" i="0" u="none" strike="noStrike" cap="none" dirty="0">
              <a:solidFill>
                <a:schemeClr val="dk1"/>
              </a:solidFill>
              <a:latin typeface="Calibri"/>
              <a:ea typeface="Calibri"/>
              <a:cs typeface="Calibri"/>
              <a:sym typeface="Calibri"/>
            </a:endParaRPr>
          </a:p>
        </p:txBody>
      </p:sp>
      <p:sp>
        <p:nvSpPr>
          <p:cNvPr id="202" name="Google Shape;202;p5"/>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a:pPr>
            <a:r>
              <a:rPr dirty="0"/>
              <a:t>Unità 3: </a:t>
            </a:r>
            <a:r>
              <a:rPr lang="it-IT" dirty="0" smtClean="0"/>
              <a:t>Fiducia</a:t>
            </a:r>
            <a:r>
              <a:rPr dirty="0" smtClean="0"/>
              <a:t> </a:t>
            </a:r>
            <a:r>
              <a:rPr dirty="0"/>
              <a:t>in se </a:t>
            </a:r>
            <a:r>
              <a:rPr dirty="0" err="1"/>
              <a:t>stessi</a:t>
            </a:r>
            <a:r>
              <a:rPr dirty="0"/>
              <a:t> </a:t>
            </a:r>
            <a:endParaRPr sz="3400" dirty="0"/>
          </a:p>
          <a:p>
            <a:pPr marL="0" marR="0" lvl="0" indent="0" algn="l" rtl="0">
              <a:lnSpc>
                <a:spcPct val="100000"/>
              </a:lnSpc>
              <a:spcBef>
                <a:spcPts val="0"/>
              </a:spcBef>
              <a:spcAft>
                <a:spcPts val="0"/>
              </a:spcAft>
              <a:buNone/>
              <a:defRPr sz="2400">
                <a:solidFill>
                  <a:srgbClr val="93268F"/>
                </a:solidFill>
                <a:latin typeface="Calibri"/>
                <a:ea typeface="Calibri"/>
                <a:cs typeface="Calibri"/>
                <a:sym typeface="Calibri"/>
              </a:defRPr>
            </a:pPr>
            <a:r>
              <a:rPr dirty="0"/>
              <a:t>4. </a:t>
            </a:r>
            <a:r>
              <a:rPr dirty="0" err="1"/>
              <a:t>Lavorare</a:t>
            </a:r>
            <a:r>
              <a:rPr dirty="0"/>
              <a:t> </a:t>
            </a:r>
            <a:r>
              <a:rPr dirty="0" err="1"/>
              <a:t>su</a:t>
            </a:r>
            <a:r>
              <a:rPr dirty="0"/>
              <a:t> se </a:t>
            </a:r>
            <a:r>
              <a:rPr dirty="0" err="1"/>
              <a:t>stessi</a:t>
            </a:r>
            <a:endParaRPr sz="4600" b="0" i="0" u="none" strike="noStrike" cap="none" dirty="0">
              <a:solidFill>
                <a:srgbClr val="93268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5"/>
          <p:cNvSpPr txBox="1"/>
          <p:nvPr/>
        </p:nvSpPr>
        <p:spPr>
          <a:xfrm>
            <a:off x="1447800" y="1573291"/>
            <a:ext cx="35814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defRPr sz="4000" b="1">
                <a:solidFill>
                  <a:srgbClr val="660066"/>
                </a:solidFill>
                <a:latin typeface="Calibri"/>
                <a:ea typeface="Calibri"/>
                <a:cs typeface="Calibri"/>
                <a:sym typeface="Calibri"/>
              </a:defRPr>
            </a:pPr>
            <a:r>
              <a:rPr dirty="0" err="1" smtClean="0"/>
              <a:t>Riepilog</a:t>
            </a:r>
            <a:r>
              <a:rPr lang="it-IT" dirty="0" smtClean="0"/>
              <a:t>o</a:t>
            </a:r>
            <a:endParaRPr sz="1400" b="0" i="0" u="none" strike="noStrike" cap="none" dirty="0">
              <a:solidFill>
                <a:srgbClr val="000000"/>
              </a:solidFill>
              <a:latin typeface="Arial"/>
              <a:ea typeface="Arial"/>
              <a:cs typeface="Arial"/>
              <a:sym typeface="Arial"/>
            </a:endParaRPr>
          </a:p>
        </p:txBody>
      </p:sp>
      <p:sp>
        <p:nvSpPr>
          <p:cNvPr id="208" name="Google Shape;208;p15"/>
          <p:cNvSpPr txBox="1"/>
          <p:nvPr/>
        </p:nvSpPr>
        <p:spPr>
          <a:xfrm>
            <a:off x="2188631" y="3055213"/>
            <a:ext cx="329776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defRPr sz="2800" b="1">
                <a:solidFill>
                  <a:schemeClr val="dk1"/>
                </a:solidFill>
                <a:latin typeface="Calibri"/>
                <a:ea typeface="Calibri"/>
                <a:cs typeface="Calibri"/>
                <a:sym typeface="Calibri"/>
              </a:defRPr>
            </a:pPr>
            <a:r>
              <a:rPr dirty="0" err="1"/>
              <a:t>Fiducia</a:t>
            </a:r>
            <a:r>
              <a:rPr dirty="0"/>
              <a:t> in se </a:t>
            </a:r>
            <a:r>
              <a:rPr dirty="0" err="1"/>
              <a:t>stessi</a:t>
            </a:r>
            <a:endParaRPr sz="2800" b="1" i="0" u="none" strike="noStrike" cap="none" dirty="0">
              <a:solidFill>
                <a:schemeClr val="dk1"/>
              </a:solidFill>
              <a:latin typeface="Calibri"/>
              <a:ea typeface="Calibri"/>
              <a:cs typeface="Calibri"/>
              <a:sym typeface="Calibri"/>
            </a:endParaRPr>
          </a:p>
        </p:txBody>
      </p:sp>
      <p:sp>
        <p:nvSpPr>
          <p:cNvPr id="209" name="Google Shape;209;p15"/>
          <p:cNvSpPr txBox="1"/>
          <p:nvPr/>
        </p:nvSpPr>
        <p:spPr>
          <a:xfrm>
            <a:off x="2188622" y="3853499"/>
            <a:ext cx="2840700" cy="2586000"/>
          </a:xfrm>
          <a:prstGeom prst="rect">
            <a:avLst/>
          </a:prstGeom>
          <a:noFill/>
          <a:ln>
            <a:noFill/>
          </a:ln>
        </p:spPr>
        <p:txBody>
          <a:bodyPr spcFirstLastPara="1" wrap="square" lIns="91425" tIns="45700" rIns="91425" bIns="45700" anchor="ctr" anchorCtr="0">
            <a:spAutoFit/>
          </a:bodyPr>
          <a:lstStyle/>
          <a:p>
            <a:pPr marL="0" marR="0" lvl="0" indent="0" algn="l" rtl="0">
              <a:lnSpc>
                <a:spcPct val="115000"/>
              </a:lnSpc>
              <a:spcBef>
                <a:spcPts val="0"/>
              </a:spcBef>
              <a:spcAft>
                <a:spcPts val="0"/>
              </a:spcAft>
              <a:buClr>
                <a:srgbClr val="000000"/>
              </a:buClr>
              <a:buSzPts val="1100"/>
              <a:buFont typeface="Arial"/>
              <a:buNone/>
              <a:defRPr sz="2400">
                <a:solidFill>
                  <a:schemeClr val="dk1"/>
                </a:solidFill>
                <a:latin typeface="Calibri"/>
                <a:ea typeface="Calibri"/>
                <a:cs typeface="Calibri"/>
                <a:sym typeface="Calibri"/>
              </a:defRPr>
            </a:pPr>
            <a:r>
              <a:rPr dirty="0"/>
              <a:t>Le </a:t>
            </a:r>
            <a:r>
              <a:rPr dirty="0" err="1"/>
              <a:t>prospettive</a:t>
            </a:r>
            <a:r>
              <a:rPr dirty="0"/>
              <a:t> </a:t>
            </a:r>
            <a:endParaRPr sz="24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defRPr sz="2400">
                <a:solidFill>
                  <a:schemeClr val="dk1"/>
                </a:solidFill>
                <a:latin typeface="Calibri"/>
                <a:ea typeface="Calibri"/>
                <a:cs typeface="Calibri"/>
                <a:sym typeface="Calibri"/>
              </a:defRPr>
            </a:pPr>
            <a:r>
              <a:rPr dirty="0" err="1"/>
              <a:t>Contributo</a:t>
            </a:r>
            <a:r>
              <a:rPr dirty="0"/>
              <a:t> </a:t>
            </a:r>
            <a:r>
              <a:rPr dirty="0" err="1"/>
              <a:t>sulla</a:t>
            </a:r>
            <a:r>
              <a:rPr dirty="0"/>
              <a:t> </a:t>
            </a:r>
            <a:r>
              <a:rPr dirty="0" err="1"/>
              <a:t>motivazione</a:t>
            </a:r>
            <a:endParaRPr sz="24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defRPr sz="2400">
                <a:solidFill>
                  <a:schemeClr val="dk1"/>
                </a:solidFill>
                <a:latin typeface="Calibri"/>
                <a:ea typeface="Calibri"/>
                <a:cs typeface="Calibri"/>
                <a:sym typeface="Calibri"/>
              </a:defRPr>
            </a:pPr>
            <a:r>
              <a:rPr dirty="0" err="1"/>
              <a:t>Definisci</a:t>
            </a:r>
            <a:r>
              <a:rPr dirty="0"/>
              <a:t> le </a:t>
            </a:r>
            <a:r>
              <a:rPr dirty="0" err="1"/>
              <a:t>tue</a:t>
            </a:r>
            <a:r>
              <a:rPr dirty="0"/>
              <a:t> </a:t>
            </a:r>
            <a:r>
              <a:rPr dirty="0" err="1"/>
              <a:t>esigenze</a:t>
            </a:r>
            <a:r>
              <a:rPr dirty="0"/>
              <a:t> </a:t>
            </a:r>
            <a:endParaRPr sz="24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10" name="Google Shape;210;p15"/>
          <p:cNvSpPr txBox="1"/>
          <p:nvPr/>
        </p:nvSpPr>
        <p:spPr>
          <a:xfrm>
            <a:off x="6620005" y="7091690"/>
            <a:ext cx="2743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defRPr sz="2800" b="1">
                <a:solidFill>
                  <a:schemeClr val="dk1"/>
                </a:solidFill>
                <a:latin typeface="Calibri"/>
                <a:ea typeface="Calibri"/>
                <a:cs typeface="Calibri"/>
                <a:sym typeface="Calibri"/>
              </a:defRPr>
            </a:pPr>
            <a:r>
              <a:t>Motivazione</a:t>
            </a:r>
            <a:endParaRPr sz="2800" b="1" i="0" u="none" strike="noStrike" cap="none">
              <a:solidFill>
                <a:schemeClr val="dk1"/>
              </a:solidFill>
              <a:latin typeface="Calibri"/>
              <a:ea typeface="Calibri"/>
              <a:cs typeface="Calibri"/>
              <a:sym typeface="Calibri"/>
            </a:endParaRPr>
          </a:p>
        </p:txBody>
      </p:sp>
      <p:sp>
        <p:nvSpPr>
          <p:cNvPr id="211" name="Google Shape;211;p15"/>
          <p:cNvSpPr/>
          <p:nvPr/>
        </p:nvSpPr>
        <p:spPr>
          <a:xfrm rot="5400000">
            <a:off x="1570922" y="3050091"/>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15"/>
          <p:cNvSpPr/>
          <p:nvPr/>
        </p:nvSpPr>
        <p:spPr>
          <a:xfrm rot="5400000">
            <a:off x="5635905" y="7086600"/>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3" name="Google Shape;213;p15"/>
          <p:cNvPicPr preferRelativeResize="0"/>
          <p:nvPr/>
        </p:nvPicPr>
        <p:blipFill rotWithShape="1">
          <a:blip r:embed="rId3">
            <a:alphaModFix/>
          </a:blip>
          <a:srcRect/>
          <a:stretch/>
        </p:blipFill>
        <p:spPr>
          <a:xfrm>
            <a:off x="5791200" y="3330299"/>
            <a:ext cx="5439602" cy="3626401"/>
          </a:xfrm>
          <a:prstGeom prst="rect">
            <a:avLst/>
          </a:prstGeom>
          <a:noFill/>
          <a:ln>
            <a:noFill/>
          </a:ln>
        </p:spPr>
      </p:pic>
      <p:sp>
        <p:nvSpPr>
          <p:cNvPr id="214" name="Google Shape;214;p15"/>
          <p:cNvSpPr txBox="1"/>
          <p:nvPr/>
        </p:nvSpPr>
        <p:spPr>
          <a:xfrm>
            <a:off x="6619992" y="7576300"/>
            <a:ext cx="5657400" cy="19395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a:t>Per </a:t>
            </a:r>
            <a:r>
              <a:rPr dirty="0" err="1"/>
              <a:t>stimolare</a:t>
            </a:r>
            <a:r>
              <a:rPr dirty="0"/>
              <a:t> </a:t>
            </a: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err="1"/>
              <a:t>Pensiero</a:t>
            </a:r>
            <a:r>
              <a:rPr dirty="0"/>
              <a:t> </a:t>
            </a:r>
            <a:r>
              <a:rPr dirty="0" err="1"/>
              <a:t>divergente</a:t>
            </a:r>
            <a:r>
              <a:rPr dirty="0"/>
              <a:t> e </a:t>
            </a:r>
            <a:r>
              <a:rPr dirty="0" err="1"/>
              <a:t>convergente</a:t>
            </a:r>
            <a:r>
              <a:rPr dirty="0"/>
              <a:t> </a:t>
            </a: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err="1"/>
              <a:t>Strumenti</a:t>
            </a:r>
            <a:r>
              <a:rPr dirty="0"/>
              <a:t> per </a:t>
            </a:r>
            <a:r>
              <a:rPr dirty="0" smtClean="0"/>
              <a:t>l</a:t>
            </a:r>
            <a:r>
              <a:rPr lang="it-IT" dirty="0" smtClean="0"/>
              <a:t>'</a:t>
            </a:r>
            <a:r>
              <a:rPr dirty="0" err="1" smtClean="0"/>
              <a:t>uso</a:t>
            </a:r>
            <a:r>
              <a:rPr dirty="0" smtClean="0"/>
              <a:t>  </a:t>
            </a: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15" name="Google Shape;215;p15"/>
          <p:cNvSpPr txBox="1"/>
          <p:nvPr/>
        </p:nvSpPr>
        <p:spPr>
          <a:xfrm>
            <a:off x="12967299" y="3330299"/>
            <a:ext cx="2743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defRPr sz="2800" b="1">
                <a:solidFill>
                  <a:schemeClr val="dk1"/>
                </a:solidFill>
                <a:latin typeface="Calibri"/>
                <a:ea typeface="Calibri"/>
                <a:cs typeface="Calibri"/>
                <a:sym typeface="Calibri"/>
              </a:defRPr>
            </a:pPr>
            <a:r>
              <a:t>Creatività</a:t>
            </a:r>
            <a:endParaRPr sz="2800" b="1" i="0" u="none" strike="noStrike" cap="none">
              <a:solidFill>
                <a:schemeClr val="dk1"/>
              </a:solidFill>
              <a:latin typeface="Calibri"/>
              <a:ea typeface="Calibri"/>
              <a:cs typeface="Calibri"/>
              <a:sym typeface="Calibri"/>
            </a:endParaRPr>
          </a:p>
        </p:txBody>
      </p:sp>
      <p:sp>
        <p:nvSpPr>
          <p:cNvPr id="216" name="Google Shape;216;p15"/>
          <p:cNvSpPr txBox="1"/>
          <p:nvPr/>
        </p:nvSpPr>
        <p:spPr>
          <a:xfrm>
            <a:off x="12967301" y="3771150"/>
            <a:ext cx="4302900" cy="19395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lang="it-IT" dirty="0" smtClean="0"/>
              <a:t>Per capire</a:t>
            </a:r>
            <a:endParaRPr lang="it-IT" sz="2400"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lang="it-IT" dirty="0" smtClean="0"/>
              <a:t>Le chiavi </a:t>
            </a:r>
            <a:endParaRPr lang="it-IT" sz="2400"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lang="it-IT" dirty="0" smtClean="0"/>
              <a:t>Guadagnare più fiducia </a:t>
            </a:r>
            <a:endParaRPr lang="it-IT" sz="2400"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lang="it-IT" dirty="0" smtClean="0"/>
              <a:t>Lavorare su se stessi </a:t>
            </a:r>
            <a:endParaRPr lang="it-IT" sz="2400"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17" name="Google Shape;217;p15"/>
          <p:cNvSpPr/>
          <p:nvPr/>
        </p:nvSpPr>
        <p:spPr>
          <a:xfrm rot="5400000">
            <a:off x="12193022" y="3325191"/>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7"/>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223" name="Google Shape;223;p17"/>
          <p:cNvSpPr txBox="1"/>
          <p:nvPr/>
        </p:nvSpPr>
        <p:spPr>
          <a:xfrm>
            <a:off x="4343400" y="4457700"/>
            <a:ext cx="91440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0066"/>
              </a:buClr>
              <a:buSzPts val="8000"/>
              <a:buFont typeface="Calibri"/>
              <a:buNone/>
              <a:defRPr sz="8000" b="1">
                <a:solidFill>
                  <a:srgbClr val="660066"/>
                </a:solidFill>
                <a:latin typeface="Calibri"/>
                <a:ea typeface="Calibri"/>
                <a:cs typeface="Calibri"/>
                <a:sym typeface="Calibri"/>
              </a:defRPr>
            </a:pPr>
            <a:r>
              <a:rPr dirty="0" smtClean="0"/>
              <a:t>Grazie!</a:t>
            </a:r>
            <a:endParaRPr sz="8000" b="1" i="0" u="none" strike="noStrike" cap="none" dirty="0">
              <a:solidFill>
                <a:srgbClr val="660066"/>
              </a:solidFill>
              <a:latin typeface="Calibri"/>
              <a:ea typeface="Calibri"/>
              <a:cs typeface="Calibri"/>
              <a:sym typeface="Calibri"/>
            </a:endParaRPr>
          </a:p>
        </p:txBody>
      </p:sp>
      <p:sp>
        <p:nvSpPr>
          <p:cNvPr id="224" name="Google Shape;224;p17"/>
          <p:cNvSpPr txBox="1"/>
          <p:nvPr/>
        </p:nvSpPr>
        <p:spPr>
          <a:xfrm>
            <a:off x="8153400" y="5981700"/>
            <a:ext cx="1981200" cy="38151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t>dewproject.eu</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3"/>
          <p:cNvSpPr txBox="1"/>
          <p:nvPr/>
        </p:nvSpPr>
        <p:spPr>
          <a:xfrm>
            <a:off x="1524000" y="1503549"/>
            <a:ext cx="946265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defRPr sz="4000" b="1">
                <a:solidFill>
                  <a:srgbClr val="660066"/>
                </a:solidFill>
                <a:latin typeface="Calibri"/>
                <a:ea typeface="Calibri"/>
                <a:cs typeface="Calibri"/>
                <a:sym typeface="Calibri"/>
              </a:defRPr>
            </a:pPr>
            <a:r>
              <a:rPr lang="it-IT" dirty="0" smtClean="0"/>
              <a:t>Indice</a:t>
            </a:r>
            <a:r>
              <a:rPr dirty="0" smtClean="0"/>
              <a:t> </a:t>
            </a:r>
            <a:endParaRPr sz="1400" b="0" i="0" u="none" strike="noStrike" cap="none" dirty="0">
              <a:solidFill>
                <a:srgbClr val="000000"/>
              </a:solidFill>
              <a:latin typeface="Arial"/>
              <a:ea typeface="Arial"/>
              <a:cs typeface="Arial"/>
              <a:sym typeface="Arial"/>
            </a:endParaRPr>
          </a:p>
        </p:txBody>
      </p:sp>
      <p:grpSp>
        <p:nvGrpSpPr>
          <p:cNvPr id="52" name="Google Shape;52;p3"/>
          <p:cNvGrpSpPr/>
          <p:nvPr/>
        </p:nvGrpSpPr>
        <p:grpSpPr>
          <a:xfrm>
            <a:off x="2237832" y="2598200"/>
            <a:ext cx="8938232" cy="1806088"/>
            <a:chOff x="6009321" y="344894"/>
            <a:chExt cx="8121973" cy="1806088"/>
          </a:xfrm>
        </p:grpSpPr>
        <p:sp>
          <p:nvSpPr>
            <p:cNvPr id="53" name="Google Shape;53;p3"/>
            <p:cNvSpPr txBox="1"/>
            <p:nvPr/>
          </p:nvSpPr>
          <p:spPr>
            <a:xfrm>
              <a:off x="6009321" y="895294"/>
              <a:ext cx="7944900" cy="1255688"/>
            </a:xfrm>
            <a:prstGeom prst="rect">
              <a:avLst/>
            </a:prstGeom>
            <a:noFill/>
            <a:ln>
              <a:noFill/>
            </a:ln>
          </p:spPr>
          <p:txBody>
            <a:bodyPr spcFirstLastPara="1" wrap="square" lIns="91425" tIns="45700" rIns="91425" bIns="45700" anchor="t" anchorCtr="0">
              <a:spAutoFit/>
            </a:bodyPr>
            <a:lstStyle/>
            <a:p>
              <a:pPr marL="228600" lvl="0" indent="0" algn="l" rtl="0">
                <a:spcBef>
                  <a:spcPts val="0"/>
                </a:spcBef>
                <a:spcAft>
                  <a:spcPts val="0"/>
                </a:spcAft>
                <a:buClr>
                  <a:schemeClr val="dk1"/>
                </a:buClr>
                <a:buSzPts val="1100"/>
                <a:buFont typeface="Arial"/>
                <a:buNone/>
                <a:defRPr sz="2400">
                  <a:solidFill>
                    <a:schemeClr val="dk1"/>
                  </a:solidFill>
                  <a:latin typeface="Calibri"/>
                  <a:ea typeface="Calibri"/>
                  <a:cs typeface="Calibri"/>
                  <a:sym typeface="Calibri"/>
                </a:defRPr>
              </a:pPr>
              <a:r>
                <a:rPr dirty="0"/>
                <a:t>Sezione 1: </a:t>
              </a:r>
              <a:r>
                <a:rPr lang="it-IT" dirty="0" smtClean="0"/>
                <a:t>Le prospettive </a:t>
              </a:r>
              <a:endParaRPr lang="it-IT" sz="2400" dirty="0" smtClean="0">
                <a:solidFill>
                  <a:schemeClr val="dk1"/>
                </a:solidFill>
                <a:latin typeface="Calibri"/>
                <a:ea typeface="Calibri"/>
                <a:cs typeface="Calibri"/>
                <a:sym typeface="Calibri"/>
              </a:endParaRPr>
            </a:p>
            <a:p>
              <a:pPr marL="228600" lvl="0" indent="0" algn="l" rtl="0">
                <a:spcBef>
                  <a:spcPts val="0"/>
                </a:spcBef>
                <a:spcAft>
                  <a:spcPts val="0"/>
                </a:spcAft>
                <a:buClr>
                  <a:schemeClr val="dk1"/>
                </a:buClr>
                <a:buSzPts val="1100"/>
                <a:buFont typeface="Arial"/>
                <a:buNone/>
                <a:defRPr sz="2400">
                  <a:solidFill>
                    <a:schemeClr val="dk1"/>
                  </a:solidFill>
                  <a:latin typeface="Calibri"/>
                  <a:ea typeface="Calibri"/>
                  <a:cs typeface="Calibri"/>
                  <a:sym typeface="Calibri"/>
                </a:defRPr>
              </a:pPr>
              <a:r>
                <a:rPr lang="it-IT" dirty="0" smtClean="0"/>
                <a:t>Sezione 2: Contributo teorico e scientifico sulla motivazione</a:t>
              </a:r>
              <a:endParaRPr lang="it-IT" sz="2400"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defRPr sz="2400">
                  <a:solidFill>
                    <a:schemeClr val="dk1"/>
                  </a:solidFill>
                  <a:latin typeface="Calibri"/>
                  <a:ea typeface="Calibri"/>
                  <a:cs typeface="Calibri"/>
                  <a:sym typeface="Calibri"/>
                </a:defRPr>
              </a:pPr>
              <a:r>
                <a:rPr lang="it-IT" dirty="0" smtClean="0"/>
                <a:t>   Sezione 3: Definisci le tue esigenze </a:t>
              </a:r>
              <a:endParaRPr lang="it-IT" sz="2400" b="0" i="0" u="none" strike="noStrike" cap="none" dirty="0">
                <a:solidFill>
                  <a:schemeClr val="dk1"/>
                </a:solidFill>
                <a:latin typeface="Calibri"/>
                <a:ea typeface="Calibri"/>
                <a:cs typeface="Calibri"/>
                <a:sym typeface="Calibri"/>
              </a:endParaRPr>
            </a:p>
          </p:txBody>
        </p:sp>
        <p:sp>
          <p:nvSpPr>
            <p:cNvPr id="54" name="Google Shape;54;p3"/>
            <p:cNvSpPr txBox="1"/>
            <p:nvPr/>
          </p:nvSpPr>
          <p:spPr>
            <a:xfrm>
              <a:off x="6186394" y="344894"/>
              <a:ext cx="7944900" cy="523200"/>
            </a:xfrm>
            <a:prstGeom prst="rect">
              <a:avLst/>
            </a:prstGeom>
            <a:noFill/>
            <a:ln>
              <a:noFill/>
            </a:ln>
          </p:spPr>
          <p:txBody>
            <a:bodyPr spcFirstLastPara="1" wrap="square" lIns="108000" tIns="45700" rIns="108000" bIns="45700" anchor="t" anchorCtr="0">
              <a:spAutoFit/>
            </a:bodyPr>
            <a:lstStyle/>
            <a:p>
              <a:pPr marL="0" marR="0" lvl="0" indent="0" algn="l" rtl="0">
                <a:lnSpc>
                  <a:spcPct val="115000"/>
                </a:lnSpc>
                <a:spcBef>
                  <a:spcPts val="0"/>
                </a:spcBef>
                <a:spcAft>
                  <a:spcPts val="0"/>
                </a:spcAft>
                <a:buClr>
                  <a:srgbClr val="000000"/>
                </a:buClr>
                <a:buSzPts val="1100"/>
                <a:buFont typeface="Arial"/>
                <a:buNone/>
                <a:defRPr sz="2800" b="1">
                  <a:solidFill>
                    <a:schemeClr val="dk1"/>
                  </a:solidFill>
                  <a:latin typeface="Calibri"/>
                  <a:ea typeface="Calibri"/>
                  <a:cs typeface="Calibri"/>
                  <a:sym typeface="Calibri"/>
                </a:defRPr>
              </a:pPr>
              <a:r>
                <a:t>Unità 1: Motivazione </a:t>
              </a:r>
              <a:endParaRPr sz="2800" b="1" i="0" u="none" strike="noStrike" cap="none">
                <a:solidFill>
                  <a:schemeClr val="dk1"/>
                </a:solidFill>
                <a:latin typeface="Calibri"/>
                <a:ea typeface="Calibri"/>
                <a:cs typeface="Calibri"/>
                <a:sym typeface="Calibri"/>
              </a:endParaRPr>
            </a:p>
          </p:txBody>
        </p:sp>
      </p:grpSp>
      <p:grpSp>
        <p:nvGrpSpPr>
          <p:cNvPr id="55" name="Google Shape;55;p3"/>
          <p:cNvGrpSpPr/>
          <p:nvPr/>
        </p:nvGrpSpPr>
        <p:grpSpPr>
          <a:xfrm>
            <a:off x="2237832" y="4696914"/>
            <a:ext cx="11103988" cy="1858456"/>
            <a:chOff x="6054332" y="1511449"/>
            <a:chExt cx="7525066" cy="1858456"/>
          </a:xfrm>
        </p:grpSpPr>
        <p:sp>
          <p:nvSpPr>
            <p:cNvPr id="56" name="Google Shape;56;p3"/>
            <p:cNvSpPr txBox="1"/>
            <p:nvPr/>
          </p:nvSpPr>
          <p:spPr>
            <a:xfrm>
              <a:off x="6054332" y="2114217"/>
              <a:ext cx="7525066" cy="1255688"/>
            </a:xfrm>
            <a:prstGeom prst="rect">
              <a:avLst/>
            </a:prstGeom>
            <a:noFill/>
            <a:ln>
              <a:noFill/>
            </a:ln>
          </p:spPr>
          <p:txBody>
            <a:bodyPr spcFirstLastPara="1" wrap="square" lIns="91425" tIns="45700" rIns="91425" bIns="45700" anchor="t" anchorCtr="0">
              <a:spAutoFit/>
            </a:bodyPr>
            <a:lstStyle/>
            <a:p>
              <a:pPr marL="228600" lvl="0" indent="0" algn="l" rtl="0">
                <a:spcBef>
                  <a:spcPts val="0"/>
                </a:spcBef>
                <a:spcAft>
                  <a:spcPts val="0"/>
                </a:spcAft>
                <a:buClr>
                  <a:schemeClr val="dk1"/>
                </a:buClr>
                <a:buSzPts val="1100"/>
                <a:buFont typeface="Arial"/>
                <a:buNone/>
                <a:defRPr sz="2400">
                  <a:solidFill>
                    <a:schemeClr val="dk1"/>
                  </a:solidFill>
                  <a:latin typeface="Calibri"/>
                  <a:ea typeface="Calibri"/>
                  <a:cs typeface="Calibri"/>
                  <a:sym typeface="Calibri"/>
                </a:defRPr>
              </a:pPr>
              <a:r>
                <a:rPr lang="it-IT" dirty="0" smtClean="0"/>
                <a:t>Sezione 1: Stimola la tua creatività </a:t>
              </a:r>
              <a:endParaRPr lang="it-IT" sz="2400" dirty="0" smtClean="0">
                <a:solidFill>
                  <a:schemeClr val="dk1"/>
                </a:solidFill>
                <a:latin typeface="Calibri"/>
                <a:ea typeface="Calibri"/>
                <a:cs typeface="Calibri"/>
                <a:sym typeface="Calibri"/>
              </a:endParaRPr>
            </a:p>
            <a:p>
              <a:pPr marL="228600" lvl="0" indent="0" algn="l" rtl="0">
                <a:spcBef>
                  <a:spcPts val="0"/>
                </a:spcBef>
                <a:spcAft>
                  <a:spcPts val="0"/>
                </a:spcAft>
                <a:buClr>
                  <a:schemeClr val="dk1"/>
                </a:buClr>
                <a:buSzPts val="1100"/>
                <a:buFont typeface="Arial"/>
                <a:buNone/>
                <a:defRPr sz="2400">
                  <a:solidFill>
                    <a:schemeClr val="dk1"/>
                  </a:solidFill>
                  <a:latin typeface="Calibri"/>
                  <a:ea typeface="Calibri"/>
                  <a:cs typeface="Calibri"/>
                  <a:sym typeface="Calibri"/>
                </a:defRPr>
              </a:pPr>
              <a:r>
                <a:rPr lang="it-IT" dirty="0" smtClean="0"/>
                <a:t>Sezione 2: Utilizzare il pensiero divergente e convergente per migliorare la creatività </a:t>
              </a:r>
              <a:endParaRPr lang="it-IT" sz="2400" dirty="0" smtClean="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defRPr sz="2400">
                  <a:solidFill>
                    <a:schemeClr val="dk1"/>
                  </a:solidFill>
                  <a:latin typeface="Calibri"/>
                  <a:ea typeface="Calibri"/>
                  <a:cs typeface="Calibri"/>
                  <a:sym typeface="Calibri"/>
                </a:defRPr>
              </a:pPr>
              <a:r>
                <a:rPr lang="it-IT" dirty="0" smtClean="0"/>
                <a:t>   Sezione 3: Strumenti di pensiero creativo per adattarsi al lavoro quotidiano   </a:t>
              </a:r>
              <a:endParaRPr lang="it-IT" sz="2400" b="0" i="0" u="none" strike="noStrike" cap="none" dirty="0">
                <a:solidFill>
                  <a:schemeClr val="dk1"/>
                </a:solidFill>
                <a:latin typeface="Calibri"/>
                <a:ea typeface="Calibri"/>
                <a:cs typeface="Calibri"/>
                <a:sym typeface="Calibri"/>
              </a:endParaRPr>
            </a:p>
          </p:txBody>
        </p:sp>
        <p:sp>
          <p:nvSpPr>
            <p:cNvPr id="57" name="Google Shape;57;p3"/>
            <p:cNvSpPr txBox="1"/>
            <p:nvPr/>
          </p:nvSpPr>
          <p:spPr>
            <a:xfrm>
              <a:off x="6186393" y="1511449"/>
              <a:ext cx="5124900" cy="52320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defRPr sz="2800" b="1">
                  <a:solidFill>
                    <a:schemeClr val="dk1"/>
                  </a:solidFill>
                  <a:latin typeface="Calibri"/>
                  <a:ea typeface="Calibri"/>
                  <a:cs typeface="Calibri"/>
                  <a:sym typeface="Calibri"/>
                </a:defRPr>
              </a:pPr>
              <a:r>
                <a:rPr lang="it-IT" dirty="0" smtClean="0"/>
                <a:t>Unità 2: Creatività </a:t>
              </a:r>
              <a:endParaRPr lang="it-IT" sz="2800" b="1" i="0" u="none" strike="noStrike" cap="none" dirty="0">
                <a:solidFill>
                  <a:schemeClr val="dk1"/>
                </a:solidFill>
                <a:latin typeface="Calibri"/>
                <a:ea typeface="Calibri"/>
                <a:cs typeface="Calibri"/>
                <a:sym typeface="Calibri"/>
              </a:endParaRPr>
            </a:p>
          </p:txBody>
        </p:sp>
      </p:grpSp>
      <p:grpSp>
        <p:nvGrpSpPr>
          <p:cNvPr id="58" name="Google Shape;58;p3"/>
          <p:cNvGrpSpPr/>
          <p:nvPr/>
        </p:nvGrpSpPr>
        <p:grpSpPr>
          <a:xfrm>
            <a:off x="2237832" y="6916188"/>
            <a:ext cx="14026496" cy="2159538"/>
            <a:chOff x="5058858" y="287862"/>
            <a:chExt cx="5391993" cy="2159538"/>
          </a:xfrm>
        </p:grpSpPr>
        <p:sp>
          <p:nvSpPr>
            <p:cNvPr id="59" name="Google Shape;59;p3"/>
            <p:cNvSpPr txBox="1"/>
            <p:nvPr/>
          </p:nvSpPr>
          <p:spPr>
            <a:xfrm>
              <a:off x="5058858" y="877780"/>
              <a:ext cx="5391993" cy="1569620"/>
            </a:xfrm>
            <a:prstGeom prst="rect">
              <a:avLst/>
            </a:prstGeom>
            <a:noFill/>
            <a:ln>
              <a:noFill/>
            </a:ln>
          </p:spPr>
          <p:txBody>
            <a:bodyPr spcFirstLastPara="1" wrap="square" lIns="91425" tIns="45700" rIns="91425" bIns="45700" anchor="t" anchorCtr="0">
              <a:spAutoFit/>
            </a:bodyPr>
            <a:lstStyle/>
            <a:p>
              <a:pPr marL="228600" lvl="0" indent="0" algn="l" rtl="0">
                <a:spcBef>
                  <a:spcPts val="0"/>
                </a:spcBef>
                <a:spcAft>
                  <a:spcPts val="0"/>
                </a:spcAft>
                <a:buClr>
                  <a:schemeClr val="dk1"/>
                </a:buClr>
                <a:buSzPts val="1100"/>
                <a:buFont typeface="Arial"/>
                <a:buNone/>
                <a:defRPr sz="2400">
                  <a:solidFill>
                    <a:schemeClr val="dk1"/>
                  </a:solidFill>
                  <a:latin typeface="Calibri"/>
                  <a:ea typeface="Calibri"/>
                  <a:cs typeface="Calibri"/>
                  <a:sym typeface="Calibri"/>
                </a:defRPr>
              </a:pPr>
              <a:r>
                <a:rPr lang="it-IT" dirty="0" smtClean="0"/>
                <a:t>Sezione 1: Per comprendere</a:t>
              </a:r>
              <a:endParaRPr lang="it-IT" sz="2400" dirty="0" smtClean="0">
                <a:solidFill>
                  <a:schemeClr val="dk1"/>
                </a:solidFill>
                <a:latin typeface="Calibri"/>
                <a:ea typeface="Calibri"/>
                <a:cs typeface="Calibri"/>
                <a:sym typeface="Calibri"/>
              </a:endParaRPr>
            </a:p>
            <a:p>
              <a:pPr marL="228600" lvl="0">
                <a:buClr>
                  <a:schemeClr val="dk1"/>
                </a:buClr>
                <a:buSzPts val="1100"/>
                <a:defRPr sz="2400">
                  <a:solidFill>
                    <a:schemeClr val="dk1"/>
                  </a:solidFill>
                  <a:latin typeface="Calibri"/>
                  <a:ea typeface="Calibri"/>
                  <a:cs typeface="Calibri"/>
                  <a:sym typeface="Calibri"/>
                </a:defRPr>
              </a:pPr>
              <a:r>
                <a:rPr lang="it-IT" dirty="0" smtClean="0"/>
                <a:t>Sezione 2: </a:t>
              </a:r>
              <a:r>
                <a:rPr lang="it-IT" sz="2400" dirty="0" smtClean="0">
                  <a:sym typeface="Calibri"/>
                </a:rPr>
                <a:t>La chiave per avere fiducia in se stessi</a:t>
              </a:r>
              <a:endParaRPr lang="it-IT" sz="2400" dirty="0" smtClean="0">
                <a:solidFill>
                  <a:schemeClr val="dk1"/>
                </a:solidFill>
                <a:latin typeface="Calibri"/>
                <a:ea typeface="Calibri"/>
                <a:cs typeface="Calibri"/>
                <a:sym typeface="Calibri"/>
              </a:endParaRPr>
            </a:p>
            <a:p>
              <a:pPr marL="228600" lvl="0" indent="0" algn="l" rtl="0">
                <a:spcBef>
                  <a:spcPts val="0"/>
                </a:spcBef>
                <a:spcAft>
                  <a:spcPts val="0"/>
                </a:spcAft>
                <a:buClr>
                  <a:schemeClr val="dk1"/>
                </a:buClr>
                <a:buSzPts val="1100"/>
                <a:buFont typeface="Arial"/>
                <a:buNone/>
                <a:defRPr sz="2400">
                  <a:solidFill>
                    <a:schemeClr val="dk1"/>
                  </a:solidFill>
                  <a:latin typeface="Calibri"/>
                  <a:ea typeface="Calibri"/>
                  <a:cs typeface="Calibri"/>
                  <a:sym typeface="Calibri"/>
                </a:defRPr>
              </a:pPr>
              <a:r>
                <a:rPr lang="it-IT" dirty="0" smtClean="0"/>
                <a:t>Sezione 3: Come guadagnare più fiducia </a:t>
              </a:r>
              <a:endParaRPr lang="it-IT" sz="2400" dirty="0" smtClean="0">
                <a:solidFill>
                  <a:schemeClr val="dk1"/>
                </a:solidFill>
                <a:latin typeface="Calibri"/>
                <a:ea typeface="Calibri"/>
                <a:cs typeface="Calibri"/>
                <a:sym typeface="Calibri"/>
              </a:endParaRPr>
            </a:p>
            <a:p>
              <a:pPr marL="228600" lvl="0" indent="0" algn="l" rtl="0">
                <a:spcBef>
                  <a:spcPts val="0"/>
                </a:spcBef>
                <a:spcAft>
                  <a:spcPts val="0"/>
                </a:spcAft>
                <a:buClr>
                  <a:schemeClr val="dk1"/>
                </a:buClr>
                <a:buSzPts val="1100"/>
                <a:buFont typeface="Arial"/>
                <a:buNone/>
                <a:defRPr sz="2400">
                  <a:solidFill>
                    <a:schemeClr val="dk1"/>
                  </a:solidFill>
                  <a:latin typeface="Calibri"/>
                  <a:ea typeface="Calibri"/>
                  <a:cs typeface="Calibri"/>
                  <a:sym typeface="Calibri"/>
                </a:defRPr>
              </a:pPr>
              <a:r>
                <a:rPr lang="it-IT" dirty="0" smtClean="0"/>
                <a:t>Sezione 4: Lavorare su se stessi </a:t>
              </a:r>
              <a:endParaRPr lang="it-IT" sz="3600" dirty="0">
                <a:solidFill>
                  <a:schemeClr val="dk1"/>
                </a:solidFill>
                <a:latin typeface="Calibri"/>
                <a:ea typeface="Calibri"/>
                <a:cs typeface="Calibri"/>
                <a:sym typeface="Calibri"/>
              </a:endParaRPr>
            </a:p>
          </p:txBody>
        </p:sp>
        <p:sp>
          <p:nvSpPr>
            <p:cNvPr id="60" name="Google Shape;60;p3"/>
            <p:cNvSpPr txBox="1"/>
            <p:nvPr/>
          </p:nvSpPr>
          <p:spPr>
            <a:xfrm>
              <a:off x="5133769" y="287862"/>
              <a:ext cx="5124900" cy="52320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defRPr sz="2800" b="1">
                  <a:solidFill>
                    <a:schemeClr val="dk1"/>
                  </a:solidFill>
                  <a:latin typeface="Calibri"/>
                  <a:ea typeface="Calibri"/>
                  <a:cs typeface="Calibri"/>
                  <a:sym typeface="Calibri"/>
                </a:defRPr>
              </a:pPr>
              <a:r>
                <a:rPr lang="it-IT" dirty="0" smtClean="0"/>
                <a:t>Unità 3: Fiducia in se stessi  </a:t>
              </a:r>
              <a:endParaRPr lang="it-IT" sz="2800" b="1" i="0" u="none" strike="noStrike" cap="none" dirty="0">
                <a:solidFill>
                  <a:schemeClr val="dk1"/>
                </a:solidFill>
                <a:latin typeface="Calibri"/>
                <a:ea typeface="Calibri"/>
                <a:cs typeface="Calibri"/>
                <a:sym typeface="Calibri"/>
              </a:endParaRPr>
            </a:p>
          </p:txBody>
        </p:sp>
      </p:grpSp>
      <p:sp>
        <p:nvSpPr>
          <p:cNvPr id="61" name="Google Shape;61;p3"/>
          <p:cNvSpPr/>
          <p:nvPr/>
        </p:nvSpPr>
        <p:spPr>
          <a:xfrm rot="5400000">
            <a:off x="1439700" y="2752914"/>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3"/>
          <p:cNvSpPr/>
          <p:nvPr/>
        </p:nvSpPr>
        <p:spPr>
          <a:xfrm rot="5400000">
            <a:off x="1526642" y="4662374"/>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3"/>
          <p:cNvSpPr/>
          <p:nvPr/>
        </p:nvSpPr>
        <p:spPr>
          <a:xfrm rot="5400000">
            <a:off x="1439700" y="6866658"/>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1b285efeec5_0_5"/>
          <p:cNvSpPr txBox="1"/>
          <p:nvPr/>
        </p:nvSpPr>
        <p:spPr>
          <a:xfrm>
            <a:off x="1447800" y="1573300"/>
            <a:ext cx="12691500" cy="113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b="1"/>
            </a:pPr>
            <a:r>
              <a:rPr dirty="0"/>
              <a:t>Unità 1: Motivazione</a:t>
            </a:r>
            <a:endParaRPr sz="3400" dirty="0"/>
          </a:p>
          <a:p>
            <a:pPr marL="0" marR="0" lvl="0" indent="0" algn="l" rtl="0">
              <a:lnSpc>
                <a:spcPct val="100000"/>
              </a:lnSpc>
              <a:spcBef>
                <a:spcPts val="0"/>
              </a:spcBef>
              <a:spcAft>
                <a:spcPts val="0"/>
              </a:spcAft>
              <a:buNone/>
            </a:pPr>
            <a:r>
              <a:rPr sz="2400" dirty="0">
                <a:solidFill>
                  <a:srgbClr val="93268F"/>
                </a:solidFill>
              </a:rPr>
              <a:t>1.Le </a:t>
            </a:r>
            <a:r>
              <a:rPr sz="2400" dirty="0" err="1">
                <a:solidFill>
                  <a:srgbClr val="93268F"/>
                </a:solidFill>
              </a:rPr>
              <a:t>prospettive</a:t>
            </a:r>
            <a:r>
              <a:rPr sz="3400" dirty="0"/>
              <a:t>  </a:t>
            </a:r>
            <a:endParaRPr sz="3400" b="0" i="0" u="none" strike="noStrike" cap="none" dirty="0">
              <a:solidFill>
                <a:srgbClr val="000000"/>
              </a:solidFill>
              <a:latin typeface="Arial"/>
              <a:ea typeface="Arial"/>
              <a:cs typeface="Arial"/>
              <a:sym typeface="Arial"/>
            </a:endParaRPr>
          </a:p>
        </p:txBody>
      </p:sp>
      <p:sp>
        <p:nvSpPr>
          <p:cNvPr id="69" name="Google Shape;69;g1b285efeec5_0_5"/>
          <p:cNvSpPr txBox="1"/>
          <p:nvPr/>
        </p:nvSpPr>
        <p:spPr>
          <a:xfrm>
            <a:off x="1447800" y="2712400"/>
            <a:ext cx="12332400" cy="7201931"/>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defRPr sz="2300">
                <a:solidFill>
                  <a:schemeClr val="dk1"/>
                </a:solidFill>
                <a:latin typeface="Calibri"/>
                <a:ea typeface="Calibri"/>
                <a:cs typeface="Calibri"/>
                <a:sym typeface="Calibri"/>
              </a:defRPr>
            </a:pPr>
            <a:r>
              <a:rPr lang="it-IT" dirty="0" smtClean="0"/>
              <a:t>La motivazione dell'imprenditorialità può basarsi sui seguenti aspetti: </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Desiderio di indipendenza; si tratterà di volersi sviluppare pur essendo creativi e liberi dalle proprie azioni e alla ricerca di una qualità di vita sul lavoro</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Essere il proprio capo; ciò significa garantire il proprio sviluppo imprenditoriale e assumersi la responsabilità delle proprie scelte</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Desiderio di impegnarsi a tutti i costi; questa è una motivazione singolare che apre opportunità, certamente a rischio, ma basata sui propri orientamenti</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Creare il proprio lavoro; è il desiderio di assumersi la responsabilità personale e di scegliere</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Acquisizione di capitale; si tratta di un obiettivo basato sulla volontà di creare e sviluppare valore aggiunto</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Voler guidare; è un sentimento motivante che richiede competenza e un senso di relazioni umane e gerarchiche</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Voler sviluppare un'impresa e un team; questo è collegato ai due punti precedenti</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Realizzazione di un progetto; ciò comporta difenderlo, guidarlo e regolarlo se necessario per portarlo attraverso dall'inizio alla fine</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Un'opportunità; questo può essere il caso quando c'è un cambiamento nella propria vita, o per riqualificarsi o prendere il controllo di un‘azienda...</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Per mostrare quello che sono capace di fare da solo</a:t>
            </a:r>
            <a:endParaRPr lang="it-IT" sz="3700" b="1"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lang="it-IT" sz="24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lang="it-IT" sz="2400" dirty="0">
              <a:solidFill>
                <a:schemeClr val="dk1"/>
              </a:solidFill>
              <a:latin typeface="Calibri"/>
              <a:ea typeface="Calibri"/>
              <a:cs typeface="Calibri"/>
              <a:sym typeface="Calibri"/>
            </a:endParaRPr>
          </a:p>
        </p:txBody>
      </p:sp>
      <p:pic>
        <p:nvPicPr>
          <p:cNvPr id="70" name="Google Shape;70;g1b285efeec5_0_5"/>
          <p:cNvPicPr preferRelativeResize="0"/>
          <p:nvPr/>
        </p:nvPicPr>
        <p:blipFill>
          <a:blip r:embed="rId3">
            <a:alphaModFix/>
          </a:blip>
          <a:stretch>
            <a:fillRect/>
          </a:stretch>
        </p:blipFill>
        <p:spPr>
          <a:xfrm>
            <a:off x="14306500" y="3447779"/>
            <a:ext cx="2359900" cy="956550"/>
          </a:xfrm>
          <a:prstGeom prst="rect">
            <a:avLst/>
          </a:prstGeom>
          <a:noFill/>
          <a:ln>
            <a:noFill/>
          </a:ln>
        </p:spPr>
      </p:pic>
      <p:sp>
        <p:nvSpPr>
          <p:cNvPr id="71" name="Google Shape;71;g1b285efeec5_0_5"/>
          <p:cNvSpPr txBox="1"/>
          <p:nvPr/>
        </p:nvSpPr>
        <p:spPr>
          <a:xfrm>
            <a:off x="14139300" y="4483175"/>
            <a:ext cx="30000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defRPr sz="1800">
                <a:solidFill>
                  <a:schemeClr val="dk1"/>
                </a:solidFill>
                <a:latin typeface="Calibri"/>
                <a:ea typeface="Calibri"/>
                <a:cs typeface="Calibri"/>
                <a:sym typeface="Calibri"/>
              </a:defRPr>
            </a:pPr>
            <a:r>
              <a:t>Cerca di elencare la tua come imprenditore donna. </a:t>
            </a:r>
            <a:endParaRPr sz="1800">
              <a:solidFill>
                <a:schemeClr val="dk1"/>
              </a:solidFill>
              <a:latin typeface="Calibri"/>
              <a:ea typeface="Calibri"/>
              <a:cs typeface="Calibri"/>
              <a:sym typeface="Calibri"/>
            </a:endParaRPr>
          </a:p>
          <a:p>
            <a:pPr marL="0" lvl="0" indent="0" algn="l" rtl="0">
              <a:spcBef>
                <a:spcPts val="0"/>
              </a:spcBef>
              <a:spcAft>
                <a:spcPts val="0"/>
              </a:spcAft>
              <a:buNone/>
              <a:defRPr sz="1800">
                <a:solidFill>
                  <a:schemeClr val="dk1"/>
                </a:solidFill>
                <a:latin typeface="Calibri"/>
                <a:ea typeface="Calibri"/>
                <a:cs typeface="Calibri"/>
                <a:sym typeface="Calibri"/>
              </a:defRPr>
            </a:pPr>
            <a:r>
              <a:t>Quali sono le </a:t>
            </a:r>
            <a:r>
              <a:rPr b="1"/>
              <a:t>tue motivazioni</a:t>
            </a:r>
            <a:r>
              <a:t>?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b285efeec5_0_0"/>
          <p:cNvSpPr txBox="1"/>
          <p:nvPr/>
        </p:nvSpPr>
        <p:spPr>
          <a:xfrm>
            <a:off x="1447800" y="1573300"/>
            <a:ext cx="126915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a:pPr>
            <a:r>
              <a:t>Unità 1: Motivazione</a:t>
            </a:r>
            <a:endParaRPr sz="3400"/>
          </a:p>
          <a:p>
            <a:pPr marL="0" marR="0" lvl="0" indent="0" algn="l" rtl="0">
              <a:lnSpc>
                <a:spcPct val="100000"/>
              </a:lnSpc>
              <a:spcBef>
                <a:spcPts val="0"/>
              </a:spcBef>
              <a:spcAft>
                <a:spcPts val="0"/>
              </a:spcAft>
              <a:buNone/>
              <a:defRPr>
                <a:solidFill>
                  <a:srgbClr val="93268F"/>
                </a:solidFill>
              </a:defRPr>
            </a:pPr>
            <a:r>
              <a:rPr sz="2400">
                <a:latin typeface="Calibri"/>
                <a:ea typeface="Calibri"/>
                <a:cs typeface="Calibri"/>
                <a:sym typeface="Calibri"/>
              </a:rPr>
              <a:t>2. Contributo teorico e scientifico sulla motivazione</a:t>
            </a:r>
            <a:r>
              <a:rPr sz="4600"/>
              <a:t> </a:t>
            </a:r>
            <a:endParaRPr sz="4600" b="0" i="0" u="none" strike="noStrike" cap="none">
              <a:solidFill>
                <a:srgbClr val="93268F"/>
              </a:solidFill>
              <a:latin typeface="Arial"/>
              <a:ea typeface="Arial"/>
              <a:cs typeface="Arial"/>
              <a:sym typeface="Arial"/>
            </a:endParaRPr>
          </a:p>
        </p:txBody>
      </p:sp>
      <p:sp>
        <p:nvSpPr>
          <p:cNvPr id="77" name="Google Shape;77;g1b285efeec5_0_0"/>
          <p:cNvSpPr txBox="1"/>
          <p:nvPr/>
        </p:nvSpPr>
        <p:spPr>
          <a:xfrm>
            <a:off x="1447800" y="3206641"/>
            <a:ext cx="15392400" cy="5755381"/>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defRPr sz="2300">
                <a:solidFill>
                  <a:schemeClr val="dk1"/>
                </a:solidFill>
                <a:latin typeface="Calibri"/>
                <a:ea typeface="Calibri"/>
                <a:cs typeface="Calibri"/>
                <a:sym typeface="Calibri"/>
              </a:defRPr>
            </a:pPr>
            <a:r>
              <a:rPr lang="it-IT" dirty="0" smtClean="0"/>
              <a:t>Numerosi articoli sull'argomento indicano differenze, in quanto il soggetto è ancora una volta molto diversificato e soggettivo a seconda della persona.</a:t>
            </a:r>
          </a:p>
          <a:p>
            <a:pPr marL="0" lvl="0" indent="0" algn="just" rtl="0">
              <a:spcBef>
                <a:spcPts val="0"/>
              </a:spcBef>
              <a:spcAft>
                <a:spcPts val="0"/>
              </a:spcAft>
              <a:buNone/>
              <a:defRPr sz="2300">
                <a:solidFill>
                  <a:schemeClr val="dk1"/>
                </a:solidFill>
                <a:latin typeface="Calibri"/>
                <a:ea typeface="Calibri"/>
                <a:cs typeface="Calibri"/>
                <a:sym typeface="Calibri"/>
              </a:defRPr>
            </a:pPr>
            <a:endParaRPr lang="it-IT" sz="2300" dirty="0" smtClean="0">
              <a:solidFill>
                <a:schemeClr val="dk1"/>
              </a:solidFill>
              <a:latin typeface="Calibri"/>
              <a:ea typeface="Calibri"/>
              <a:cs typeface="Calibri"/>
              <a:sym typeface="Calibri"/>
            </a:endParaRPr>
          </a:p>
          <a:p>
            <a:pPr marL="0" lvl="0" indent="0" algn="just" rtl="0">
              <a:spcBef>
                <a:spcPts val="0"/>
              </a:spcBef>
              <a:spcAft>
                <a:spcPts val="0"/>
              </a:spcAft>
              <a:buNone/>
              <a:defRPr sz="2300">
                <a:solidFill>
                  <a:schemeClr val="dk1"/>
                </a:solidFill>
                <a:latin typeface="Calibri"/>
                <a:ea typeface="Calibri"/>
                <a:cs typeface="Calibri"/>
                <a:sym typeface="Calibri"/>
              </a:defRPr>
            </a:pPr>
            <a:r>
              <a:rPr lang="it-IT" dirty="0" smtClean="0"/>
              <a:t>Ciò significa che non si può praticamente parlare di "motivazione" senza collocarsi più o meno esplicitamente in un quadro concettuale o teorico del soggetto. Presentare la nozione di "motivazione" implica, in una forma o nell'altra, la causalità e spinge a verificare un certo "meccanismo". Questo non significa che parlare di motivazione sia necessariamente una forma di riduzionismo, ma certamente "come tante scuole psicologiche, altrettante motivazioni! ".</a:t>
            </a:r>
          </a:p>
          <a:p>
            <a:pPr marL="0" lvl="0" indent="0" algn="just" rtl="0">
              <a:spcBef>
                <a:spcPts val="0"/>
              </a:spcBef>
              <a:spcAft>
                <a:spcPts val="0"/>
              </a:spcAft>
              <a:buNone/>
              <a:defRPr sz="2300">
                <a:solidFill>
                  <a:schemeClr val="dk1"/>
                </a:solidFill>
                <a:latin typeface="Calibri"/>
                <a:ea typeface="Calibri"/>
                <a:cs typeface="Calibri"/>
                <a:sym typeface="Calibri"/>
              </a:defRPr>
            </a:pPr>
            <a:endParaRPr lang="it-IT" sz="2300" dirty="0" smtClean="0">
              <a:solidFill>
                <a:schemeClr val="dk1"/>
              </a:solidFill>
              <a:latin typeface="Calibri"/>
              <a:ea typeface="Calibri"/>
              <a:cs typeface="Calibri"/>
              <a:sym typeface="Calibri"/>
            </a:endParaRPr>
          </a:p>
          <a:p>
            <a:pPr marL="0" lvl="0" indent="0" algn="just" rtl="0">
              <a:spcBef>
                <a:spcPts val="0"/>
              </a:spcBef>
              <a:spcAft>
                <a:spcPts val="0"/>
              </a:spcAft>
              <a:buNone/>
              <a:defRPr sz="2300">
                <a:solidFill>
                  <a:schemeClr val="dk1"/>
                </a:solidFill>
                <a:latin typeface="Calibri"/>
                <a:ea typeface="Calibri"/>
                <a:cs typeface="Calibri"/>
                <a:sym typeface="Calibri"/>
              </a:defRPr>
            </a:pPr>
            <a:r>
              <a:rPr lang="it-IT" dirty="0" smtClean="0"/>
              <a:t>Le teorie sono anche molto diverse e numerose. </a:t>
            </a:r>
            <a:endParaRPr lang="it-IT" sz="2300" dirty="0" smtClean="0">
              <a:solidFill>
                <a:schemeClr val="dk1"/>
              </a:solidFill>
              <a:latin typeface="Calibri"/>
              <a:ea typeface="Calibri"/>
              <a:cs typeface="Calibri"/>
              <a:sym typeface="Calibri"/>
            </a:endParaRPr>
          </a:p>
          <a:p>
            <a:pPr marL="0" lvl="0" indent="0" algn="just" rtl="0">
              <a:spcBef>
                <a:spcPts val="0"/>
              </a:spcBef>
              <a:spcAft>
                <a:spcPts val="0"/>
              </a:spcAft>
              <a:buNone/>
              <a:defRPr sz="2300">
                <a:solidFill>
                  <a:schemeClr val="dk1"/>
                </a:solidFill>
                <a:latin typeface="Calibri"/>
                <a:ea typeface="Calibri"/>
                <a:cs typeface="Calibri"/>
                <a:sym typeface="Calibri"/>
              </a:defRPr>
            </a:pPr>
            <a:r>
              <a:rPr lang="it-IT" dirty="0" smtClean="0"/>
              <a:t>Gli articoli scientifici identificano quanto segue:</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a:t>T</a:t>
            </a:r>
            <a:r>
              <a:rPr lang="it-IT" dirty="0" smtClean="0"/>
              <a:t>eoria dell'attribuzione;</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a:t>T</a:t>
            </a:r>
            <a:r>
              <a:rPr lang="it-IT" dirty="0" smtClean="0"/>
              <a:t>eoria dell’autodeterminazione</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Teoria dell'autoregolamentazione;</a:t>
            </a: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teoria dell'autoefficacia;</a:t>
            </a: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a:t>T</a:t>
            </a:r>
            <a:r>
              <a:rPr lang="it-IT" dirty="0" smtClean="0"/>
              <a:t>eoria dell'aspettativa;</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a:t>T</a:t>
            </a:r>
            <a:r>
              <a:rPr lang="it-IT" dirty="0" smtClean="0"/>
              <a:t>eoria del comportamento pianificato.</a:t>
            </a:r>
            <a:endParaRPr lang="it-IT" sz="3400" dirty="0" smtClean="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1bef6c5f351_0_4"/>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a:pPr>
            <a:r>
              <a:t>Unità 1: Motivazione</a:t>
            </a:r>
            <a:endParaRPr sz="3400"/>
          </a:p>
          <a:p>
            <a:pPr marL="0" marR="0" lvl="0" indent="0" algn="l" rtl="0">
              <a:lnSpc>
                <a:spcPct val="100000"/>
              </a:lnSpc>
              <a:spcBef>
                <a:spcPts val="0"/>
              </a:spcBef>
              <a:spcAft>
                <a:spcPts val="0"/>
              </a:spcAft>
              <a:buNone/>
              <a:defRPr sz="2400">
                <a:solidFill>
                  <a:srgbClr val="93268F"/>
                </a:solidFill>
                <a:latin typeface="Calibri"/>
                <a:ea typeface="Calibri"/>
                <a:cs typeface="Calibri"/>
                <a:sym typeface="Calibri"/>
              </a:defRPr>
            </a:pPr>
            <a:r>
              <a:t>3.Definisci il tuo bisogno </a:t>
            </a:r>
            <a:endParaRPr sz="4600" b="0" i="0" u="none" strike="noStrike" cap="none">
              <a:solidFill>
                <a:srgbClr val="93268F"/>
              </a:solidFill>
              <a:latin typeface="Arial"/>
              <a:ea typeface="Arial"/>
              <a:cs typeface="Arial"/>
              <a:sym typeface="Arial"/>
            </a:endParaRPr>
          </a:p>
        </p:txBody>
      </p:sp>
      <p:sp>
        <p:nvSpPr>
          <p:cNvPr id="83" name="Google Shape;83;g1bef6c5f351_0_4"/>
          <p:cNvSpPr txBox="1"/>
          <p:nvPr/>
        </p:nvSpPr>
        <p:spPr>
          <a:xfrm>
            <a:off x="1388575" y="2881024"/>
            <a:ext cx="15392400" cy="6109324"/>
          </a:xfrm>
          <a:prstGeom prst="rect">
            <a:avLst/>
          </a:prstGeom>
          <a:noFill/>
          <a:ln>
            <a:noFill/>
          </a:ln>
        </p:spPr>
        <p:txBody>
          <a:bodyPr spcFirstLastPara="1" wrap="square" lIns="91425" tIns="45700" rIns="91425" bIns="45700" anchor="t" anchorCtr="0">
            <a:spAutoFit/>
          </a:bodyPr>
          <a:lstStyle/>
          <a:p>
            <a:pPr marL="89999" lvl="0" indent="0" algn="just" rtl="0">
              <a:spcBef>
                <a:spcPts val="0"/>
              </a:spcBef>
              <a:spcAft>
                <a:spcPts val="0"/>
              </a:spcAft>
              <a:buNone/>
              <a:defRPr sz="2300">
                <a:solidFill>
                  <a:schemeClr val="dk1"/>
                </a:solidFill>
                <a:latin typeface="Calibri"/>
                <a:ea typeface="Calibri"/>
                <a:cs typeface="Calibri"/>
                <a:sym typeface="Calibri"/>
              </a:defRPr>
            </a:pPr>
            <a:r>
              <a:rPr lang="it-IT" dirty="0" smtClean="0"/>
              <a:t>Come accennato, la motivazione si riferisce ai bisogni sottostanti a cui un individuo aspira o è tentato di aspirare. Per l'imprenditorialità, se la necessità è reale e motivante, deve essere allineata con obiettivi realizzabili.</a:t>
            </a:r>
          </a:p>
          <a:p>
            <a:pPr marL="89999" lvl="0" indent="0" algn="just" rtl="0">
              <a:spcBef>
                <a:spcPts val="0"/>
              </a:spcBef>
              <a:spcAft>
                <a:spcPts val="0"/>
              </a:spcAft>
              <a:buNone/>
              <a:defRPr sz="2300">
                <a:solidFill>
                  <a:schemeClr val="dk1"/>
                </a:solidFill>
                <a:latin typeface="Calibri"/>
                <a:ea typeface="Calibri"/>
                <a:cs typeface="Calibri"/>
                <a:sym typeface="Calibri"/>
              </a:defRPr>
            </a:pPr>
            <a:endParaRPr lang="it-IT" sz="2300" dirty="0" smtClean="0">
              <a:solidFill>
                <a:schemeClr val="dk1"/>
              </a:solidFill>
              <a:latin typeface="Calibri"/>
              <a:ea typeface="Calibri"/>
              <a:cs typeface="Calibri"/>
              <a:sym typeface="Calibri"/>
            </a:endParaRPr>
          </a:p>
          <a:p>
            <a:pPr marL="89999" lvl="0" indent="0" algn="just" rtl="0">
              <a:spcBef>
                <a:spcPts val="0"/>
              </a:spcBef>
              <a:spcAft>
                <a:spcPts val="0"/>
              </a:spcAft>
              <a:buNone/>
              <a:defRPr sz="2300">
                <a:solidFill>
                  <a:schemeClr val="dk1"/>
                </a:solidFill>
                <a:latin typeface="Calibri"/>
                <a:ea typeface="Calibri"/>
                <a:cs typeface="Calibri"/>
                <a:sym typeface="Calibri"/>
              </a:defRPr>
            </a:pPr>
            <a:r>
              <a:rPr lang="it-IT" dirty="0" smtClean="0"/>
              <a:t>La formulazione </a:t>
            </a:r>
            <a:r>
              <a:rPr lang="it-IT" b="1" dirty="0" smtClean="0"/>
              <a:t>SMART</a:t>
            </a:r>
            <a:r>
              <a:rPr lang="it-IT" dirty="0" smtClean="0"/>
              <a:t> che dovrebbe motivare la necessità dell'imprenditorialità deve affrontare questi punti: </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Specifico</a:t>
            </a: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a:t>M</a:t>
            </a:r>
            <a:r>
              <a:rPr lang="it-IT" dirty="0" smtClean="0"/>
              <a:t>isurabile</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Realizzabile-accettabile</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Realistico</a:t>
            </a:r>
            <a:endParaRPr lang="it-IT" sz="2300" dirty="0" smtClean="0">
              <a:solidFill>
                <a:schemeClr val="dk1"/>
              </a:solidFill>
              <a:latin typeface="Calibri"/>
              <a:ea typeface="Calibri"/>
              <a:cs typeface="Calibri"/>
              <a:sym typeface="Calibri"/>
            </a:endParaRP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Tempo limitato</a:t>
            </a:r>
          </a:p>
          <a:p>
            <a:pPr marL="457200" lvl="0" indent="-374650" algn="just"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endParaRPr lang="it-IT" sz="2300" dirty="0" smtClean="0">
              <a:solidFill>
                <a:schemeClr val="dk1"/>
              </a:solidFill>
              <a:latin typeface="Calibri"/>
              <a:ea typeface="Calibri"/>
              <a:cs typeface="Calibri"/>
              <a:sym typeface="Calibri"/>
            </a:endParaRPr>
          </a:p>
          <a:p>
            <a:pPr marL="89999" lvl="0" indent="0" algn="just" rtl="0">
              <a:spcBef>
                <a:spcPts val="0"/>
              </a:spcBef>
              <a:spcAft>
                <a:spcPts val="0"/>
              </a:spcAft>
              <a:buNone/>
              <a:defRPr sz="2300">
                <a:solidFill>
                  <a:schemeClr val="dk1"/>
                </a:solidFill>
                <a:latin typeface="Calibri"/>
                <a:ea typeface="Calibri"/>
                <a:cs typeface="Calibri"/>
                <a:sym typeface="Calibri"/>
              </a:defRPr>
            </a:pPr>
            <a:r>
              <a:rPr lang="it-IT" dirty="0" smtClean="0"/>
              <a:t>Lo studente deve essere in grado di rispondere a questi punti. Descrivendo la sua motivazione ad avviare la propria attività, dichiarando il suo bisogno, dovrebbe essere in grado di individuare un obiettivo SMART. Una volta identificato, sarà in grado di misurare se la motivazione legittima è in linea con i 5 punti di cui sopra offrendogli molta più certezza per un progetto imprenditoriale.</a:t>
            </a:r>
            <a:endParaRPr lang="it-IT" sz="23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lang="it-IT" sz="23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lang="it-IT" sz="2300" dirty="0" smtClean="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300" dirty="0">
              <a:solidFill>
                <a:schemeClr val="dk1"/>
              </a:solidFill>
              <a:latin typeface="Calibri"/>
              <a:ea typeface="Calibri"/>
              <a:cs typeface="Calibri"/>
              <a:sym typeface="Calibri"/>
            </a:endParaRPr>
          </a:p>
        </p:txBody>
      </p:sp>
      <p:sp>
        <p:nvSpPr>
          <p:cNvPr id="84" name="Google Shape;84;g1bef6c5f351_0_4"/>
          <p:cNvSpPr txBox="1"/>
          <p:nvPr/>
        </p:nvSpPr>
        <p:spPr>
          <a:xfrm>
            <a:off x="6043050" y="7447190"/>
            <a:ext cx="62019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defRPr sz="9500">
                <a:solidFill>
                  <a:srgbClr val="93268F"/>
                </a:solidFill>
              </a:defRPr>
            </a:pPr>
            <a:r>
              <a:rPr dirty="0"/>
              <a:t>S.M.A.R.T.</a:t>
            </a:r>
            <a:endParaRPr sz="9500" dirty="0">
              <a:solidFill>
                <a:srgbClr val="93268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bef6c5f351_0_10"/>
          <p:cNvSpPr txBox="1"/>
          <p:nvPr/>
        </p:nvSpPr>
        <p:spPr>
          <a:xfrm>
            <a:off x="1447800" y="1573300"/>
            <a:ext cx="126915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a:pPr>
            <a:r>
              <a:rPr b="1"/>
              <a:t>Unità 2: Creatività</a:t>
            </a:r>
            <a:r>
              <a:t> </a:t>
            </a:r>
            <a:endParaRPr sz="3400"/>
          </a:p>
          <a:p>
            <a:pPr marL="0" marR="0" lvl="0" indent="0" algn="l" rtl="0">
              <a:lnSpc>
                <a:spcPct val="100000"/>
              </a:lnSpc>
              <a:spcBef>
                <a:spcPts val="0"/>
              </a:spcBef>
              <a:spcAft>
                <a:spcPts val="0"/>
              </a:spcAft>
              <a:buNone/>
            </a:pPr>
            <a:endParaRPr sz="4600" b="0" i="0" u="none" strike="noStrike" cap="none">
              <a:solidFill>
                <a:srgbClr val="93268F"/>
              </a:solidFill>
              <a:latin typeface="Arial"/>
              <a:ea typeface="Arial"/>
              <a:cs typeface="Arial"/>
              <a:sym typeface="Arial"/>
            </a:endParaRPr>
          </a:p>
        </p:txBody>
      </p:sp>
      <p:sp>
        <p:nvSpPr>
          <p:cNvPr id="90" name="Google Shape;90;g1bef6c5f351_0_10"/>
          <p:cNvSpPr txBox="1"/>
          <p:nvPr/>
        </p:nvSpPr>
        <p:spPr>
          <a:xfrm>
            <a:off x="1447800" y="2097081"/>
            <a:ext cx="15392400" cy="4496062"/>
          </a:xfrm>
          <a:prstGeom prst="rect">
            <a:avLst/>
          </a:prstGeom>
          <a:noFill/>
          <a:ln>
            <a:noFill/>
          </a:ln>
        </p:spPr>
        <p:txBody>
          <a:bodyPr spcFirstLastPara="1" wrap="square" lIns="91425" tIns="45700" rIns="91425" bIns="45700" anchor="t" anchorCtr="0">
            <a:spAutoFit/>
          </a:bodyPr>
          <a:lstStyle/>
          <a:p>
            <a:pPr marL="0" lvl="0" indent="0" algn="l" rtl="0">
              <a:spcBef>
                <a:spcPts val="1900"/>
              </a:spcBef>
              <a:spcAft>
                <a:spcPts val="0"/>
              </a:spcAft>
              <a:buClr>
                <a:schemeClr val="dk1"/>
              </a:buClr>
              <a:buSzPts val="1100"/>
              <a:buFont typeface="Arial"/>
              <a:buNone/>
              <a:defRPr sz="2300">
                <a:solidFill>
                  <a:srgbClr val="191919"/>
                </a:solidFill>
                <a:latin typeface="Calibri"/>
                <a:ea typeface="Calibri"/>
                <a:cs typeface="Calibri"/>
                <a:sym typeface="Calibri"/>
              </a:defRPr>
            </a:pPr>
            <a:r>
              <a:rPr lang="it-IT" dirty="0" smtClean="0"/>
              <a:t>Essere creativi non significa solo scrivere un romanzo o dipingere su una tela bianca! La creatività si applica a tutti i settori della vita, sia che si tratti di cucinare un pasto delizioso, di venire con una grande idea al lavoro o di un nuovo gioco da condividere con la famiglia. </a:t>
            </a:r>
            <a:endParaRPr lang="it-IT" sz="2300" dirty="0" smtClean="0">
              <a:solidFill>
                <a:srgbClr val="191919"/>
              </a:solidFill>
              <a:latin typeface="Calibri"/>
              <a:ea typeface="Calibri"/>
              <a:cs typeface="Calibri"/>
              <a:sym typeface="Calibri"/>
            </a:endParaRPr>
          </a:p>
          <a:p>
            <a:pPr marL="0" lvl="0" indent="0" algn="l" rtl="0">
              <a:spcBef>
                <a:spcPts val="1900"/>
              </a:spcBef>
              <a:spcAft>
                <a:spcPts val="0"/>
              </a:spcAft>
              <a:buNone/>
              <a:defRPr sz="2300">
                <a:solidFill>
                  <a:srgbClr val="191919"/>
                </a:solidFill>
                <a:latin typeface="Calibri"/>
                <a:ea typeface="Calibri"/>
                <a:cs typeface="Calibri"/>
                <a:sym typeface="Calibri"/>
              </a:defRPr>
            </a:pPr>
            <a:r>
              <a:rPr lang="it-IT" dirty="0" smtClean="0"/>
              <a:t>La creatività esiste in tutti noi, ma come qualsiasi altra cosa, meno la usiamo, più è difficile attivarla o accedervi facilmente! </a:t>
            </a:r>
            <a:endParaRPr lang="it-IT" sz="2300" dirty="0" smtClean="0">
              <a:solidFill>
                <a:srgbClr val="191919"/>
              </a:solidFill>
              <a:latin typeface="Calibri"/>
              <a:ea typeface="Calibri"/>
              <a:cs typeface="Calibri"/>
              <a:sym typeface="Calibri"/>
            </a:endParaRPr>
          </a:p>
          <a:p>
            <a:pPr marL="0" lvl="0" indent="0" algn="l" rtl="0">
              <a:spcBef>
                <a:spcPts val="1900"/>
              </a:spcBef>
              <a:spcAft>
                <a:spcPts val="0"/>
              </a:spcAft>
              <a:buClr>
                <a:schemeClr val="dk1"/>
              </a:buClr>
              <a:buSzPts val="1100"/>
              <a:buFont typeface="Arial"/>
              <a:buNone/>
              <a:defRPr sz="2300">
                <a:solidFill>
                  <a:srgbClr val="191919"/>
                </a:solidFill>
                <a:latin typeface="Calibri"/>
                <a:ea typeface="Calibri"/>
                <a:cs typeface="Calibri"/>
                <a:sym typeface="Calibri"/>
              </a:defRPr>
            </a:pPr>
            <a:r>
              <a:rPr lang="it-IT" dirty="0" smtClean="0"/>
              <a:t>Purtroppo, a volte può anche essere sottovalutato o frainteso, quindi tendiamo a passare meno tempo con esso...</a:t>
            </a:r>
            <a:endParaRPr lang="it-IT" sz="2300" dirty="0" smtClean="0">
              <a:solidFill>
                <a:srgbClr val="191919"/>
              </a:solidFill>
              <a:latin typeface="Calibri"/>
              <a:ea typeface="Calibri"/>
              <a:cs typeface="Calibri"/>
              <a:sym typeface="Calibri"/>
            </a:endParaRPr>
          </a:p>
          <a:p>
            <a:pPr marL="0" lvl="0" indent="0" algn="l" rtl="0">
              <a:spcBef>
                <a:spcPts val="1900"/>
              </a:spcBef>
              <a:spcAft>
                <a:spcPts val="0"/>
              </a:spcAft>
              <a:buClr>
                <a:schemeClr val="dk1"/>
              </a:buClr>
              <a:buSzPts val="1100"/>
              <a:buFont typeface="Arial"/>
              <a:buNone/>
              <a:defRPr sz="2300">
                <a:solidFill>
                  <a:srgbClr val="191919"/>
                </a:solidFill>
                <a:latin typeface="Calibri"/>
                <a:ea typeface="Calibri"/>
                <a:cs typeface="Calibri"/>
                <a:sym typeface="Calibri"/>
              </a:defRPr>
            </a:pPr>
            <a:r>
              <a:rPr lang="it-IT" dirty="0" smtClean="0"/>
              <a:t>Alcune persone, come artisti, attori e creatori, danno priorità alla loro creatività. Guidati da questa parte di loro stessi, la rendono la forza trainante della loro carriera. La loro creatività diventa il loro modo di espressione!</a:t>
            </a:r>
            <a:endParaRPr lang="it-IT" sz="2300" dirty="0" smtClean="0">
              <a:solidFill>
                <a:srgbClr val="191919"/>
              </a:solidFill>
              <a:latin typeface="Calibri"/>
              <a:ea typeface="Calibri"/>
              <a:cs typeface="Calibri"/>
              <a:sym typeface="Calibri"/>
            </a:endParaRPr>
          </a:p>
          <a:p>
            <a:pPr marL="0" lvl="0" indent="0" algn="l" rtl="0">
              <a:spcBef>
                <a:spcPts val="1900"/>
              </a:spcBef>
              <a:spcAft>
                <a:spcPts val="0"/>
              </a:spcAft>
              <a:buClr>
                <a:schemeClr val="dk1"/>
              </a:buClr>
              <a:buSzPts val="1100"/>
              <a:buFont typeface="Arial"/>
              <a:buNone/>
              <a:defRPr sz="2300">
                <a:solidFill>
                  <a:srgbClr val="191919"/>
                </a:solidFill>
                <a:latin typeface="Calibri"/>
                <a:ea typeface="Calibri"/>
                <a:cs typeface="Calibri"/>
                <a:sym typeface="Calibri"/>
              </a:defRPr>
            </a:pPr>
            <a:r>
              <a:rPr lang="it-IT" dirty="0" smtClean="0"/>
              <a:t>Questo potrebbe non sembrare adatto a te, ma questo non significa che non sei creativo! Chiunque può spendere tempo ed energia ad essere creativo a modo suo.</a:t>
            </a:r>
            <a:endParaRPr lang="it-IT" sz="2300" dirty="0" smtClean="0">
              <a:solidFill>
                <a:srgbClr val="191919"/>
              </a:solidFill>
              <a:latin typeface="Calibri"/>
              <a:ea typeface="Calibri"/>
              <a:cs typeface="Calibri"/>
              <a:sym typeface="Calibri"/>
            </a:endParaRPr>
          </a:p>
        </p:txBody>
      </p:sp>
      <p:pic>
        <p:nvPicPr>
          <p:cNvPr id="91" name="Google Shape;91;g1bef6c5f351_0_10"/>
          <p:cNvPicPr preferRelativeResize="0"/>
          <p:nvPr/>
        </p:nvPicPr>
        <p:blipFill>
          <a:blip r:embed="rId3">
            <a:alphaModFix/>
          </a:blip>
          <a:stretch>
            <a:fillRect/>
          </a:stretch>
        </p:blipFill>
        <p:spPr>
          <a:xfrm>
            <a:off x="7793550" y="6331816"/>
            <a:ext cx="7381550" cy="2753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bef6c5f351_0_19"/>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a:pPr>
            <a:r>
              <a:t>Unità 2: Creatività</a:t>
            </a:r>
            <a:endParaRPr sz="3400"/>
          </a:p>
          <a:p>
            <a:pPr marL="457200" marR="0" lvl="0" indent="-381000" algn="l" rtl="0">
              <a:lnSpc>
                <a:spcPct val="100000"/>
              </a:lnSpc>
              <a:spcBef>
                <a:spcPts val="0"/>
              </a:spcBef>
              <a:spcAft>
                <a:spcPts val="0"/>
              </a:spcAft>
              <a:buClr>
                <a:srgbClr val="93268F"/>
              </a:buClr>
              <a:buSzPts val="2400"/>
              <a:buFont typeface="Arial"/>
              <a:buAutoNum type="arabicPeriod"/>
              <a:defRPr sz="2400">
                <a:solidFill>
                  <a:srgbClr val="93268F"/>
                </a:solidFill>
                <a:latin typeface="Calibri"/>
                <a:ea typeface="Calibri"/>
                <a:cs typeface="Calibri"/>
                <a:sym typeface="Calibri"/>
              </a:defRPr>
            </a:pPr>
            <a:r>
              <a:t>Stimola la tua creatività </a:t>
            </a:r>
            <a:endParaRPr sz="4600" b="0" i="0" u="none" strike="noStrike" cap="none">
              <a:solidFill>
                <a:srgbClr val="93268F"/>
              </a:solidFill>
              <a:latin typeface="Arial"/>
              <a:ea typeface="Arial"/>
              <a:cs typeface="Arial"/>
              <a:sym typeface="Arial"/>
            </a:endParaRPr>
          </a:p>
        </p:txBody>
      </p:sp>
      <p:sp>
        <p:nvSpPr>
          <p:cNvPr id="97" name="Google Shape;97;g1bef6c5f351_0_19"/>
          <p:cNvSpPr txBox="1"/>
          <p:nvPr/>
        </p:nvSpPr>
        <p:spPr>
          <a:xfrm>
            <a:off x="1299800" y="3172599"/>
            <a:ext cx="15392400" cy="646326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defRPr sz="2300">
                <a:solidFill>
                  <a:srgbClr val="2C2F34"/>
                </a:solidFill>
                <a:highlight>
                  <a:srgbClr val="FFFFFF"/>
                </a:highlight>
                <a:latin typeface="Roboto"/>
                <a:ea typeface="Roboto"/>
                <a:cs typeface="Roboto"/>
                <a:sym typeface="Roboto"/>
              </a:defRPr>
            </a:pPr>
            <a:r>
              <a:rPr lang="it-IT" dirty="0" smtClean="0">
                <a:latin typeface="Calibri" panose="020F0502020204030204" pitchFamily="34" charset="0"/>
                <a:ea typeface="Calibri" panose="020F0502020204030204" pitchFamily="34" charset="0"/>
                <a:cs typeface="Calibri" panose="020F0502020204030204" pitchFamily="34" charset="0"/>
              </a:rPr>
              <a:t>La creatività è un elemento essenziale per lo sviluppo di un'azienda di successo. Proprio come l'innovazione.</a:t>
            </a:r>
          </a:p>
          <a:p>
            <a:pPr marL="0" lvl="0" indent="0" algn="l" rtl="0">
              <a:spcBef>
                <a:spcPts val="0"/>
              </a:spcBef>
              <a:spcAft>
                <a:spcPts val="0"/>
              </a:spcAft>
              <a:buClr>
                <a:schemeClr val="dk1"/>
              </a:buClr>
              <a:buSzPts val="1100"/>
              <a:buFont typeface="Arial"/>
              <a:buNone/>
              <a:defRPr sz="2300">
                <a:solidFill>
                  <a:srgbClr val="2C2F34"/>
                </a:solidFill>
                <a:highlight>
                  <a:srgbClr val="FFFFFF"/>
                </a:highlight>
                <a:latin typeface="Roboto"/>
                <a:ea typeface="Roboto"/>
                <a:cs typeface="Roboto"/>
                <a:sym typeface="Roboto"/>
              </a:defRPr>
            </a:pPr>
            <a:r>
              <a:rPr lang="it-IT" dirty="0" smtClean="0">
                <a:latin typeface="Calibri" panose="020F0502020204030204" pitchFamily="34" charset="0"/>
                <a:ea typeface="Calibri" panose="020F0502020204030204" pitchFamily="34" charset="0"/>
                <a:cs typeface="Calibri" panose="020F0502020204030204" pitchFamily="34" charset="0"/>
              </a:rPr>
              <a:t> </a:t>
            </a:r>
            <a:endParaRPr lang="it-IT" sz="2300" dirty="0" smtClean="0">
              <a:solidFill>
                <a:srgbClr val="2C2F34"/>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0" lvl="0" indent="0" algn="l" rtl="0">
              <a:spcBef>
                <a:spcPts val="0"/>
              </a:spcBef>
              <a:spcAft>
                <a:spcPts val="0"/>
              </a:spcAft>
              <a:buNone/>
              <a:defRPr sz="2300">
                <a:solidFill>
                  <a:srgbClr val="2C2F34"/>
                </a:solidFill>
                <a:highlight>
                  <a:srgbClr val="FFFFFF"/>
                </a:highlight>
                <a:latin typeface="Roboto"/>
                <a:ea typeface="Roboto"/>
                <a:cs typeface="Roboto"/>
                <a:sym typeface="Roboto"/>
              </a:defRPr>
            </a:pPr>
            <a:r>
              <a:rPr lang="it-IT" dirty="0" smtClean="0">
                <a:latin typeface="Calibri" panose="020F0502020204030204" pitchFamily="34" charset="0"/>
                <a:ea typeface="Calibri" panose="020F0502020204030204" pitchFamily="34" charset="0"/>
                <a:cs typeface="Calibri" panose="020F0502020204030204" pitchFamily="34" charset="0"/>
              </a:rPr>
              <a:t>Chiunque può farlo, a volte devi solo stimolare la tua creatività. </a:t>
            </a:r>
            <a:endParaRPr lang="it-IT" sz="2300" dirty="0" smtClean="0">
              <a:solidFill>
                <a:srgbClr val="2C2F34"/>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0" lvl="0" indent="0" algn="l" rtl="0">
              <a:spcBef>
                <a:spcPts val="0"/>
              </a:spcBef>
              <a:spcAft>
                <a:spcPts val="0"/>
              </a:spcAft>
              <a:buNone/>
            </a:pPr>
            <a:endParaRPr lang="it-IT" sz="2300" dirty="0" smtClean="0">
              <a:solidFill>
                <a:srgbClr val="2C2F34"/>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0" lvl="0" indent="0" algn="l" rtl="0">
              <a:spcBef>
                <a:spcPts val="0"/>
              </a:spcBef>
              <a:spcAft>
                <a:spcPts val="0"/>
              </a:spcAft>
              <a:buClr>
                <a:schemeClr val="dk1"/>
              </a:buClr>
              <a:buSzPts val="1100"/>
              <a:buFont typeface="Arial"/>
              <a:buNone/>
              <a:defRPr sz="2300">
                <a:solidFill>
                  <a:srgbClr val="2C2F34"/>
                </a:solidFill>
                <a:highlight>
                  <a:srgbClr val="FFFFFF"/>
                </a:highlight>
                <a:latin typeface="Roboto"/>
                <a:ea typeface="Roboto"/>
                <a:cs typeface="Roboto"/>
                <a:sym typeface="Roboto"/>
              </a:defRPr>
            </a:pPr>
            <a:r>
              <a:rPr lang="it-IT" dirty="0" smtClean="0">
                <a:latin typeface="Calibri" panose="020F0502020204030204" pitchFamily="34" charset="0"/>
                <a:ea typeface="Calibri" panose="020F0502020204030204" pitchFamily="34" charset="0"/>
                <a:cs typeface="Calibri" panose="020F0502020204030204" pitchFamily="34" charset="0"/>
              </a:rPr>
              <a:t>Qui di seguito ti diamo 8 consigli infallibili per aumentare la tua creatività: </a:t>
            </a:r>
            <a:endParaRPr lang="it-IT" sz="2300" dirty="0" smtClean="0">
              <a:solidFill>
                <a:srgbClr val="2C2F34"/>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0" lvl="0" indent="0" algn="l" rtl="0">
              <a:spcBef>
                <a:spcPts val="0"/>
              </a:spcBef>
              <a:spcAft>
                <a:spcPts val="0"/>
              </a:spcAft>
              <a:buClr>
                <a:schemeClr val="dk1"/>
              </a:buClr>
              <a:buSzPts val="1100"/>
              <a:buFont typeface="Arial"/>
              <a:buNone/>
            </a:pPr>
            <a:endParaRPr lang="it-IT" sz="2300" dirty="0" smtClean="0">
              <a:solidFill>
                <a:srgbClr val="2C2F34"/>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457200" lvl="0" indent="-374650" algn="l" rtl="0">
              <a:spcBef>
                <a:spcPts val="0"/>
              </a:spcBef>
              <a:spcAft>
                <a:spcPts val="0"/>
              </a:spcAft>
              <a:buClr>
                <a:srgbClr val="2C2F34"/>
              </a:buClr>
              <a:buSzPts val="2300"/>
              <a:buFont typeface="Roboto"/>
              <a:buChar char="●"/>
              <a:defRPr sz="2300">
                <a:solidFill>
                  <a:srgbClr val="2C2F34"/>
                </a:solidFill>
                <a:highlight>
                  <a:srgbClr val="FFFFFF"/>
                </a:highlight>
                <a:latin typeface="Roboto"/>
                <a:ea typeface="Roboto"/>
                <a:cs typeface="Roboto"/>
                <a:sym typeface="Roboto"/>
              </a:defRPr>
            </a:pPr>
            <a:r>
              <a:rPr lang="it-IT" dirty="0" smtClean="0">
                <a:latin typeface="Calibri" panose="020F0502020204030204" pitchFamily="34" charset="0"/>
                <a:ea typeface="Calibri" panose="020F0502020204030204" pitchFamily="34" charset="0"/>
                <a:cs typeface="Calibri" panose="020F0502020204030204" pitchFamily="34" charset="0"/>
              </a:rPr>
              <a:t>Sogna</a:t>
            </a:r>
            <a:endParaRPr lang="it-IT" sz="2300" dirty="0" smtClean="0">
              <a:solidFill>
                <a:srgbClr val="2C2F34"/>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457200" lvl="0" indent="-374650" algn="l" rtl="0">
              <a:spcBef>
                <a:spcPts val="0"/>
              </a:spcBef>
              <a:spcAft>
                <a:spcPts val="0"/>
              </a:spcAft>
              <a:buClr>
                <a:srgbClr val="2C2F34"/>
              </a:buClr>
              <a:buSzPts val="2300"/>
              <a:buFont typeface="Roboto"/>
              <a:buChar char="●"/>
              <a:defRPr sz="2300">
                <a:solidFill>
                  <a:srgbClr val="2C2F34"/>
                </a:solidFill>
                <a:highlight>
                  <a:srgbClr val="FFFFFF"/>
                </a:highlight>
                <a:latin typeface="Roboto"/>
                <a:ea typeface="Roboto"/>
                <a:cs typeface="Roboto"/>
                <a:sym typeface="Roboto"/>
              </a:defRPr>
            </a:pPr>
            <a:r>
              <a:rPr lang="it-IT" dirty="0" smtClean="0">
                <a:latin typeface="Calibri" panose="020F0502020204030204" pitchFamily="34" charset="0"/>
                <a:ea typeface="Calibri" panose="020F0502020204030204" pitchFamily="34" charset="0"/>
                <a:cs typeface="Calibri" panose="020F0502020204030204" pitchFamily="34" charset="0"/>
              </a:rPr>
              <a:t>Pensa come un bambino </a:t>
            </a:r>
            <a:endParaRPr lang="it-IT" sz="2300" dirty="0" smtClean="0">
              <a:solidFill>
                <a:srgbClr val="2C2F34"/>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457200" lvl="0" indent="-374650" algn="l" rtl="0">
              <a:spcBef>
                <a:spcPts val="0"/>
              </a:spcBef>
              <a:spcAft>
                <a:spcPts val="0"/>
              </a:spcAft>
              <a:buClr>
                <a:srgbClr val="2C2F34"/>
              </a:buClr>
              <a:buSzPts val="2300"/>
              <a:buFont typeface="Roboto"/>
              <a:buChar char="●"/>
              <a:defRPr sz="2300">
                <a:solidFill>
                  <a:srgbClr val="2C2F34"/>
                </a:solidFill>
                <a:highlight>
                  <a:srgbClr val="FFFFFF"/>
                </a:highlight>
                <a:latin typeface="Roboto"/>
                <a:ea typeface="Roboto"/>
                <a:cs typeface="Roboto"/>
                <a:sym typeface="Roboto"/>
              </a:defRPr>
            </a:pPr>
            <a:r>
              <a:rPr lang="it-IT" dirty="0" smtClean="0">
                <a:latin typeface="Calibri" panose="020F0502020204030204" pitchFamily="34" charset="0"/>
                <a:ea typeface="Calibri" panose="020F0502020204030204" pitchFamily="34" charset="0"/>
                <a:cs typeface="Calibri" panose="020F0502020204030204" pitchFamily="34" charset="0"/>
              </a:rPr>
              <a:t>Fai un passo indietro se necessario</a:t>
            </a:r>
            <a:endParaRPr lang="it-IT" sz="2300" dirty="0" smtClean="0">
              <a:solidFill>
                <a:srgbClr val="2C2F34"/>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457200" lvl="0" indent="-374650" algn="l" rtl="0">
              <a:spcBef>
                <a:spcPts val="0"/>
              </a:spcBef>
              <a:spcAft>
                <a:spcPts val="0"/>
              </a:spcAft>
              <a:buClr>
                <a:srgbClr val="2C2F34"/>
              </a:buClr>
              <a:buSzPts val="2300"/>
              <a:buFont typeface="Roboto"/>
              <a:buChar char="●"/>
              <a:defRPr sz="2300">
                <a:solidFill>
                  <a:srgbClr val="2C2F34"/>
                </a:solidFill>
                <a:highlight>
                  <a:srgbClr val="FFFFFF"/>
                </a:highlight>
                <a:latin typeface="Roboto"/>
                <a:ea typeface="Roboto"/>
                <a:cs typeface="Roboto"/>
                <a:sym typeface="Roboto"/>
              </a:defRPr>
            </a:pPr>
            <a:r>
              <a:rPr lang="it-IT" dirty="0" smtClean="0">
                <a:latin typeface="Calibri" panose="020F0502020204030204" pitchFamily="34" charset="0"/>
                <a:ea typeface="Calibri" panose="020F0502020204030204" pitchFamily="34" charset="0"/>
                <a:cs typeface="Calibri" panose="020F0502020204030204" pitchFamily="34" charset="0"/>
              </a:rPr>
              <a:t>Non limitare la tua immaginazione </a:t>
            </a:r>
            <a:endParaRPr lang="it-IT" sz="2300" dirty="0" smtClean="0">
              <a:solidFill>
                <a:srgbClr val="2C2F34"/>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457200" lvl="0" indent="-374650" algn="l" rtl="0">
              <a:spcBef>
                <a:spcPts val="0"/>
              </a:spcBef>
              <a:spcAft>
                <a:spcPts val="0"/>
              </a:spcAft>
              <a:buClr>
                <a:srgbClr val="2C2F34"/>
              </a:buClr>
              <a:buSzPts val="2300"/>
              <a:buFont typeface="Roboto"/>
              <a:buChar char="●"/>
              <a:defRPr sz="2300">
                <a:solidFill>
                  <a:srgbClr val="2C2F34"/>
                </a:solidFill>
                <a:highlight>
                  <a:srgbClr val="FFFFFF"/>
                </a:highlight>
                <a:latin typeface="Roboto"/>
                <a:ea typeface="Roboto"/>
                <a:cs typeface="Roboto"/>
                <a:sym typeface="Roboto"/>
              </a:defRPr>
            </a:pPr>
            <a:r>
              <a:rPr lang="it-IT" dirty="0" smtClean="0">
                <a:latin typeface="Calibri" panose="020F0502020204030204" pitchFamily="34" charset="0"/>
                <a:ea typeface="Calibri" panose="020F0502020204030204" pitchFamily="34" charset="0"/>
                <a:cs typeface="Calibri" panose="020F0502020204030204" pitchFamily="34" charset="0"/>
              </a:rPr>
              <a:t>Cerca opportunità per ridere </a:t>
            </a:r>
            <a:endParaRPr lang="it-IT" sz="2300" dirty="0" smtClean="0">
              <a:solidFill>
                <a:srgbClr val="2C2F34"/>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457200" lvl="0" indent="-374650" algn="l" rtl="0">
              <a:spcBef>
                <a:spcPts val="0"/>
              </a:spcBef>
              <a:spcAft>
                <a:spcPts val="0"/>
              </a:spcAft>
              <a:buClr>
                <a:srgbClr val="2C2F34"/>
              </a:buClr>
              <a:buSzPts val="2300"/>
              <a:buFont typeface="Roboto"/>
              <a:buChar char="●"/>
              <a:defRPr sz="2300">
                <a:solidFill>
                  <a:srgbClr val="2C2F34"/>
                </a:solidFill>
                <a:highlight>
                  <a:srgbClr val="FFFFFF"/>
                </a:highlight>
                <a:latin typeface="Roboto"/>
                <a:ea typeface="Roboto"/>
                <a:cs typeface="Roboto"/>
                <a:sym typeface="Roboto"/>
              </a:defRPr>
            </a:pPr>
            <a:r>
              <a:rPr lang="it-IT" dirty="0" smtClean="0">
                <a:latin typeface="Calibri" panose="020F0502020204030204" pitchFamily="34" charset="0"/>
                <a:ea typeface="Calibri" panose="020F0502020204030204" pitchFamily="34" charset="0"/>
                <a:cs typeface="Calibri" panose="020F0502020204030204" pitchFamily="34" charset="0"/>
              </a:rPr>
              <a:t>Registra le tue idee </a:t>
            </a:r>
            <a:endParaRPr lang="it-IT" sz="2300" dirty="0" smtClean="0">
              <a:solidFill>
                <a:srgbClr val="2C2F34"/>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457200" lvl="0" indent="-374650" algn="l" rtl="0">
              <a:spcBef>
                <a:spcPts val="0"/>
              </a:spcBef>
              <a:spcAft>
                <a:spcPts val="0"/>
              </a:spcAft>
              <a:buClr>
                <a:srgbClr val="2C2F34"/>
              </a:buClr>
              <a:buSzPts val="2300"/>
              <a:buFont typeface="Roboto"/>
              <a:buChar char="●"/>
              <a:defRPr sz="2300">
                <a:solidFill>
                  <a:srgbClr val="2C2F34"/>
                </a:solidFill>
                <a:highlight>
                  <a:srgbClr val="FFFFFF"/>
                </a:highlight>
                <a:latin typeface="Roboto"/>
                <a:ea typeface="Roboto"/>
                <a:cs typeface="Roboto"/>
                <a:sym typeface="Roboto"/>
              </a:defRPr>
            </a:pPr>
            <a:r>
              <a:rPr lang="it-IT" dirty="0" smtClean="0">
                <a:latin typeface="Calibri" panose="020F0502020204030204" pitchFamily="34" charset="0"/>
                <a:ea typeface="Calibri" panose="020F0502020204030204" pitchFamily="34" charset="0"/>
                <a:cs typeface="Calibri" panose="020F0502020204030204" pitchFamily="34" charset="0"/>
              </a:rPr>
              <a:t>Non smistare le idee in ordine di importanza </a:t>
            </a:r>
            <a:endParaRPr lang="it-IT" sz="2300" dirty="0" smtClean="0">
              <a:solidFill>
                <a:srgbClr val="2C2F34"/>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457200" lvl="0" indent="-374650" algn="l" rtl="0">
              <a:spcBef>
                <a:spcPts val="0"/>
              </a:spcBef>
              <a:spcAft>
                <a:spcPts val="0"/>
              </a:spcAft>
              <a:buClr>
                <a:srgbClr val="2C2F34"/>
              </a:buClr>
              <a:buSzPts val="2300"/>
              <a:buFont typeface="Roboto"/>
              <a:buChar char="●"/>
              <a:defRPr sz="2300">
                <a:solidFill>
                  <a:srgbClr val="2C2F34"/>
                </a:solidFill>
                <a:highlight>
                  <a:srgbClr val="FFFFFF"/>
                </a:highlight>
                <a:latin typeface="Roboto"/>
                <a:ea typeface="Roboto"/>
                <a:cs typeface="Roboto"/>
                <a:sym typeface="Roboto"/>
              </a:defRPr>
            </a:pPr>
            <a:r>
              <a:rPr lang="it-IT" dirty="0" smtClean="0">
                <a:latin typeface="Calibri" panose="020F0502020204030204" pitchFamily="34" charset="0"/>
                <a:ea typeface="Calibri" panose="020F0502020204030204" pitchFamily="34" charset="0"/>
                <a:cs typeface="Calibri" panose="020F0502020204030204" pitchFamily="34" charset="0"/>
              </a:rPr>
              <a:t>Pensa e fallo in grande </a:t>
            </a:r>
            <a:endParaRPr lang="it-IT" sz="2300" dirty="0" smtClean="0">
              <a:solidFill>
                <a:srgbClr val="2C2F34"/>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a:p>
            <a:pPr marL="89999" lvl="0" indent="0" algn="l" rtl="0">
              <a:spcBef>
                <a:spcPts val="0"/>
              </a:spcBef>
              <a:spcAft>
                <a:spcPts val="0"/>
              </a:spcAft>
              <a:buNone/>
            </a:pPr>
            <a:endParaRPr lang="it-IT" sz="2300" dirty="0" smtClean="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just" rtl="0">
              <a:lnSpc>
                <a:spcPct val="100000"/>
              </a:lnSpc>
              <a:spcBef>
                <a:spcPts val="0"/>
              </a:spcBef>
              <a:spcAft>
                <a:spcPts val="0"/>
              </a:spcAft>
              <a:buNone/>
            </a:pPr>
            <a:endParaRPr lang="it-IT" sz="2300" dirty="0" smtClean="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just" rtl="0">
              <a:lnSpc>
                <a:spcPct val="100000"/>
              </a:lnSpc>
              <a:spcBef>
                <a:spcPts val="0"/>
              </a:spcBef>
              <a:spcAft>
                <a:spcPts val="0"/>
              </a:spcAft>
              <a:buClr>
                <a:schemeClr val="dk1"/>
              </a:buClr>
              <a:buSzPts val="1100"/>
              <a:buFont typeface="Arial"/>
              <a:buNone/>
            </a:pPr>
            <a:endParaRPr lang="it-IT" sz="2300" dirty="0" smtClean="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just" rtl="0">
              <a:lnSpc>
                <a:spcPct val="100000"/>
              </a:lnSpc>
              <a:spcBef>
                <a:spcPts val="0"/>
              </a:spcBef>
              <a:spcAft>
                <a:spcPts val="0"/>
              </a:spcAft>
              <a:buClr>
                <a:srgbClr val="000000"/>
              </a:buClr>
              <a:buSzPts val="2400"/>
              <a:buFont typeface="Arial"/>
              <a:buNone/>
            </a:pPr>
            <a:endParaRPr lang="it-IT" sz="23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98" name="Google Shape;98;g1bef6c5f351_0_19"/>
          <p:cNvPicPr preferRelativeResize="0"/>
          <p:nvPr/>
        </p:nvPicPr>
        <p:blipFill rotWithShape="1">
          <a:blip r:embed="rId3">
            <a:alphaModFix/>
          </a:blip>
          <a:srcRect/>
          <a:stretch/>
        </p:blipFill>
        <p:spPr>
          <a:xfrm>
            <a:off x="10160850" y="4408400"/>
            <a:ext cx="3978443" cy="39784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bef6c5f351_0_26"/>
          <p:cNvSpPr txBox="1"/>
          <p:nvPr/>
        </p:nvSpPr>
        <p:spPr>
          <a:xfrm>
            <a:off x="1447800" y="1573300"/>
            <a:ext cx="12691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defRPr sz="3400"/>
            </a:pPr>
            <a:r>
              <a:t>Unità 2: Creatività</a:t>
            </a:r>
            <a:endParaRPr sz="3400"/>
          </a:p>
          <a:p>
            <a:pPr marL="0" marR="0" lvl="0" indent="0" algn="l" rtl="0">
              <a:lnSpc>
                <a:spcPct val="100000"/>
              </a:lnSpc>
              <a:spcBef>
                <a:spcPts val="0"/>
              </a:spcBef>
              <a:spcAft>
                <a:spcPts val="0"/>
              </a:spcAft>
              <a:buNone/>
              <a:defRPr sz="2400">
                <a:solidFill>
                  <a:srgbClr val="93268F"/>
                </a:solidFill>
                <a:latin typeface="Calibri"/>
                <a:ea typeface="Calibri"/>
                <a:cs typeface="Calibri"/>
                <a:sym typeface="Calibri"/>
              </a:defRPr>
            </a:pPr>
            <a:r>
              <a:t>2. Utilizzare il pensiero divergente e convergente per migliorare la creatività </a:t>
            </a:r>
            <a:endParaRPr sz="4600" b="0" i="0" u="none" strike="noStrike" cap="none">
              <a:solidFill>
                <a:srgbClr val="93268F"/>
              </a:solidFill>
              <a:latin typeface="Arial"/>
              <a:ea typeface="Arial"/>
              <a:cs typeface="Arial"/>
              <a:sym typeface="Arial"/>
            </a:endParaRPr>
          </a:p>
        </p:txBody>
      </p:sp>
      <p:sp>
        <p:nvSpPr>
          <p:cNvPr id="104" name="Google Shape;104;g1bef6c5f351_0_26"/>
          <p:cNvSpPr txBox="1"/>
          <p:nvPr/>
        </p:nvSpPr>
        <p:spPr>
          <a:xfrm>
            <a:off x="1129050" y="2731537"/>
            <a:ext cx="15392400" cy="6526200"/>
          </a:xfrm>
          <a:prstGeom prst="rect">
            <a:avLst/>
          </a:prstGeom>
          <a:noFill/>
          <a:ln>
            <a:noFill/>
          </a:ln>
        </p:spPr>
        <p:txBody>
          <a:bodyPr spcFirstLastPara="1" wrap="square" lIns="91425" tIns="45700" rIns="91425" bIns="45700" anchor="t" anchorCtr="0">
            <a:spAutoFit/>
          </a:bodyPr>
          <a:lstStyle/>
          <a:p>
            <a:pPr marL="457200" lvl="0" indent="-374650" algn="l" rtl="0">
              <a:spcBef>
                <a:spcPts val="0"/>
              </a:spcBef>
              <a:spcAft>
                <a:spcPts val="0"/>
              </a:spcAft>
              <a:buClr>
                <a:srgbClr val="2C2F34"/>
              </a:buClr>
              <a:buSzPts val="2300"/>
              <a:buFont typeface="Roboto"/>
              <a:buChar char="●"/>
              <a:defRPr sz="2300" b="1">
                <a:solidFill>
                  <a:srgbClr val="2C2F34"/>
                </a:solidFill>
                <a:highlight>
                  <a:srgbClr val="FFFFFF"/>
                </a:highlight>
                <a:latin typeface="Roboto"/>
                <a:ea typeface="Roboto"/>
                <a:cs typeface="Roboto"/>
                <a:sym typeface="Roboto"/>
              </a:defRPr>
            </a:pPr>
            <a:r>
              <a:rPr lang="it-IT" dirty="0" smtClean="0"/>
              <a:t>Definizione: </a:t>
            </a:r>
            <a:endParaRPr lang="it-IT" sz="1200" dirty="0" smtClean="0">
              <a:solidFill>
                <a:schemeClr val="dk1"/>
              </a:solidFill>
              <a:latin typeface="Calibri"/>
              <a:ea typeface="Calibri"/>
              <a:cs typeface="Calibri"/>
              <a:sym typeface="Calibri"/>
            </a:endParaRPr>
          </a:p>
          <a:p>
            <a:pPr marL="0" lvl="0" indent="0" algn="l" rtl="0">
              <a:spcBef>
                <a:spcPts val="0"/>
              </a:spcBef>
              <a:spcAft>
                <a:spcPts val="0"/>
              </a:spcAft>
              <a:buNone/>
              <a:defRPr sz="2300">
                <a:solidFill>
                  <a:schemeClr val="dk1"/>
                </a:solidFill>
                <a:latin typeface="Calibri"/>
                <a:ea typeface="Calibri"/>
                <a:cs typeface="Calibri"/>
                <a:sym typeface="Calibri"/>
              </a:defRPr>
            </a:pPr>
            <a:r>
              <a:rPr lang="it-IT" dirty="0" smtClean="0"/>
              <a:t>Il pensiero convergente è un modo per trovare una soluzione ben definita a un problema, mentre il pensiero divergente sarà un modo di pensare in modo più creativo per trovare varie soluzioni.</a:t>
            </a:r>
            <a:endParaRPr lang="it-IT" sz="2300"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it-IT" sz="2300" dirty="0" smtClean="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defRPr sz="2300" b="1">
                <a:solidFill>
                  <a:schemeClr val="dk1"/>
                </a:solidFill>
                <a:latin typeface="Calibri"/>
                <a:ea typeface="Calibri"/>
                <a:cs typeface="Calibri"/>
                <a:sym typeface="Calibri"/>
              </a:defRPr>
            </a:pPr>
            <a:r>
              <a:rPr lang="it-IT" dirty="0" smtClean="0"/>
              <a:t>Esempio: </a:t>
            </a:r>
            <a:endParaRPr lang="it-IT" sz="2300" b="1" dirty="0" smtClean="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Pensiero convergente: Il computer si rompe, si chiama un tecnico direttamente per risolverlo. </a:t>
            </a:r>
            <a:endParaRPr lang="it-IT" sz="2300" dirty="0" smtClean="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defRPr sz="2300">
                <a:solidFill>
                  <a:schemeClr val="dk1"/>
                </a:solidFill>
                <a:latin typeface="Calibri"/>
                <a:ea typeface="Calibri"/>
                <a:cs typeface="Calibri"/>
                <a:sym typeface="Calibri"/>
              </a:defRPr>
            </a:pPr>
            <a:r>
              <a:rPr lang="it-IT" dirty="0" smtClean="0"/>
              <a:t>Pensiero divergente: Il computer si rompe, un pensatore divergente cercherà di determinare la causa e utilizzare diversi mezzi per risolvere il problema. Potrebbero chiamare un tecnico o scegliere una delle seguenti opzioni: guarda un tutorial su YouTube, invia un'e-mail al dipartimento di assistenza, ecc.</a:t>
            </a:r>
            <a:endParaRPr lang="it-IT" sz="2200" dirty="0" smtClean="0">
              <a:solidFill>
                <a:schemeClr val="dk1"/>
              </a:solidFill>
              <a:latin typeface="Calibri"/>
              <a:ea typeface="Calibri"/>
              <a:cs typeface="Calibri"/>
              <a:sym typeface="Calibri"/>
            </a:endParaRPr>
          </a:p>
          <a:p>
            <a:pPr marL="457200" lvl="0" indent="0" algn="l" rtl="0">
              <a:spcBef>
                <a:spcPts val="3000"/>
              </a:spcBef>
              <a:spcAft>
                <a:spcPts val="0"/>
              </a:spcAft>
              <a:buNone/>
            </a:pPr>
            <a:endParaRPr sz="2300" dirty="0">
              <a:solidFill>
                <a:schemeClr val="dk1"/>
              </a:solidFill>
              <a:latin typeface="Calibri"/>
              <a:ea typeface="Calibri"/>
              <a:cs typeface="Calibri"/>
              <a:sym typeface="Calibri"/>
            </a:endParaRPr>
          </a:p>
          <a:p>
            <a:pPr marL="0" lvl="0" indent="0" algn="l" rtl="0">
              <a:spcBef>
                <a:spcPts val="3000"/>
              </a:spcBef>
              <a:spcAft>
                <a:spcPts val="0"/>
              </a:spcAft>
              <a:buNone/>
            </a:pPr>
            <a:endParaRPr sz="2300" b="1" dirty="0">
              <a:solidFill>
                <a:schemeClr val="dk1"/>
              </a:solidFill>
              <a:latin typeface="Calibri"/>
              <a:ea typeface="Calibri"/>
              <a:cs typeface="Calibri"/>
              <a:sym typeface="Calibri"/>
            </a:endParaRPr>
          </a:p>
          <a:p>
            <a:pPr marL="0" lvl="0" indent="0" algn="l" rtl="0">
              <a:spcBef>
                <a:spcPts val="0"/>
              </a:spcBef>
              <a:spcAft>
                <a:spcPts val="0"/>
              </a:spcAft>
              <a:buNone/>
            </a:pPr>
            <a:endParaRPr sz="2300" dirty="0">
              <a:solidFill>
                <a:schemeClr val="dk1"/>
              </a:solidFill>
              <a:latin typeface="Calibri"/>
              <a:ea typeface="Calibri"/>
              <a:cs typeface="Calibri"/>
              <a:sym typeface="Calibri"/>
            </a:endParaRPr>
          </a:p>
          <a:p>
            <a:pPr marL="89999" lvl="0" indent="0" algn="l" rtl="0">
              <a:spcBef>
                <a:spcPts val="0"/>
              </a:spcBef>
              <a:spcAft>
                <a:spcPts val="0"/>
              </a:spcAft>
              <a:buNone/>
            </a:pPr>
            <a:endParaRPr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3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300" dirty="0">
              <a:solidFill>
                <a:schemeClr val="dk1"/>
              </a:solidFill>
              <a:latin typeface="Calibri"/>
              <a:ea typeface="Calibri"/>
              <a:cs typeface="Calibri"/>
              <a:sym typeface="Calibri"/>
            </a:endParaRPr>
          </a:p>
        </p:txBody>
      </p:sp>
      <p:sp>
        <p:nvSpPr>
          <p:cNvPr id="105" name="Google Shape;105;g1bef6c5f351_0_26"/>
          <p:cNvSpPr txBox="1"/>
          <p:nvPr/>
        </p:nvSpPr>
        <p:spPr>
          <a:xfrm>
            <a:off x="1129050" y="5994637"/>
            <a:ext cx="16029900" cy="29553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Clr>
                <a:schemeClr val="dk1"/>
              </a:buClr>
              <a:buSzPts val="2300"/>
              <a:buFont typeface="Calibri"/>
              <a:buChar char="●"/>
              <a:defRPr>
                <a:solidFill>
                  <a:schemeClr val="dk1"/>
                </a:solidFill>
                <a:latin typeface="Calibri"/>
                <a:ea typeface="Calibri"/>
                <a:cs typeface="Calibri"/>
                <a:sym typeface="Calibri"/>
              </a:defRPr>
            </a:pPr>
            <a:r>
              <a:rPr lang="it-IT" sz="2300" dirty="0" smtClean="0"/>
              <a:t>I vantaggi del pensiero divergente: </a:t>
            </a:r>
            <a:r>
              <a:rPr lang="it-IT" sz="2200" dirty="0" smtClean="0"/>
              <a:t>A volte può essere difficile, come imprenditore, prendere il tempo di pensare in modo divergente. Lavorare troppo convergente, ma anche troppo velocemente, a volte può costringerti a rimanere nella tua zona di comfort. </a:t>
            </a:r>
            <a:endParaRPr lang="it-IT" sz="2200" dirty="0" smtClean="0">
              <a:solidFill>
                <a:schemeClr val="dk1"/>
              </a:solidFill>
              <a:latin typeface="Calibri"/>
              <a:ea typeface="Calibri"/>
              <a:cs typeface="Calibri"/>
              <a:sym typeface="Calibri"/>
            </a:endParaRPr>
          </a:p>
          <a:p>
            <a:pPr marL="0" lvl="0" indent="0" algn="l" rtl="0">
              <a:spcBef>
                <a:spcPts val="3000"/>
              </a:spcBef>
              <a:spcAft>
                <a:spcPts val="0"/>
              </a:spcAft>
              <a:buClr>
                <a:schemeClr val="dk1"/>
              </a:buClr>
              <a:buSzPts val="1100"/>
              <a:buFont typeface="Arial"/>
              <a:buNone/>
              <a:defRPr sz="2200">
                <a:solidFill>
                  <a:schemeClr val="dk1"/>
                </a:solidFill>
                <a:latin typeface="Calibri"/>
                <a:ea typeface="Calibri"/>
                <a:cs typeface="Calibri"/>
                <a:sym typeface="Calibri"/>
              </a:defRPr>
            </a:pPr>
            <a:r>
              <a:rPr lang="it-IT" dirty="0" smtClean="0"/>
              <a:t>Il pensiero divergente, d'altra parte, ti permetterà di, ma non limitarti a: </a:t>
            </a:r>
            <a:endParaRPr lang="it-IT" sz="22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it-IT" sz="2200" dirty="0" smtClean="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defRPr sz="2200">
                <a:solidFill>
                  <a:schemeClr val="dk1"/>
                </a:solidFill>
                <a:latin typeface="Calibri"/>
                <a:ea typeface="Calibri"/>
                <a:cs typeface="Calibri"/>
                <a:sym typeface="Calibri"/>
              </a:defRPr>
            </a:pPr>
            <a:r>
              <a:rPr lang="it-IT" dirty="0" smtClean="0"/>
              <a:t>Individuare nuove opportunità </a:t>
            </a:r>
            <a:endParaRPr lang="it-IT" sz="2200" dirty="0" smtClean="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defRPr sz="2200">
                <a:solidFill>
                  <a:schemeClr val="dk1"/>
                </a:solidFill>
                <a:latin typeface="Calibri"/>
                <a:ea typeface="Calibri"/>
                <a:cs typeface="Calibri"/>
                <a:sym typeface="Calibri"/>
              </a:defRPr>
            </a:pPr>
            <a:r>
              <a:rPr lang="it-IT" dirty="0" smtClean="0"/>
              <a:t>Generare idee con più funzioni </a:t>
            </a:r>
            <a:endParaRPr lang="it-IT" sz="2200" dirty="0" smtClean="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defRPr sz="2200">
                <a:solidFill>
                  <a:schemeClr val="dk1"/>
                </a:solidFill>
                <a:latin typeface="Calibri"/>
                <a:ea typeface="Calibri"/>
                <a:cs typeface="Calibri"/>
                <a:sym typeface="Calibri"/>
              </a:defRPr>
            </a:pPr>
            <a:r>
              <a:rPr lang="it-IT" dirty="0" smtClean="0"/>
              <a:t>Trovare modi creativi per trovare le soluzioni </a:t>
            </a:r>
            <a:endParaRPr lang="it-IT" dirty="0"/>
          </a:p>
        </p:txBody>
      </p:sp>
      <p:pic>
        <p:nvPicPr>
          <p:cNvPr id="106" name="Google Shape;106;g1bef6c5f351_0_26"/>
          <p:cNvPicPr preferRelativeResize="0"/>
          <p:nvPr/>
        </p:nvPicPr>
        <p:blipFill>
          <a:blip r:embed="rId3">
            <a:alphaModFix/>
          </a:blip>
          <a:stretch>
            <a:fillRect/>
          </a:stretch>
        </p:blipFill>
        <p:spPr>
          <a:xfrm>
            <a:off x="12358630" y="6850582"/>
            <a:ext cx="4755350" cy="22982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2842</Words>
  <Application>Microsoft Office PowerPoint</Application>
  <PresentationFormat>Personalizzato</PresentationFormat>
  <Paragraphs>257</Paragraphs>
  <Slides>23</Slides>
  <Notes>23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23</vt:i4>
      </vt:variant>
    </vt:vector>
  </HeadingPairs>
  <TitlesOfParts>
    <vt:vector size="28" baseType="lpstr">
      <vt:lpstr>Arial</vt:lpstr>
      <vt:lpstr>Roboto</vt:lpstr>
      <vt:lpstr>Helvetica Neue</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User</cp:lastModifiedBy>
  <cp:revision>9</cp:revision>
  <dcterms:created xsi:type="dcterms:W3CDTF">2022-01-04T10:29:56Z</dcterms:created>
  <dcterms:modified xsi:type="dcterms:W3CDTF">2023-04-25T20:25:30Z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Canva</vt:lpwstr>
  </property>
  <property fmtid="{D5CDD505-2E9C-101B-9397-08002B2CF9AE}" pid="4" name="LastSaved">
    <vt:filetime>2022-01-04T00:00:00Z</vt:filetime>
  </property>
</Properties>
</file>