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8288000" cy="10287000"/>
  <p:notesSz cx="18288000" cy="10287000"/>
  <p:embeddedFontLst>
    <p:embeddedFont>
      <p:font typeface="Calibri" panose="020F0502020204030204" pitchFamily="34" charset="0"/>
      <p:regular r:id="rId20"/>
      <p:bold r:id="rId21"/>
      <p:italic r:id="rId22"/>
      <p:boldItalic r:id="rId23"/>
    </p:embeddedFont>
    <p:embeddedFont>
      <p:font typeface="Helvetica Neue" panose="020B0604020202020204" charset="0"/>
      <p:regular r:id="rId24"/>
      <p:bold r:id="rId25"/>
      <p:italic r:id="rId26"/>
      <p:boldItalic r:id="rId27"/>
    </p:embeddedFont>
    <p:embeddedFont>
      <p:font typeface="Open Sans" panose="020B060603050402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gndraZex6LoIeIU3BlzN/qlROQ0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0FF137B-871C-44DF-9562-7AF327203E11}">
  <a:tblStyle styleId="{30FF137B-871C-44DF-9562-7AF327203E11}" styleName="Table_0">
    <a:wholeTbl>
      <a:tcTxStyle b="off" i="off">
        <a:font>
          <a:latin typeface="Calibri"/>
          <a:ea typeface="Calibri"/>
          <a:cs typeface="Calibri"/>
        </a:font>
        <a:schemeClr val="dk1"/>
      </a:tcTxStyle>
      <a:tcStyle>
        <a:tcBdr>
          <a:left>
            <a:ln w="12700" cap="flat" cmpd="sng">
              <a:solidFill>
                <a:schemeClr val="accent4"/>
              </a:solidFill>
              <a:prstDash val="solid"/>
              <a:round/>
              <a:headEnd type="none" w="sm" len="sm"/>
              <a:tailEnd type="none" w="sm" len="sm"/>
            </a:ln>
          </a:left>
          <a:right>
            <a:ln w="12700" cap="flat" cmpd="sng">
              <a:solidFill>
                <a:schemeClr val="accent4"/>
              </a:solidFill>
              <a:prstDash val="solid"/>
              <a:round/>
              <a:headEnd type="none" w="sm" len="sm"/>
              <a:tailEnd type="none" w="sm" len="sm"/>
            </a:ln>
          </a:right>
          <a:top>
            <a:ln w="12700" cap="flat" cmpd="sng">
              <a:solidFill>
                <a:schemeClr val="accent4"/>
              </a:solidFill>
              <a:prstDash val="solid"/>
              <a:round/>
              <a:headEnd type="none" w="sm" len="sm"/>
              <a:tailEnd type="none" w="sm" len="sm"/>
            </a:ln>
          </a:top>
          <a:bottom>
            <a:ln w="12700" cap="flat" cmpd="sng">
              <a:solidFill>
                <a:schemeClr val="accent4"/>
              </a:solidFill>
              <a:prstDash val="solid"/>
              <a:round/>
              <a:headEnd type="none" w="sm" len="sm"/>
              <a:tailEnd type="none" w="sm" len="sm"/>
            </a:ln>
          </a:bottom>
          <a:insideH>
            <a:ln w="12700" cap="flat" cmpd="sng">
              <a:solidFill>
                <a:schemeClr val="accent4"/>
              </a:solidFill>
              <a:prstDash val="solid"/>
              <a:round/>
              <a:headEnd type="none" w="sm" len="sm"/>
              <a:tailEnd type="none" w="sm" len="sm"/>
            </a:ln>
          </a:insideH>
          <a:insideV>
            <a:ln w="12700" cap="flat" cmpd="sng">
              <a:solidFill>
                <a:schemeClr val="accent4"/>
              </a:solidFill>
              <a:prstDash val="solid"/>
              <a:round/>
              <a:headEnd type="none" w="sm" len="sm"/>
              <a:tailEnd type="none" w="sm" len="sm"/>
            </a:ln>
          </a:insideV>
        </a:tcBdr>
        <a:fill>
          <a:solidFill>
            <a:srgbClr val="ECEAF0"/>
          </a:solidFill>
        </a:fill>
      </a:tcStyle>
    </a:wholeTbl>
    <a:band1H>
      <a:tcTxStyle/>
      <a:tcStyle>
        <a:tcBdr/>
        <a:fill>
          <a:solidFill>
            <a:srgbClr val="D7D2DF"/>
          </a:solidFill>
        </a:fill>
      </a:tcStyle>
    </a:band1H>
    <a:band2H>
      <a:tcTxStyle/>
      <a:tcStyle>
        <a:tcBdr/>
      </a:tcStyle>
    </a:band2H>
    <a:band1V>
      <a:tcTxStyle/>
      <a:tcStyle>
        <a:tcBdr/>
        <a:fill>
          <a:solidFill>
            <a:srgbClr val="D7D2DF"/>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4"/>
              </a:solidFill>
              <a:prstDash val="solid"/>
              <a:round/>
              <a:headEnd type="none" w="sm" len="sm"/>
              <a:tailEnd type="none" w="sm" len="sm"/>
            </a:ln>
          </a:top>
        </a:tcBdr>
        <a:fill>
          <a:solidFill>
            <a:srgbClr val="ECEAF0"/>
          </a:solidFill>
        </a:fill>
      </a:tcStyle>
    </a:lastRow>
    <a:seCell>
      <a:tcTxStyle/>
      <a:tcStyle>
        <a:tcBdr/>
      </a:tcStyle>
    </a:seCell>
    <a:swCell>
      <a:tcTxStyle/>
      <a:tcStyle>
        <a:tcBdr/>
      </a:tcStyle>
    </a:swCell>
    <a:firstRow>
      <a:tcTxStyle b="on" i="off"/>
      <a:tcStyle>
        <a:tcBdr/>
        <a:fill>
          <a:solidFill>
            <a:srgbClr val="ECEAF0"/>
          </a:solidFill>
        </a:fill>
      </a:tcStyle>
    </a:firstRow>
    <a:neCell>
      <a:tcTxStyle/>
      <a:tcStyle>
        <a:tcBdr/>
      </a:tcStyle>
    </a:neCell>
    <a:nwCell>
      <a:tcTxStyle/>
      <a:tcStyle>
        <a:tcBdr/>
      </a:tcStyle>
    </a:nwCell>
  </a:tblStyle>
  <a:tblStyle styleId="{75346592-7502-4856-AB15-D22DE06BD8D8}"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594" y="6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 name="Google Shape;23;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1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7: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8: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9: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0: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2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2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2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 name="Google Shape;31;p2: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 name="Google Shape;32;p2: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 name="Google Shape;49;p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9: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 name="Google Shape;66;p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0: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 name="Google Shape;75;p1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1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1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1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p:nvPr/>
        </p:nvSpPr>
        <p:spPr>
          <a:xfrm>
            <a:off x="0" y="1"/>
            <a:ext cx="9144635" cy="1812688"/>
          </a:xfrm>
          <a:custGeom>
            <a:avLst/>
            <a:gdLst/>
            <a:ahLst/>
            <a:cxnLst/>
            <a:rect l="l" t="t" r="r" b="b"/>
            <a:pathLst>
              <a:path w="9144635" h="3305175" extrusionOk="0">
                <a:moveTo>
                  <a:pt x="0" y="3304911"/>
                </a:moveTo>
                <a:lnTo>
                  <a:pt x="0" y="0"/>
                </a:lnTo>
                <a:lnTo>
                  <a:pt x="7135660" y="0"/>
                </a:lnTo>
                <a:lnTo>
                  <a:pt x="9144210" y="595197"/>
                </a:lnTo>
                <a:lnTo>
                  <a:pt x="0" y="3304911"/>
                </a:lnTo>
                <a:close/>
              </a:path>
            </a:pathLst>
          </a:custGeom>
          <a:solidFill>
            <a:srgbClr val="93268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23"/>
          <p:cNvSpPr/>
          <p:nvPr/>
        </p:nvSpPr>
        <p:spPr>
          <a:xfrm>
            <a:off x="9144210" y="1"/>
            <a:ext cx="9144000" cy="1812688"/>
          </a:xfrm>
          <a:custGeom>
            <a:avLst/>
            <a:gdLst/>
            <a:ahLst/>
            <a:cxnLst/>
            <a:rect l="l" t="t" r="r" b="b"/>
            <a:pathLst>
              <a:path w="9144000" h="3305175" extrusionOk="0">
                <a:moveTo>
                  <a:pt x="9143788" y="3304786"/>
                </a:moveTo>
                <a:lnTo>
                  <a:pt x="0" y="595197"/>
                </a:lnTo>
                <a:lnTo>
                  <a:pt x="2008550" y="0"/>
                </a:lnTo>
                <a:lnTo>
                  <a:pt x="9143788" y="0"/>
                </a:lnTo>
                <a:lnTo>
                  <a:pt x="9143788" y="3304786"/>
                </a:lnTo>
                <a:close/>
              </a:path>
            </a:pathLst>
          </a:custGeom>
          <a:solidFill>
            <a:srgbClr val="CF9EC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12;p23"/>
          <p:cNvSpPr/>
          <p:nvPr/>
        </p:nvSpPr>
        <p:spPr>
          <a:xfrm>
            <a:off x="7135659" y="0"/>
            <a:ext cx="4017645" cy="326667"/>
          </a:xfrm>
          <a:custGeom>
            <a:avLst/>
            <a:gdLst/>
            <a:ahLst/>
            <a:cxnLst/>
            <a:rect l="l" t="t" r="r" b="b"/>
            <a:pathLst>
              <a:path w="4017645" h="595630" extrusionOk="0">
                <a:moveTo>
                  <a:pt x="2008550" y="595197"/>
                </a:moveTo>
                <a:lnTo>
                  <a:pt x="0" y="0"/>
                </a:lnTo>
                <a:lnTo>
                  <a:pt x="4017101" y="0"/>
                </a:lnTo>
                <a:lnTo>
                  <a:pt x="2008550" y="595197"/>
                </a:lnTo>
                <a:close/>
              </a:path>
            </a:pathLst>
          </a:custGeom>
          <a:solidFill>
            <a:srgbClr val="640D6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23"/>
          <p:cNvSpPr/>
          <p:nvPr/>
        </p:nvSpPr>
        <p:spPr>
          <a:xfrm>
            <a:off x="1028700" y="1028712"/>
            <a:ext cx="16230600" cy="8229600"/>
          </a:xfrm>
          <a:custGeom>
            <a:avLst/>
            <a:gdLst/>
            <a:ahLst/>
            <a:cxnLst/>
            <a:rect l="l" t="t" r="r" b="b"/>
            <a:pathLst>
              <a:path w="16230600" h="8229600" extrusionOk="0">
                <a:moveTo>
                  <a:pt x="16230588" y="83553"/>
                </a:moveTo>
                <a:lnTo>
                  <a:pt x="16146564" y="83553"/>
                </a:lnTo>
                <a:lnTo>
                  <a:pt x="16146564" y="0"/>
                </a:lnTo>
                <a:lnTo>
                  <a:pt x="16137128" y="0"/>
                </a:lnTo>
                <a:lnTo>
                  <a:pt x="16137128" y="83553"/>
                </a:lnTo>
                <a:lnTo>
                  <a:pt x="16137128" y="92989"/>
                </a:lnTo>
                <a:lnTo>
                  <a:pt x="16137128" y="8136128"/>
                </a:lnTo>
                <a:lnTo>
                  <a:pt x="93459" y="8136128"/>
                </a:lnTo>
                <a:lnTo>
                  <a:pt x="93459" y="92989"/>
                </a:lnTo>
                <a:lnTo>
                  <a:pt x="16137128" y="92989"/>
                </a:lnTo>
                <a:lnTo>
                  <a:pt x="16137128" y="83553"/>
                </a:lnTo>
                <a:lnTo>
                  <a:pt x="93459" y="83553"/>
                </a:lnTo>
                <a:lnTo>
                  <a:pt x="93459" y="0"/>
                </a:lnTo>
                <a:lnTo>
                  <a:pt x="84023" y="0"/>
                </a:lnTo>
                <a:lnTo>
                  <a:pt x="84023" y="83553"/>
                </a:lnTo>
                <a:lnTo>
                  <a:pt x="0" y="83553"/>
                </a:lnTo>
                <a:lnTo>
                  <a:pt x="0" y="92989"/>
                </a:lnTo>
                <a:lnTo>
                  <a:pt x="84023" y="92989"/>
                </a:lnTo>
                <a:lnTo>
                  <a:pt x="84023" y="8136128"/>
                </a:lnTo>
                <a:lnTo>
                  <a:pt x="0" y="8136128"/>
                </a:lnTo>
                <a:lnTo>
                  <a:pt x="0" y="8145564"/>
                </a:lnTo>
                <a:lnTo>
                  <a:pt x="84023" y="8145564"/>
                </a:lnTo>
                <a:lnTo>
                  <a:pt x="84023" y="8229600"/>
                </a:lnTo>
                <a:lnTo>
                  <a:pt x="93459" y="8229600"/>
                </a:lnTo>
                <a:lnTo>
                  <a:pt x="93459" y="8145564"/>
                </a:lnTo>
                <a:lnTo>
                  <a:pt x="16137128" y="8145564"/>
                </a:lnTo>
                <a:lnTo>
                  <a:pt x="16137128" y="8229600"/>
                </a:lnTo>
                <a:lnTo>
                  <a:pt x="16146564" y="8229600"/>
                </a:lnTo>
                <a:lnTo>
                  <a:pt x="16146564" y="8145564"/>
                </a:lnTo>
                <a:lnTo>
                  <a:pt x="16230588" y="8145564"/>
                </a:lnTo>
                <a:lnTo>
                  <a:pt x="16230588" y="8136128"/>
                </a:lnTo>
                <a:lnTo>
                  <a:pt x="16146564" y="8136128"/>
                </a:lnTo>
                <a:lnTo>
                  <a:pt x="16146564" y="92989"/>
                </a:lnTo>
                <a:lnTo>
                  <a:pt x="16230588" y="92989"/>
                </a:lnTo>
                <a:lnTo>
                  <a:pt x="16230588" y="83553"/>
                </a:lnTo>
                <a:close/>
              </a:path>
            </a:pathLst>
          </a:custGeom>
          <a:solidFill>
            <a:srgbClr val="CF9EC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4" name="Google Shape;14;p23"/>
          <p:cNvPicPr preferRelativeResize="0"/>
          <p:nvPr/>
        </p:nvPicPr>
        <p:blipFill rotWithShape="1">
          <a:blip r:embed="rId4">
            <a:alphaModFix/>
          </a:blip>
          <a:srcRect/>
          <a:stretch/>
        </p:blipFill>
        <p:spPr>
          <a:xfrm>
            <a:off x="1028700" y="9258300"/>
            <a:ext cx="3198719" cy="702057"/>
          </a:xfrm>
          <a:prstGeom prst="rect">
            <a:avLst/>
          </a:prstGeom>
          <a:noFill/>
          <a:ln>
            <a:noFill/>
          </a:ln>
        </p:spPr>
      </p:pic>
      <p:sp>
        <p:nvSpPr>
          <p:cNvPr id="15" name="Google Shape;15;p23"/>
          <p:cNvSpPr txBox="1"/>
          <p:nvPr/>
        </p:nvSpPr>
        <p:spPr>
          <a:xfrm>
            <a:off x="4648200" y="9412402"/>
            <a:ext cx="12611100" cy="477054"/>
          </a:xfrm>
          <a:prstGeom prst="rect">
            <a:avLst/>
          </a:prstGeom>
          <a:noFill/>
          <a:ln>
            <a:noFill/>
          </a:ln>
        </p:spPr>
        <p:txBody>
          <a:bodyPr spcFirstLastPara="1" wrap="square" lIns="91425" tIns="45700" rIns="91425" bIns="45700" anchor="t" anchorCtr="0">
            <a:spAutoFit/>
          </a:bodyPr>
          <a:lstStyle/>
          <a:p>
            <a:pPr marL="12700" marR="0" lvl="0" indent="0" algn="just" rtl="0">
              <a:lnSpc>
                <a:spcPct val="106785"/>
              </a:lnSpc>
              <a:spcBef>
                <a:spcPts val="0"/>
              </a:spcBef>
              <a:spcAft>
                <a:spcPts val="0"/>
              </a:spcAft>
              <a:buNone/>
            </a:pPr>
            <a:r>
              <a:rPr lang="en-GB" sz="1400">
                <a:solidFill>
                  <a:schemeClr val="dk1"/>
                </a:solidFill>
                <a:latin typeface="Arial"/>
                <a:ea typeface="Arial"/>
                <a:cs typeface="Arial"/>
                <a:sym typeface="Arial"/>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
        <p:nvSpPr>
          <p:cNvPr id="16" name="Google Shape;16;p23"/>
          <p:cNvSpPr/>
          <p:nvPr/>
        </p:nvSpPr>
        <p:spPr>
          <a:xfrm>
            <a:off x="9137374" y="1"/>
            <a:ext cx="9144000" cy="1812688"/>
          </a:xfrm>
          <a:custGeom>
            <a:avLst/>
            <a:gdLst/>
            <a:ahLst/>
            <a:cxnLst/>
            <a:rect l="l" t="t" r="r" b="b"/>
            <a:pathLst>
              <a:path w="9144000" h="3305175" extrusionOk="0">
                <a:moveTo>
                  <a:pt x="9143788" y="3304786"/>
                </a:moveTo>
                <a:lnTo>
                  <a:pt x="0" y="595197"/>
                </a:lnTo>
                <a:lnTo>
                  <a:pt x="2008550" y="0"/>
                </a:lnTo>
                <a:lnTo>
                  <a:pt x="9143788" y="0"/>
                </a:lnTo>
                <a:lnTo>
                  <a:pt x="9143788" y="3304786"/>
                </a:lnTo>
                <a:close/>
              </a:path>
            </a:pathLst>
          </a:custGeom>
          <a:solidFill>
            <a:srgbClr val="CF9EC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7;p23"/>
          <p:cNvSpPr/>
          <p:nvPr/>
        </p:nvSpPr>
        <p:spPr>
          <a:xfrm>
            <a:off x="7128823" y="0"/>
            <a:ext cx="4017645" cy="326667"/>
          </a:xfrm>
          <a:custGeom>
            <a:avLst/>
            <a:gdLst/>
            <a:ahLst/>
            <a:cxnLst/>
            <a:rect l="l" t="t" r="r" b="b"/>
            <a:pathLst>
              <a:path w="4017645" h="595630" extrusionOk="0">
                <a:moveTo>
                  <a:pt x="2008550" y="595197"/>
                </a:moveTo>
                <a:lnTo>
                  <a:pt x="0" y="0"/>
                </a:lnTo>
                <a:lnTo>
                  <a:pt x="4017101" y="0"/>
                </a:lnTo>
                <a:lnTo>
                  <a:pt x="2008550" y="595197"/>
                </a:lnTo>
                <a:close/>
              </a:path>
            </a:pathLst>
          </a:custGeom>
          <a:solidFill>
            <a:srgbClr val="640D6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8" name="Google Shape;18;p23"/>
          <p:cNvPicPr preferRelativeResize="0"/>
          <p:nvPr/>
        </p:nvPicPr>
        <p:blipFill rotWithShape="1">
          <a:blip r:embed="rId5">
            <a:alphaModFix/>
          </a:blip>
          <a:srcRect/>
          <a:stretch/>
        </p:blipFill>
        <p:spPr>
          <a:xfrm>
            <a:off x="14325600" y="1465438"/>
            <a:ext cx="2749826" cy="69450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dewproject.eu/" TargetMode="Externa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ismea.ec.europa.eu/programmes/european-innovation-ecosystems/women-techeu_e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https://www.ecb.europa.eu/ecb/educational/explainers/tell-me-more/html/what_is_inflation.en.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ecb.europa.eu/inflation/stat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https://www.dewproject.e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aprtoapy.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pic>
        <p:nvPicPr>
          <p:cNvPr id="25" name="Google Shape;25;p1"/>
          <p:cNvPicPr preferRelativeResize="0"/>
          <p:nvPr/>
        </p:nvPicPr>
        <p:blipFill rotWithShape="1">
          <a:blip r:embed="rId3">
            <a:alphaModFix/>
          </a:blip>
          <a:srcRect/>
          <a:stretch/>
        </p:blipFill>
        <p:spPr>
          <a:xfrm>
            <a:off x="5276850" y="3162300"/>
            <a:ext cx="7734299" cy="1943099"/>
          </a:xfrm>
          <a:prstGeom prst="rect">
            <a:avLst/>
          </a:prstGeom>
          <a:noFill/>
          <a:ln>
            <a:noFill/>
          </a:ln>
        </p:spPr>
      </p:pic>
      <p:pic>
        <p:nvPicPr>
          <p:cNvPr id="26" name="Google Shape;26;p1"/>
          <p:cNvPicPr preferRelativeResize="0"/>
          <p:nvPr/>
        </p:nvPicPr>
        <p:blipFill rotWithShape="1">
          <a:blip r:embed="rId4">
            <a:alphaModFix/>
          </a:blip>
          <a:srcRect/>
          <a:stretch/>
        </p:blipFill>
        <p:spPr>
          <a:xfrm>
            <a:off x="1028700" y="9258300"/>
            <a:ext cx="3198719" cy="702057"/>
          </a:xfrm>
          <a:prstGeom prst="rect">
            <a:avLst/>
          </a:prstGeom>
          <a:noFill/>
          <a:ln>
            <a:noFill/>
          </a:ln>
        </p:spPr>
      </p:pic>
      <p:sp>
        <p:nvSpPr>
          <p:cNvPr id="27" name="Google Shape;27;p1"/>
          <p:cNvSpPr txBox="1"/>
          <p:nvPr/>
        </p:nvSpPr>
        <p:spPr>
          <a:xfrm>
            <a:off x="8344699" y="5600700"/>
            <a:ext cx="1935770" cy="319959"/>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GB" sz="2000" u="sng" dirty="0">
                <a:solidFill>
                  <a:schemeClr val="dk1"/>
                </a:solidFill>
                <a:latin typeface="Helvetica Neue"/>
                <a:ea typeface="Helvetica Neue"/>
                <a:cs typeface="Helvetica Neue"/>
                <a:sym typeface="Helvetica Neue"/>
                <a:hlinkClick r:id="rId5">
                  <a:extLst>
                    <a:ext uri="{A12FA001-AC4F-418D-AE19-62706E023703}">
                      <ahyp:hlinkClr xmlns:ahyp="http://schemas.microsoft.com/office/drawing/2018/hyperlinkcolor" val="tx"/>
                    </a:ext>
                  </a:extLst>
                </a:hlinkClick>
              </a:rPr>
              <a:t>dewproject.eu</a:t>
            </a:r>
            <a:r>
              <a:rPr lang="en-GB" sz="2000" dirty="0">
                <a:solidFill>
                  <a:schemeClr val="dk1"/>
                </a:solidFill>
                <a:latin typeface="Helvetica Neue"/>
                <a:ea typeface="Helvetica Neue"/>
                <a:cs typeface="Helvetica Neue"/>
                <a:sym typeface="Helvetica Neue"/>
              </a:rPr>
              <a:t> </a:t>
            </a:r>
            <a:endParaRPr dirty="0"/>
          </a:p>
        </p:txBody>
      </p:sp>
      <p:sp>
        <p:nvSpPr>
          <p:cNvPr id="28" name="Google Shape;28;p1"/>
          <p:cNvSpPr txBox="1"/>
          <p:nvPr/>
        </p:nvSpPr>
        <p:spPr>
          <a:xfrm>
            <a:off x="3238499" y="6210300"/>
            <a:ext cx="11811000" cy="3516347"/>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None/>
            </a:pPr>
            <a:r>
              <a:rPr lang="en-GB" sz="4400" b="1">
                <a:solidFill>
                  <a:srgbClr val="660066"/>
                </a:solidFill>
                <a:latin typeface="Calibri"/>
                <a:ea typeface="Calibri"/>
                <a:cs typeface="Calibri"/>
                <a:sym typeface="Calibri"/>
              </a:rPr>
              <a:t>Alfabetización financiera</a:t>
            </a:r>
            <a:endParaRPr/>
          </a:p>
          <a:p>
            <a:pPr marL="12700" marR="0" lvl="0" indent="0" algn="ctr" rtl="0">
              <a:lnSpc>
                <a:spcPct val="100000"/>
              </a:lnSpc>
              <a:spcBef>
                <a:spcPts val="100"/>
              </a:spcBef>
              <a:spcAft>
                <a:spcPts val="0"/>
              </a:spcAft>
              <a:buNone/>
            </a:pPr>
            <a:endParaRPr sz="4400" b="1">
              <a:solidFill>
                <a:schemeClr val="dk1"/>
              </a:solidFill>
              <a:latin typeface="Calibri"/>
              <a:ea typeface="Calibri"/>
              <a:cs typeface="Calibri"/>
              <a:sym typeface="Calibri"/>
            </a:endParaRPr>
          </a:p>
          <a:p>
            <a:pPr marL="12700" marR="0" lvl="0" indent="0" algn="ctr" rtl="0">
              <a:lnSpc>
                <a:spcPct val="100000"/>
              </a:lnSpc>
              <a:spcBef>
                <a:spcPts val="100"/>
              </a:spcBef>
              <a:spcAft>
                <a:spcPts val="0"/>
              </a:spcAft>
              <a:buNone/>
            </a:pPr>
            <a:r>
              <a:rPr lang="en-GB" sz="4400">
                <a:solidFill>
                  <a:schemeClr val="dk1"/>
                </a:solidFill>
                <a:latin typeface="Calibri"/>
                <a:ea typeface="Calibri"/>
                <a:cs typeface="Calibri"/>
                <a:sym typeface="Calibri"/>
              </a:rPr>
              <a:t>Socio: IHF asbl – Institut de Haute Formation aux Politique Communautaires</a:t>
            </a:r>
            <a:endParaRPr/>
          </a:p>
          <a:p>
            <a:pPr marL="12700" marR="0" lvl="0" indent="0" algn="l" rtl="0">
              <a:lnSpc>
                <a:spcPct val="100000"/>
              </a:lnSpc>
              <a:spcBef>
                <a:spcPts val="100"/>
              </a:spcBef>
              <a:spcAft>
                <a:spcPts val="0"/>
              </a:spcAft>
              <a:buNone/>
            </a:pPr>
            <a:endParaRPr sz="4400" b="1">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5"/>
          <p:cNvSpPr txBox="1"/>
          <p:nvPr/>
        </p:nvSpPr>
        <p:spPr>
          <a:xfrm>
            <a:off x="1447800" y="1573291"/>
            <a:ext cx="13233400" cy="12926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a:solidFill>
                  <a:srgbClr val="660066"/>
                </a:solidFill>
                <a:latin typeface="Calibri"/>
                <a:ea typeface="Calibri"/>
                <a:cs typeface="Calibri"/>
                <a:sym typeface="Calibri"/>
              </a:rPr>
              <a:t>2.	</a:t>
            </a:r>
            <a:r>
              <a:rPr lang="en-GB" sz="4000" b="1">
                <a:solidFill>
                  <a:srgbClr val="660066"/>
                </a:solidFill>
                <a:latin typeface="Calibri"/>
                <a:ea typeface="Calibri"/>
                <a:cs typeface="Calibri"/>
              </a:rPr>
              <a:t> Financiación de deuda frente a financiación de capital</a:t>
            </a:r>
            <a:endParaRPr/>
          </a:p>
          <a:p>
            <a:pPr marL="0" marR="0" lvl="0" indent="0" algn="l" rtl="0">
              <a:spcBef>
                <a:spcPts val="0"/>
              </a:spcBef>
              <a:spcAft>
                <a:spcPts val="0"/>
              </a:spcAft>
              <a:buNone/>
            </a:pPr>
            <a:endParaRPr sz="1000" b="1">
              <a:solidFill>
                <a:srgbClr val="660066"/>
              </a:solidFill>
              <a:latin typeface="Calibri"/>
              <a:ea typeface="Calibri"/>
              <a:cs typeface="Calibri"/>
              <a:sym typeface="Calibri"/>
            </a:endParaRPr>
          </a:p>
          <a:p>
            <a:pPr lvl="0"/>
            <a:r>
              <a:rPr lang="en-GB" sz="2800" b="1">
                <a:solidFill>
                  <a:srgbClr val="660066"/>
                </a:solidFill>
                <a:latin typeface="Calibri"/>
                <a:ea typeface="Calibri"/>
                <a:cs typeface="Calibri"/>
                <a:sym typeface="Calibri"/>
              </a:rPr>
              <a:t>Sección 3: </a:t>
            </a:r>
            <a:r>
              <a:rPr lang="en-GB" sz="2800" b="1">
                <a:solidFill>
                  <a:srgbClr val="660066"/>
                </a:solidFill>
                <a:latin typeface="Calibri"/>
                <a:ea typeface="Calibri"/>
                <a:cs typeface="Calibri"/>
              </a:rPr>
              <a:t>Financiación del capital - buenas prácticas</a:t>
            </a:r>
            <a:endParaRPr sz="2800" b="1">
              <a:solidFill>
                <a:srgbClr val="660066"/>
              </a:solidFill>
              <a:latin typeface="Calibri"/>
              <a:ea typeface="Calibri"/>
              <a:cs typeface="Calibri"/>
            </a:endParaRPr>
          </a:p>
        </p:txBody>
      </p:sp>
      <p:sp>
        <p:nvSpPr>
          <p:cNvPr id="172" name="Google Shape;172;p15"/>
          <p:cNvSpPr txBox="1"/>
          <p:nvPr/>
        </p:nvSpPr>
        <p:spPr>
          <a:xfrm>
            <a:off x="1447800" y="2926661"/>
            <a:ext cx="15392400" cy="1200288"/>
          </a:xfrm>
          <a:prstGeom prst="rect">
            <a:avLst/>
          </a:prstGeom>
          <a:noFill/>
          <a:ln>
            <a:noFill/>
          </a:ln>
        </p:spPr>
        <p:txBody>
          <a:bodyPr spcFirstLastPara="1" wrap="square" lIns="91425" tIns="45700" rIns="91425" bIns="45700" anchor="t" anchorCtr="0">
            <a:spAutoFit/>
          </a:bodyPr>
          <a:lstStyle/>
          <a:p>
            <a:pPr algn="just"/>
            <a:r>
              <a:rPr lang="es-ES" sz="2300" dirty="0">
                <a:solidFill>
                  <a:schemeClr val="dk1"/>
                </a:solidFill>
                <a:latin typeface="Calibri"/>
                <a:ea typeface="Calibri"/>
                <a:cs typeface="Calibri"/>
              </a:rPr>
              <a:t>La escala y el alcance de la financiación de capital incluyen una amplia gama de actividades, desde recaudar unos pocos cientos de dólares de amigos y familiares hasta recaudar miles de millones de dólares de enormes organizaciones y un gran número de inversores en Ofertas Públicas Iniciales</a:t>
            </a:r>
            <a:r>
              <a:rPr lang="es-ES" sz="2400" dirty="0">
                <a:solidFill>
                  <a:schemeClr val="dk1"/>
                </a:solidFill>
                <a:latin typeface="Calibri"/>
                <a:ea typeface="Calibri"/>
                <a:cs typeface="Calibri"/>
              </a:rPr>
              <a:t>.</a:t>
            </a:r>
          </a:p>
        </p:txBody>
      </p:sp>
      <p:sp>
        <p:nvSpPr>
          <p:cNvPr id="173" name="Google Shape;173;p15"/>
          <p:cNvSpPr txBox="1"/>
          <p:nvPr/>
        </p:nvSpPr>
        <p:spPr>
          <a:xfrm>
            <a:off x="1447800" y="3860800"/>
            <a:ext cx="15392400" cy="567843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lang="es-ES" sz="2200" dirty="0">
              <a:solidFill>
                <a:schemeClr val="dk1"/>
              </a:solidFill>
              <a:latin typeface="Calibri"/>
              <a:ea typeface="Calibri"/>
              <a:cs typeface="Calibri"/>
              <a:sym typeface="Calibri"/>
            </a:endParaRPr>
          </a:p>
          <a:p>
            <a:pPr algn="just"/>
            <a:r>
              <a:rPr lang="es-ES" sz="2300" dirty="0">
                <a:effectLst/>
                <a:latin typeface="Calibri" panose="020F0502020204030204" pitchFamily="34" charset="0"/>
                <a:ea typeface="Calibri" panose="020F0502020204030204" pitchFamily="34" charset="0"/>
                <a:cs typeface="Arial MT"/>
              </a:rPr>
              <a:t>Entre los tipos de financiación externa más comunes y conocidos se encuentran:</a:t>
            </a:r>
            <a:endParaRPr lang="es-ES" sz="2300" dirty="0">
              <a:effectLst/>
              <a:latin typeface="Arial MT"/>
              <a:ea typeface="Arial MT"/>
              <a:cs typeface="Arial MT"/>
            </a:endParaRPr>
          </a:p>
          <a:p>
            <a:pPr marL="0" marR="0" lvl="0" indent="0" algn="just" rtl="0">
              <a:spcBef>
                <a:spcPts val="0"/>
              </a:spcBef>
              <a:spcAft>
                <a:spcPts val="0"/>
              </a:spcAft>
              <a:buNone/>
            </a:pPr>
            <a:endParaRPr lang="es-ES" sz="2400" dirty="0">
              <a:solidFill>
                <a:schemeClr val="dk1"/>
              </a:solidFill>
              <a:latin typeface="Calibri"/>
              <a:ea typeface="Calibri"/>
              <a:cs typeface="Calibri"/>
              <a:sym typeface="Calibri"/>
            </a:endParaRPr>
          </a:p>
          <a:p>
            <a:pPr algn="just"/>
            <a:r>
              <a:rPr lang="es-ES" sz="2300" dirty="0">
                <a:solidFill>
                  <a:schemeClr val="dk1"/>
                </a:solidFill>
                <a:latin typeface="Calibri"/>
                <a:ea typeface="Calibri"/>
                <a:cs typeface="Calibri"/>
                <a:sym typeface="Calibri"/>
              </a:rPr>
              <a:t>	</a:t>
            </a:r>
            <a:r>
              <a:rPr lang="es-ES" sz="2300" b="1" dirty="0">
                <a:solidFill>
                  <a:srgbClr val="000000"/>
                </a:solidFill>
                <a:effectLst/>
                <a:latin typeface="Calibri" panose="020F0502020204030204" pitchFamily="34" charset="0"/>
                <a:ea typeface="Calibri" panose="020F0502020204030204" pitchFamily="34" charset="0"/>
                <a:cs typeface="Noto Sans Symbols"/>
              </a:rPr>
              <a:t> Inversores ángeles: </a:t>
            </a:r>
            <a:r>
              <a:rPr lang="es-ES" sz="2300" dirty="0">
                <a:solidFill>
                  <a:srgbClr val="000000"/>
                </a:solidFill>
                <a:effectLst/>
                <a:latin typeface="Calibri" panose="020F0502020204030204" pitchFamily="34" charset="0"/>
                <a:ea typeface="Calibri" panose="020F0502020204030204" pitchFamily="34" charset="0"/>
                <a:cs typeface="Noto Sans Symbols"/>
              </a:rPr>
              <a:t>Son alguien o grupos -generalmente amigos, familiares o inversores profesionales- que invierten su propio dinero en una empresa. No tienen derecho a participar en la gestión diaria de la empresa.</a:t>
            </a:r>
            <a:endParaRPr lang="es-ES" sz="2300" dirty="0">
              <a:effectLst/>
              <a:latin typeface="Noto Sans Symbols"/>
              <a:ea typeface="Noto Sans Symbols"/>
              <a:cs typeface="Noto Sans Symbols"/>
            </a:endParaRPr>
          </a:p>
          <a:p>
            <a:pPr marL="0" marR="0" lvl="0" indent="0" algn="just" rtl="0">
              <a:spcBef>
                <a:spcPts val="0"/>
              </a:spcBef>
              <a:spcAft>
                <a:spcPts val="0"/>
              </a:spcAft>
              <a:buNone/>
            </a:pPr>
            <a:endParaRPr lang="es-ES" dirty="0"/>
          </a:p>
          <a:p>
            <a:pPr lvl="0" algn="just"/>
            <a:r>
              <a:rPr lang="es-ES" sz="2400" dirty="0">
                <a:solidFill>
                  <a:schemeClr val="dk1"/>
                </a:solidFill>
                <a:latin typeface="Calibri"/>
                <a:ea typeface="Calibri"/>
                <a:cs typeface="Calibri"/>
                <a:sym typeface="Calibri"/>
              </a:rPr>
              <a:t>               </a:t>
            </a:r>
            <a:r>
              <a:rPr lang="es-ES" sz="2300" b="1" dirty="0">
                <a:solidFill>
                  <a:srgbClr val="000000"/>
                </a:solidFill>
                <a:effectLst/>
                <a:latin typeface="Calibri" panose="020F0502020204030204" pitchFamily="34" charset="0"/>
                <a:ea typeface="Calibri" panose="020F0502020204030204" pitchFamily="34" charset="0"/>
                <a:cs typeface="Noto Sans Symbols"/>
              </a:rPr>
              <a:t>Inversores de capital riesgo (CR): </a:t>
            </a:r>
            <a:r>
              <a:rPr lang="es-ES" sz="2300" dirty="0">
                <a:solidFill>
                  <a:srgbClr val="000000"/>
                </a:solidFill>
                <a:effectLst/>
                <a:latin typeface="Calibri" panose="020F0502020204030204" pitchFamily="34" charset="0"/>
                <a:ea typeface="Calibri" panose="020F0502020204030204" pitchFamily="34" charset="0"/>
                <a:cs typeface="Noto Sans Symbols"/>
              </a:rPr>
              <a:t>Son inversores profesionales y cualificados que proporcionan capital a empresas seleccionadas. Pueden invertir el dinero de otras personas. </a:t>
            </a:r>
            <a:endParaRPr lang="es-ES" sz="2300" dirty="0">
              <a:effectLst/>
              <a:latin typeface="Noto Sans Symbols"/>
              <a:ea typeface="Noto Sans Symbols"/>
              <a:cs typeface="Noto Sans Symbols"/>
            </a:endParaRPr>
          </a:p>
          <a:p>
            <a:pPr marL="342900" marR="0" lvl="0" indent="-190500" algn="just" rtl="0">
              <a:spcBef>
                <a:spcPts val="0"/>
              </a:spcBef>
              <a:spcAft>
                <a:spcPts val="0"/>
              </a:spcAft>
              <a:buClr>
                <a:schemeClr val="dk1"/>
              </a:buClr>
              <a:buSzPts val="2400"/>
              <a:buFont typeface="Calibri"/>
              <a:buNone/>
            </a:pPr>
            <a:endParaRPr lang="es-ES" sz="24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s-ES" sz="2300" dirty="0">
                <a:solidFill>
                  <a:schemeClr val="dk1"/>
                </a:solidFill>
                <a:latin typeface="Calibri"/>
                <a:ea typeface="Calibri"/>
                <a:cs typeface="Calibri"/>
                <a:sym typeface="Calibri"/>
              </a:rPr>
              <a:t>	</a:t>
            </a:r>
            <a:r>
              <a:rPr lang="es-ES" sz="2300" b="1" dirty="0">
                <a:solidFill>
                  <a:srgbClr val="000000"/>
                </a:solidFill>
                <a:effectLst/>
                <a:latin typeface="Calibri" panose="020F0502020204030204" pitchFamily="34" charset="0"/>
                <a:ea typeface="Calibri" panose="020F0502020204030204" pitchFamily="34" charset="0"/>
              </a:rPr>
              <a:t> Oferta pública inicial (OPI): </a:t>
            </a:r>
            <a:r>
              <a:rPr lang="es-ES" sz="2300" dirty="0">
                <a:solidFill>
                  <a:srgbClr val="000000"/>
                </a:solidFill>
                <a:effectLst/>
                <a:latin typeface="Calibri" panose="020F0502020204030204" pitchFamily="34" charset="0"/>
                <a:ea typeface="Calibri" panose="020F0502020204030204" pitchFamily="34" charset="0"/>
              </a:rPr>
              <a:t>Una empresa puede obtener fondos ofreciendo y vendiendo las acciones al público en una nueva emisión de acciones. De la propiedad privada a la propiedad pública.</a:t>
            </a:r>
          </a:p>
          <a:p>
            <a:pPr marL="0" marR="0" lvl="0" indent="0" algn="just" rtl="0">
              <a:spcBef>
                <a:spcPts val="0"/>
              </a:spcBef>
              <a:spcAft>
                <a:spcPts val="0"/>
              </a:spcAft>
              <a:buNone/>
            </a:pPr>
            <a:endParaRPr lang="es-ES" sz="23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s-ES" sz="2400" dirty="0">
                <a:solidFill>
                  <a:schemeClr val="dk1"/>
                </a:solidFill>
                <a:latin typeface="Calibri"/>
                <a:ea typeface="Calibri"/>
                <a:cs typeface="Calibri"/>
                <a:sym typeface="Calibri"/>
              </a:rPr>
              <a:t>	</a:t>
            </a:r>
            <a:r>
              <a:rPr lang="es-ES" sz="1800" b="1" dirty="0">
                <a:solidFill>
                  <a:srgbClr val="000000"/>
                </a:solidFill>
                <a:effectLst/>
                <a:latin typeface="Calibri" panose="020F0502020204030204" pitchFamily="34" charset="0"/>
                <a:ea typeface="Calibri" panose="020F0502020204030204" pitchFamily="34" charset="0"/>
              </a:rPr>
              <a:t> </a:t>
            </a:r>
            <a:r>
              <a:rPr lang="es-ES" sz="2400" b="1" dirty="0">
                <a:solidFill>
                  <a:srgbClr val="000000"/>
                </a:solidFill>
                <a:effectLst/>
                <a:latin typeface="Calibri" panose="020F0502020204030204" pitchFamily="34" charset="0"/>
                <a:ea typeface="Calibri" panose="020F0502020204030204" pitchFamily="34" charset="0"/>
              </a:rPr>
              <a:t>Crowdfunding: </a:t>
            </a:r>
            <a:r>
              <a:rPr lang="es-ES" sz="2400" dirty="0">
                <a:solidFill>
                  <a:srgbClr val="000000"/>
                </a:solidFill>
                <a:effectLst/>
                <a:latin typeface="Calibri" panose="020F0502020204030204" pitchFamily="34" charset="0"/>
                <a:ea typeface="Calibri" panose="020F0502020204030204" pitchFamily="34" charset="0"/>
              </a:rPr>
              <a:t>Método de financiación de un proyecto o empresa mediante la recaudación de dinero de un gran número de personas/inversores que aportan una pequeña cuenta, tan pequeña como 1.000 euros por cada inversor. Suele comenzar con una "campaña" en línea a través de uno de los sitios de crowdfunding</a:t>
            </a:r>
            <a:r>
              <a:rPr lang="es-ES" sz="2400" dirty="0">
                <a:solidFill>
                  <a:schemeClr val="dk1"/>
                </a:solidFill>
                <a:latin typeface="Calibri"/>
                <a:ea typeface="Calibri"/>
                <a:cs typeface="Calibri"/>
                <a:sym typeface="Calibri"/>
              </a:rPr>
              <a:t>.</a:t>
            </a:r>
            <a:endParaRPr lang="es-ES" sz="2400" dirty="0"/>
          </a:p>
          <a:p>
            <a:pPr marL="342900" marR="0" lvl="0" indent="-203200" algn="just" rtl="0">
              <a:spcBef>
                <a:spcPts val="0"/>
              </a:spcBef>
              <a:spcAft>
                <a:spcPts val="0"/>
              </a:spcAft>
              <a:buClr>
                <a:schemeClr val="dk1"/>
              </a:buClr>
              <a:buSzPts val="2200"/>
              <a:buFont typeface="Calibri"/>
              <a:buNone/>
            </a:pPr>
            <a:endParaRPr sz="2200" dirty="0">
              <a:solidFill>
                <a:schemeClr val="dk1"/>
              </a:solidFill>
              <a:latin typeface="Calibri"/>
              <a:ea typeface="Calibri"/>
              <a:cs typeface="Calibri"/>
              <a:sym typeface="Calibri"/>
            </a:endParaRPr>
          </a:p>
        </p:txBody>
      </p:sp>
      <p:sp>
        <p:nvSpPr>
          <p:cNvPr id="174" name="Google Shape;174;p15"/>
          <p:cNvSpPr/>
          <p:nvPr/>
        </p:nvSpPr>
        <p:spPr>
          <a:xfrm>
            <a:off x="1598250" y="5061088"/>
            <a:ext cx="720000" cy="234000"/>
          </a:xfrm>
          <a:prstGeom prst="rightArrow">
            <a:avLst>
              <a:gd name="adj1" fmla="val 50000"/>
              <a:gd name="adj2" fmla="val 50000"/>
            </a:avLst>
          </a:prstGeom>
          <a:solidFill>
            <a:srgbClr val="94358F"/>
          </a:solidFill>
          <a:ln w="25400" cap="flat" cmpd="sng">
            <a:solidFill>
              <a:srgbClr val="9435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 name="Google Shape;175;p15"/>
          <p:cNvSpPr/>
          <p:nvPr/>
        </p:nvSpPr>
        <p:spPr>
          <a:xfrm>
            <a:off x="1598250" y="7046706"/>
            <a:ext cx="720000" cy="234000"/>
          </a:xfrm>
          <a:prstGeom prst="rightArrow">
            <a:avLst>
              <a:gd name="adj1" fmla="val 50000"/>
              <a:gd name="adj2" fmla="val 50000"/>
            </a:avLst>
          </a:prstGeom>
          <a:solidFill>
            <a:srgbClr val="94358F"/>
          </a:solidFill>
          <a:ln w="25400" cap="flat" cmpd="sng">
            <a:solidFill>
              <a:srgbClr val="9435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6" name="Google Shape;176;p15"/>
          <p:cNvSpPr/>
          <p:nvPr/>
        </p:nvSpPr>
        <p:spPr>
          <a:xfrm flipV="1">
            <a:off x="1598250" y="5938293"/>
            <a:ext cx="720000" cy="233999"/>
          </a:xfrm>
          <a:prstGeom prst="rightArrow">
            <a:avLst>
              <a:gd name="adj1" fmla="val 50000"/>
              <a:gd name="adj2" fmla="val 50000"/>
            </a:avLst>
          </a:prstGeom>
          <a:solidFill>
            <a:srgbClr val="94358F"/>
          </a:solidFill>
          <a:ln w="25400" cap="flat" cmpd="sng">
            <a:solidFill>
              <a:srgbClr val="9435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7" name="Google Shape;177;p15"/>
          <p:cNvSpPr/>
          <p:nvPr/>
        </p:nvSpPr>
        <p:spPr>
          <a:xfrm>
            <a:off x="1598250" y="8077209"/>
            <a:ext cx="720000" cy="234000"/>
          </a:xfrm>
          <a:prstGeom prst="rightArrow">
            <a:avLst>
              <a:gd name="adj1" fmla="val 50000"/>
              <a:gd name="adj2" fmla="val 50000"/>
            </a:avLst>
          </a:prstGeom>
          <a:solidFill>
            <a:srgbClr val="94358F"/>
          </a:solidFill>
          <a:ln w="25400" cap="flat" cmpd="sng">
            <a:solidFill>
              <a:srgbClr val="9435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6"/>
          <p:cNvSpPr txBox="1"/>
          <p:nvPr/>
        </p:nvSpPr>
        <p:spPr>
          <a:xfrm>
            <a:off x="1447800" y="1573291"/>
            <a:ext cx="13131800" cy="12926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a:solidFill>
                  <a:srgbClr val="660066"/>
                </a:solidFill>
                <a:latin typeface="Calibri"/>
                <a:ea typeface="Calibri"/>
                <a:cs typeface="Calibri"/>
                <a:sym typeface="Calibri"/>
              </a:rPr>
              <a:t>2.	</a:t>
            </a:r>
            <a:r>
              <a:rPr lang="en-GB" sz="4000" b="1">
                <a:solidFill>
                  <a:srgbClr val="660066"/>
                </a:solidFill>
                <a:latin typeface="Calibri"/>
                <a:ea typeface="Calibri"/>
                <a:cs typeface="Calibri"/>
              </a:rPr>
              <a:t> Financiación de deuda frente a financiación de capital</a:t>
            </a:r>
            <a:endParaRPr/>
          </a:p>
          <a:p>
            <a:pPr marL="0" marR="0" lvl="0" indent="0" algn="l" rtl="0">
              <a:spcBef>
                <a:spcPts val="0"/>
              </a:spcBef>
              <a:spcAft>
                <a:spcPts val="0"/>
              </a:spcAft>
              <a:buNone/>
            </a:pPr>
            <a:endParaRPr sz="1000" b="1">
              <a:solidFill>
                <a:srgbClr val="660066"/>
              </a:solidFill>
              <a:latin typeface="Calibri"/>
              <a:ea typeface="Calibri"/>
              <a:cs typeface="Calibri"/>
              <a:sym typeface="Calibri"/>
            </a:endParaRPr>
          </a:p>
          <a:p>
            <a:pPr marL="0" marR="0" lvl="0" indent="0" algn="l" rtl="0">
              <a:spcBef>
                <a:spcPts val="0"/>
              </a:spcBef>
              <a:spcAft>
                <a:spcPts val="0"/>
              </a:spcAft>
              <a:buNone/>
            </a:pPr>
            <a:r>
              <a:rPr lang="en-GB" sz="2800" b="1">
                <a:solidFill>
                  <a:srgbClr val="660066"/>
                </a:solidFill>
                <a:latin typeface="Calibri"/>
                <a:ea typeface="Calibri"/>
                <a:cs typeface="Calibri"/>
                <a:sym typeface="Calibri"/>
              </a:rPr>
              <a:t>Sección 3: Financiación del capital – buenas prácticas</a:t>
            </a:r>
            <a:endParaRPr/>
          </a:p>
        </p:txBody>
      </p:sp>
      <p:sp>
        <p:nvSpPr>
          <p:cNvPr id="183" name="Google Shape;183;p16"/>
          <p:cNvSpPr txBox="1"/>
          <p:nvPr/>
        </p:nvSpPr>
        <p:spPr>
          <a:xfrm>
            <a:off x="2133600" y="2943880"/>
            <a:ext cx="14452600"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dirty="0" err="1">
                <a:solidFill>
                  <a:schemeClr val="dk1"/>
                </a:solidFill>
                <a:latin typeface="Calibri"/>
                <a:ea typeface="Calibri"/>
                <a:cs typeface="Calibri"/>
                <a:sym typeface="Calibri"/>
              </a:rPr>
              <a:t>Buenas</a:t>
            </a:r>
            <a:r>
              <a:rPr lang="en-GB" sz="2800" b="1" dirty="0">
                <a:solidFill>
                  <a:schemeClr val="dk1"/>
                </a:solidFill>
                <a:latin typeface="Calibri"/>
                <a:ea typeface="Calibri"/>
                <a:cs typeface="Calibri"/>
                <a:sym typeface="Calibri"/>
              </a:rPr>
              <a:t> </a:t>
            </a:r>
            <a:r>
              <a:rPr lang="en-GB" sz="2800" b="1" dirty="0" err="1">
                <a:solidFill>
                  <a:schemeClr val="dk1"/>
                </a:solidFill>
                <a:latin typeface="Calibri"/>
                <a:ea typeface="Calibri"/>
                <a:cs typeface="Calibri"/>
                <a:sym typeface="Calibri"/>
              </a:rPr>
              <a:t>prácticas</a:t>
            </a:r>
            <a:r>
              <a:rPr lang="en-GB" sz="2800" b="1" dirty="0">
                <a:solidFill>
                  <a:schemeClr val="dk1"/>
                </a:solidFill>
                <a:latin typeface="Calibri"/>
                <a:ea typeface="Calibri"/>
                <a:cs typeface="Calibri"/>
                <a:sym typeface="Calibri"/>
              </a:rPr>
              <a:t>: </a:t>
            </a:r>
            <a:r>
              <a:rPr lang="en-GB" sz="2800" b="1"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Women </a:t>
            </a:r>
            <a:r>
              <a:rPr lang="en-GB" sz="2800" b="1" u="sng"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TechEU</a:t>
            </a:r>
            <a:r>
              <a:rPr lang="en-GB" sz="2800" b="1" dirty="0">
                <a:solidFill>
                  <a:schemeClr val="dk1"/>
                </a:solidFill>
                <a:latin typeface="Calibri"/>
                <a:ea typeface="Calibri"/>
                <a:cs typeface="Calibri"/>
                <a:sym typeface="Calibri"/>
              </a:rPr>
              <a:t> – </a:t>
            </a:r>
            <a:r>
              <a:rPr lang="en-GB" sz="2800" b="1" dirty="0" err="1">
                <a:solidFill>
                  <a:schemeClr val="dk1"/>
                </a:solidFill>
                <a:latin typeface="Calibri"/>
                <a:ea typeface="Calibri"/>
                <a:cs typeface="Calibri"/>
              </a:rPr>
              <a:t>Apoyo</a:t>
            </a:r>
            <a:r>
              <a:rPr lang="en-GB" sz="2800" b="1" dirty="0">
                <a:solidFill>
                  <a:schemeClr val="dk1"/>
                </a:solidFill>
                <a:latin typeface="Calibri"/>
                <a:ea typeface="Calibri"/>
                <a:cs typeface="Calibri"/>
              </a:rPr>
              <a:t> a las </a:t>
            </a:r>
            <a:r>
              <a:rPr lang="en-GB" sz="2800" b="1" dirty="0" err="1">
                <a:solidFill>
                  <a:schemeClr val="dk1"/>
                </a:solidFill>
                <a:latin typeface="Calibri"/>
                <a:ea typeface="Calibri"/>
                <a:cs typeface="Calibri"/>
              </a:rPr>
              <a:t>nuevas</a:t>
            </a:r>
            <a:r>
              <a:rPr lang="en-GB" sz="2800" b="1" dirty="0">
                <a:solidFill>
                  <a:schemeClr val="dk1"/>
                </a:solidFill>
                <a:latin typeface="Calibri"/>
                <a:ea typeface="Calibri"/>
                <a:cs typeface="Calibri"/>
              </a:rPr>
              <a:t> </a:t>
            </a:r>
            <a:r>
              <a:rPr lang="en-GB" sz="2800" b="1" dirty="0" err="1">
                <a:solidFill>
                  <a:schemeClr val="dk1"/>
                </a:solidFill>
                <a:latin typeface="Calibri"/>
                <a:ea typeface="Calibri"/>
                <a:cs typeface="Calibri"/>
              </a:rPr>
              <a:t>empresas</a:t>
            </a:r>
            <a:r>
              <a:rPr lang="en-GB" sz="2800" b="1" dirty="0">
                <a:solidFill>
                  <a:schemeClr val="dk1"/>
                </a:solidFill>
                <a:latin typeface="Calibri"/>
                <a:ea typeface="Calibri"/>
                <a:cs typeface="Calibri"/>
              </a:rPr>
              <a:t> de </a:t>
            </a:r>
            <a:r>
              <a:rPr lang="en-GB" sz="2800" b="1" dirty="0" err="1">
                <a:solidFill>
                  <a:schemeClr val="dk1"/>
                </a:solidFill>
                <a:latin typeface="Calibri"/>
                <a:ea typeface="Calibri"/>
                <a:cs typeface="Calibri"/>
              </a:rPr>
              <a:t>alta</a:t>
            </a:r>
            <a:r>
              <a:rPr lang="en-GB" sz="2800" b="1" dirty="0">
                <a:solidFill>
                  <a:schemeClr val="dk1"/>
                </a:solidFill>
                <a:latin typeface="Calibri"/>
                <a:ea typeface="Calibri"/>
                <a:cs typeface="Calibri"/>
              </a:rPr>
              <a:t> </a:t>
            </a:r>
            <a:r>
              <a:rPr lang="en-GB" sz="2800" b="1" dirty="0" err="1">
                <a:solidFill>
                  <a:schemeClr val="dk1"/>
                </a:solidFill>
                <a:latin typeface="Calibri"/>
                <a:ea typeface="Calibri"/>
                <a:cs typeface="Calibri"/>
              </a:rPr>
              <a:t>tecnología</a:t>
            </a:r>
            <a:r>
              <a:rPr lang="en-GB" sz="2800" b="1" dirty="0">
                <a:solidFill>
                  <a:schemeClr val="dk1"/>
                </a:solidFill>
                <a:latin typeface="Calibri"/>
                <a:ea typeface="Calibri"/>
                <a:cs typeface="Calibri"/>
              </a:rPr>
              <a:t> </a:t>
            </a:r>
            <a:r>
              <a:rPr lang="en-GB" sz="2800" b="1" dirty="0" err="1">
                <a:solidFill>
                  <a:schemeClr val="dk1"/>
                </a:solidFill>
                <a:latin typeface="Calibri"/>
                <a:ea typeface="Calibri"/>
                <a:cs typeface="Calibri"/>
              </a:rPr>
              <a:t>dirigidas</a:t>
            </a:r>
            <a:r>
              <a:rPr lang="en-GB" sz="2800" b="1" dirty="0">
                <a:solidFill>
                  <a:schemeClr val="dk1"/>
                </a:solidFill>
                <a:latin typeface="Calibri"/>
                <a:ea typeface="Calibri"/>
                <a:cs typeface="Calibri"/>
              </a:rPr>
              <a:t> </a:t>
            </a:r>
            <a:r>
              <a:rPr lang="en-GB" sz="2800" b="1" dirty="0" err="1">
                <a:solidFill>
                  <a:schemeClr val="dk1"/>
                </a:solidFill>
                <a:latin typeface="Calibri"/>
                <a:ea typeface="Calibri"/>
                <a:cs typeface="Calibri"/>
              </a:rPr>
              <a:t>por</a:t>
            </a:r>
            <a:r>
              <a:rPr lang="en-GB" sz="2800" b="1" dirty="0">
                <a:solidFill>
                  <a:schemeClr val="dk1"/>
                </a:solidFill>
                <a:latin typeface="Calibri"/>
                <a:ea typeface="Calibri"/>
                <a:cs typeface="Calibri"/>
              </a:rPr>
              <a:t> </a:t>
            </a:r>
            <a:r>
              <a:rPr lang="en-GB" sz="2800" b="1" dirty="0" err="1">
                <a:solidFill>
                  <a:schemeClr val="dk1"/>
                </a:solidFill>
                <a:latin typeface="Calibri"/>
                <a:ea typeface="Calibri"/>
                <a:cs typeface="Calibri"/>
              </a:rPr>
              <a:t>mujeres</a:t>
            </a:r>
            <a:endParaRPr sz="2800" b="1" dirty="0">
              <a:solidFill>
                <a:schemeClr val="dk1"/>
              </a:solidFill>
              <a:latin typeface="Calibri"/>
              <a:ea typeface="Calibri"/>
              <a:cs typeface="Calibri"/>
              <a:sym typeface="Calibri"/>
            </a:endParaRPr>
          </a:p>
        </p:txBody>
      </p:sp>
      <p:sp>
        <p:nvSpPr>
          <p:cNvPr id="184" name="Google Shape;184;p16"/>
          <p:cNvSpPr txBox="1"/>
          <p:nvPr/>
        </p:nvSpPr>
        <p:spPr>
          <a:xfrm>
            <a:off x="1447800" y="6251496"/>
            <a:ext cx="15392400" cy="2677616"/>
          </a:xfrm>
          <a:prstGeom prst="rect">
            <a:avLst/>
          </a:prstGeom>
          <a:noFill/>
          <a:ln>
            <a:noFill/>
          </a:ln>
        </p:spPr>
        <p:txBody>
          <a:bodyPr spcFirstLastPara="1" wrap="square" lIns="91425" tIns="45700" rIns="91425" bIns="45700" anchor="t" anchorCtr="0">
            <a:spAutoFit/>
          </a:bodyPr>
          <a:lstStyle/>
          <a:p>
            <a:pPr algn="just"/>
            <a:r>
              <a:rPr lang="es-ES" sz="2400" dirty="0">
                <a:effectLst/>
                <a:latin typeface="Calibri" panose="020F0502020204030204" pitchFamily="34" charset="0"/>
                <a:ea typeface="Calibri" panose="020F0502020204030204" pitchFamily="34" charset="0"/>
                <a:cs typeface="Arial MT"/>
              </a:rPr>
              <a:t>Financiada por el programa Horizonte Europa, </a:t>
            </a:r>
            <a:r>
              <a:rPr lang="es-ES" sz="2400" b="1" u="sng" dirty="0">
                <a:effectLst/>
                <a:latin typeface="Calibri" panose="020F0502020204030204" pitchFamily="34" charset="0"/>
                <a:ea typeface="Calibri" panose="020F0502020204030204" pitchFamily="34" charset="0"/>
                <a:cs typeface="Arial MT"/>
              </a:rPr>
              <a:t>Women</a:t>
            </a:r>
            <a:r>
              <a:rPr lang="es-ES" sz="2400" u="sng" dirty="0">
                <a:effectLst/>
                <a:latin typeface="Calibri" panose="020F0502020204030204" pitchFamily="34" charset="0"/>
                <a:ea typeface="Calibri" panose="020F0502020204030204" pitchFamily="34" charset="0"/>
                <a:cs typeface="Arial MT"/>
              </a:rPr>
              <a:t> </a:t>
            </a:r>
            <a:r>
              <a:rPr lang="es-ES" sz="2400" b="1" u="sng" dirty="0" err="1">
                <a:effectLst/>
                <a:latin typeface="Calibri" panose="020F0502020204030204" pitchFamily="34" charset="0"/>
                <a:ea typeface="Calibri" panose="020F0502020204030204" pitchFamily="34" charset="0"/>
                <a:cs typeface="Arial MT"/>
              </a:rPr>
              <a:t>TechEU</a:t>
            </a:r>
            <a:r>
              <a:rPr lang="es-ES" sz="2400" dirty="0">
                <a:effectLst/>
                <a:latin typeface="Calibri" panose="020F0502020204030204" pitchFamily="34" charset="0"/>
                <a:ea typeface="Calibri" panose="020F0502020204030204" pitchFamily="34" charset="0"/>
                <a:cs typeface="Arial MT"/>
              </a:rPr>
              <a:t> es una nueva iniciativa de la Unión Europea. El plan ofrece asesoramiento y tutoría de primera clase a mujeres fundadoras, así como </a:t>
            </a:r>
            <a:r>
              <a:rPr lang="es-ES" sz="2400" b="1" dirty="0">
                <a:effectLst/>
                <a:latin typeface="Calibri" panose="020F0502020204030204" pitchFamily="34" charset="0"/>
                <a:ea typeface="Calibri" panose="020F0502020204030204" pitchFamily="34" charset="0"/>
                <a:cs typeface="Arial MT"/>
              </a:rPr>
              <a:t>financiación específica</a:t>
            </a:r>
            <a:r>
              <a:rPr lang="es-ES" sz="2400" dirty="0">
                <a:effectLst/>
                <a:latin typeface="Calibri" panose="020F0502020204030204" pitchFamily="34" charset="0"/>
                <a:ea typeface="Calibri" panose="020F0502020204030204" pitchFamily="34" charset="0"/>
                <a:cs typeface="Arial MT"/>
              </a:rPr>
              <a:t> para ayudarlas a llevar su negocio al siguiente nivel. Esta iniciativa ofrece, entre otras cosas:</a:t>
            </a:r>
            <a:endParaRPr lang="es-ES" sz="2400" dirty="0">
              <a:effectLst/>
              <a:latin typeface="Arial MT"/>
              <a:ea typeface="Arial MT"/>
              <a:cs typeface="Arial MT"/>
            </a:endParaRPr>
          </a:p>
          <a:p>
            <a:pPr marL="0" marR="0" lvl="0" indent="0" algn="just" rtl="0">
              <a:spcBef>
                <a:spcPts val="0"/>
              </a:spcBef>
              <a:spcAft>
                <a:spcPts val="0"/>
              </a:spcAft>
              <a:buNone/>
            </a:pPr>
            <a:endParaRPr lang="es-ES" sz="2400" dirty="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2400"/>
              <a:buFont typeface="Calibri"/>
              <a:buChar char="-"/>
            </a:pPr>
            <a:r>
              <a:rPr lang="es-ES" sz="2400" b="1" dirty="0">
                <a:effectLst/>
                <a:latin typeface="Calibri" panose="020F0502020204030204" pitchFamily="34" charset="0"/>
                <a:ea typeface="Calibri" panose="020F0502020204030204" pitchFamily="34" charset="0"/>
              </a:rPr>
              <a:t>Apoyo financiero </a:t>
            </a:r>
            <a:r>
              <a:rPr lang="es-ES" sz="2400" dirty="0">
                <a:effectLst/>
                <a:latin typeface="Calibri" panose="020F0502020204030204" pitchFamily="34" charset="0"/>
                <a:ea typeface="Calibri" panose="020F0502020204030204" pitchFamily="34" charset="0"/>
              </a:rPr>
              <a:t>a la empresa en forma de subvención individual de 75.000 euros para apoyar los pasos iniciales del proceso de innovación, y el crecimiento de la empresa.</a:t>
            </a:r>
          </a:p>
          <a:p>
            <a:pPr marL="342900" marR="0" lvl="0" indent="-342900" algn="just" rtl="0">
              <a:spcBef>
                <a:spcPts val="0"/>
              </a:spcBef>
              <a:spcAft>
                <a:spcPts val="0"/>
              </a:spcAft>
              <a:buClr>
                <a:schemeClr val="dk1"/>
              </a:buClr>
              <a:buSzPts val="2400"/>
              <a:buFont typeface="Calibri"/>
              <a:buChar char="-"/>
            </a:pPr>
            <a:r>
              <a:rPr lang="es-ES" sz="2400" dirty="0">
                <a:effectLst/>
                <a:latin typeface="Calibri" panose="020F0502020204030204" pitchFamily="34" charset="0"/>
                <a:ea typeface="Calibri" panose="020F0502020204030204" pitchFamily="34" charset="0"/>
              </a:rPr>
              <a:t>La posibilidad de participar en actividades específicas organizadas por </a:t>
            </a:r>
            <a:r>
              <a:rPr lang="es-ES" sz="2400" dirty="0" err="1">
                <a:effectLst/>
                <a:latin typeface="Calibri" panose="020F0502020204030204" pitchFamily="34" charset="0"/>
                <a:ea typeface="Calibri" panose="020F0502020204030204" pitchFamily="34" charset="0"/>
              </a:rPr>
              <a:t>InvestEU</a:t>
            </a:r>
            <a:r>
              <a:rPr lang="es-ES" sz="2400" dirty="0">
                <a:effectLst/>
                <a:latin typeface="Calibri" panose="020F0502020204030204" pitchFamily="34" charset="0"/>
                <a:ea typeface="Calibri" panose="020F0502020204030204" pitchFamily="34" charset="0"/>
              </a:rPr>
              <a:t> y Enterprise </a:t>
            </a:r>
            <a:r>
              <a:rPr lang="es-ES" sz="2400" dirty="0" err="1">
                <a:effectLst/>
                <a:latin typeface="Calibri" panose="020F0502020204030204" pitchFamily="34" charset="0"/>
                <a:ea typeface="Calibri" panose="020F0502020204030204" pitchFamily="34" charset="0"/>
              </a:rPr>
              <a:t>Europe</a:t>
            </a:r>
            <a:r>
              <a:rPr lang="es-ES" sz="2400" dirty="0">
                <a:effectLst/>
                <a:latin typeface="Calibri" panose="020F0502020204030204" pitchFamily="34" charset="0"/>
                <a:ea typeface="Calibri" panose="020F0502020204030204" pitchFamily="34" charset="0"/>
              </a:rPr>
              <a:t> Network.</a:t>
            </a:r>
            <a:endParaRPr lang="es-ES" sz="2400" dirty="0"/>
          </a:p>
        </p:txBody>
      </p:sp>
      <p:pic>
        <p:nvPicPr>
          <p:cNvPr id="185" name="Google Shape;185;p16" descr="Immagine che contiene testo, parete, interni, persona&#10;&#10;Descrizione generata automaticamente"/>
          <p:cNvPicPr preferRelativeResize="0"/>
          <p:nvPr/>
        </p:nvPicPr>
        <p:blipFill rotWithShape="1">
          <a:blip r:embed="rId4">
            <a:alphaModFix/>
          </a:blip>
          <a:srcRect/>
          <a:stretch/>
        </p:blipFill>
        <p:spPr>
          <a:xfrm>
            <a:off x="4858319" y="3599684"/>
            <a:ext cx="8686750" cy="251922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7"/>
          <p:cNvSpPr txBox="1"/>
          <p:nvPr/>
        </p:nvSpPr>
        <p:spPr>
          <a:xfrm>
            <a:off x="1447800" y="1573291"/>
            <a:ext cx="11887200" cy="1293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a:solidFill>
                  <a:srgbClr val="660066"/>
                </a:solidFill>
                <a:latin typeface="Calibri"/>
                <a:ea typeface="Calibri"/>
                <a:cs typeface="Calibri"/>
                <a:sym typeface="Calibri"/>
              </a:rPr>
              <a:t>3.	Inflación</a:t>
            </a:r>
            <a:endParaRPr/>
          </a:p>
          <a:p>
            <a:pPr marL="0" marR="0" lvl="0" indent="0" algn="l" rtl="0">
              <a:spcBef>
                <a:spcPts val="0"/>
              </a:spcBef>
              <a:spcAft>
                <a:spcPts val="0"/>
              </a:spcAft>
              <a:buNone/>
            </a:pPr>
            <a:endParaRPr sz="1000" b="1">
              <a:solidFill>
                <a:srgbClr val="660066"/>
              </a:solidFill>
              <a:latin typeface="Calibri"/>
              <a:ea typeface="Calibri"/>
              <a:cs typeface="Calibri"/>
              <a:sym typeface="Calibri"/>
            </a:endParaRPr>
          </a:p>
          <a:p>
            <a:pPr marL="0" marR="0" lvl="0" indent="0" algn="l" rtl="0">
              <a:spcBef>
                <a:spcPts val="0"/>
              </a:spcBef>
              <a:spcAft>
                <a:spcPts val="0"/>
              </a:spcAft>
              <a:buNone/>
            </a:pPr>
            <a:r>
              <a:rPr lang="en-GB" sz="2800" b="1">
                <a:solidFill>
                  <a:srgbClr val="660066"/>
                </a:solidFill>
                <a:latin typeface="Calibri"/>
                <a:ea typeface="Calibri"/>
                <a:cs typeface="Calibri"/>
                <a:sym typeface="Calibri"/>
              </a:rPr>
              <a:t>Sección 1: Visión general</a:t>
            </a:r>
            <a:endParaRPr/>
          </a:p>
        </p:txBody>
      </p:sp>
      <p:sp>
        <p:nvSpPr>
          <p:cNvPr id="191" name="Google Shape;191;p17"/>
          <p:cNvSpPr txBox="1"/>
          <p:nvPr/>
        </p:nvSpPr>
        <p:spPr>
          <a:xfrm>
            <a:off x="1447800" y="3009900"/>
            <a:ext cx="7696200" cy="630937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b="1" dirty="0">
                <a:solidFill>
                  <a:schemeClr val="dk1"/>
                </a:solidFill>
                <a:latin typeface="Calibri"/>
                <a:ea typeface="Calibri"/>
                <a:cs typeface="Calibri"/>
                <a:sym typeface="Calibri"/>
              </a:rPr>
              <a:t>¿</a:t>
            </a:r>
            <a:r>
              <a:rPr lang="en-GB" sz="2800" b="1" dirty="0" err="1">
                <a:solidFill>
                  <a:schemeClr val="dk1"/>
                </a:solidFill>
                <a:latin typeface="Calibri"/>
                <a:ea typeface="Calibri"/>
                <a:cs typeface="Calibri"/>
                <a:sym typeface="Calibri"/>
              </a:rPr>
              <a:t>Qué</a:t>
            </a:r>
            <a:r>
              <a:rPr lang="en-GB" sz="2800" b="1" dirty="0">
                <a:solidFill>
                  <a:schemeClr val="dk1"/>
                </a:solidFill>
                <a:latin typeface="Calibri"/>
                <a:ea typeface="Calibri"/>
                <a:cs typeface="Calibri"/>
                <a:sym typeface="Calibri"/>
              </a:rPr>
              <a:t> es </a:t>
            </a:r>
            <a:r>
              <a:rPr lang="en-GB" sz="2800" b="1" dirty="0" err="1">
                <a:solidFill>
                  <a:schemeClr val="dk1"/>
                </a:solidFill>
                <a:latin typeface="Calibri"/>
                <a:ea typeface="Calibri"/>
                <a:cs typeface="Calibri"/>
                <a:sym typeface="Calibri"/>
              </a:rPr>
              <a:t>inflación</a:t>
            </a:r>
            <a:r>
              <a:rPr lang="en-GB" sz="2800" b="1" dirty="0">
                <a:solidFill>
                  <a:schemeClr val="dk1"/>
                </a:solidFill>
                <a:latin typeface="Calibri"/>
                <a:ea typeface="Calibri"/>
                <a:cs typeface="Calibri"/>
                <a:sym typeface="Calibri"/>
              </a:rPr>
              <a:t>?		    </a:t>
            </a:r>
            <a:r>
              <a:rPr lang="en-GB" sz="2800" b="1" dirty="0" err="1">
                <a:solidFill>
                  <a:schemeClr val="dk1"/>
                </a:solidFill>
                <a:latin typeface="Calibri"/>
                <a:ea typeface="Calibri"/>
                <a:cs typeface="Calibri"/>
                <a:sym typeface="Calibri"/>
              </a:rPr>
              <a:t>Aumento</a:t>
            </a:r>
            <a:r>
              <a:rPr lang="en-GB" sz="2800" b="1" dirty="0">
                <a:solidFill>
                  <a:schemeClr val="dk1"/>
                </a:solidFill>
                <a:latin typeface="Calibri"/>
                <a:ea typeface="Calibri"/>
                <a:cs typeface="Calibri"/>
                <a:sym typeface="Calibri"/>
              </a:rPr>
              <a:t> </a:t>
            </a:r>
            <a:r>
              <a:rPr lang="en-GB" sz="2800" b="1" dirty="0" err="1">
                <a:solidFill>
                  <a:schemeClr val="dk1"/>
                </a:solidFill>
                <a:latin typeface="Calibri"/>
                <a:ea typeface="Calibri"/>
                <a:cs typeface="Calibri"/>
                <a:sym typeface="Calibri"/>
              </a:rPr>
              <a:t>generalizado</a:t>
            </a:r>
            <a:r>
              <a:rPr lang="en-GB" sz="2800" b="1" dirty="0">
                <a:solidFill>
                  <a:schemeClr val="dk1"/>
                </a:solidFill>
                <a:latin typeface="Calibri"/>
                <a:ea typeface="Calibri"/>
                <a:cs typeface="Calibri"/>
                <a:sym typeface="Calibri"/>
              </a:rPr>
              <a:t> de </a:t>
            </a:r>
            <a:r>
              <a:rPr lang="en-GB" sz="2800" b="1" dirty="0" err="1">
                <a:solidFill>
                  <a:schemeClr val="dk1"/>
                </a:solidFill>
                <a:latin typeface="Calibri"/>
                <a:ea typeface="Calibri"/>
                <a:cs typeface="Calibri"/>
                <a:sym typeface="Calibri"/>
              </a:rPr>
              <a:t>los</a:t>
            </a:r>
            <a:r>
              <a:rPr lang="en-GB" sz="2800" b="1" dirty="0">
                <a:solidFill>
                  <a:schemeClr val="dk1"/>
                </a:solidFill>
                <a:latin typeface="Calibri"/>
                <a:ea typeface="Calibri"/>
                <a:cs typeface="Calibri"/>
                <a:sym typeface="Calibri"/>
              </a:rPr>
              <a:t> </a:t>
            </a:r>
            <a:r>
              <a:rPr lang="en-GB" sz="2800" b="1" dirty="0" err="1">
                <a:solidFill>
                  <a:schemeClr val="dk1"/>
                </a:solidFill>
                <a:latin typeface="Calibri"/>
                <a:ea typeface="Calibri"/>
                <a:cs typeface="Calibri"/>
                <a:sym typeface="Calibri"/>
              </a:rPr>
              <a:t>precios</a:t>
            </a:r>
            <a:endParaRPr dirty="0"/>
          </a:p>
          <a:p>
            <a:pPr marL="0" marR="0" lvl="0" indent="0" algn="just" rtl="0">
              <a:spcBef>
                <a:spcPts val="0"/>
              </a:spcBef>
              <a:spcAft>
                <a:spcPts val="0"/>
              </a:spcAft>
              <a:buNone/>
            </a:pPr>
            <a:endParaRPr sz="22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n-GB" sz="2000" i="1" dirty="0">
                <a:solidFill>
                  <a:schemeClr val="dk1"/>
                </a:solidFill>
                <a:latin typeface="Calibri"/>
                <a:ea typeface="Calibri"/>
                <a:cs typeface="Calibri"/>
                <a:sym typeface="Calibri"/>
              </a:rPr>
              <a:t> </a:t>
            </a:r>
            <a:r>
              <a:rPr lang="es-ES" sz="2000" i="1" dirty="0">
                <a:solidFill>
                  <a:srgbClr val="555555"/>
                </a:solidFill>
                <a:effectLst/>
                <a:latin typeface="Open Sans" panose="020B0606030504020204" pitchFamily="34" charset="0"/>
                <a:ea typeface="Open Sans" panose="020B0606030504020204" pitchFamily="34" charset="0"/>
              </a:rPr>
              <a:t>"En una economía de mercado, los precios de los bienes y servicios siempre pueden cambiar. Algunos precios suben, otros bajan. La inflación se produce cuando hay un </a:t>
            </a:r>
            <a:r>
              <a:rPr lang="es-ES" sz="2000" b="1" i="1" dirty="0">
                <a:solidFill>
                  <a:srgbClr val="555555"/>
                </a:solidFill>
                <a:effectLst/>
                <a:latin typeface="Open Sans" panose="020B0606030504020204" pitchFamily="34" charset="0"/>
                <a:ea typeface="Open Sans" panose="020B0606030504020204" pitchFamily="34" charset="0"/>
              </a:rPr>
              <a:t>aumento generalizado de los precios de los bienes</a:t>
            </a:r>
            <a:r>
              <a:rPr lang="es-ES" sz="2000" i="1" dirty="0">
                <a:solidFill>
                  <a:srgbClr val="555555"/>
                </a:solidFill>
                <a:effectLst/>
                <a:latin typeface="Open Sans" panose="020B0606030504020204" pitchFamily="34" charset="0"/>
                <a:ea typeface="Open Sans" panose="020B0606030504020204" pitchFamily="34" charset="0"/>
              </a:rPr>
              <a:t> y servicios, no sólo de los artículos individuales; es decir, hoy se puede comprar menos por 1 euro de lo que se podía comprar ayer. En otras palabras, </a:t>
            </a:r>
            <a:r>
              <a:rPr lang="es-ES" sz="2000" b="1" i="1" dirty="0">
                <a:solidFill>
                  <a:srgbClr val="555555"/>
                </a:solidFill>
                <a:effectLst/>
                <a:latin typeface="Open Sans" panose="020B0606030504020204" pitchFamily="34" charset="0"/>
                <a:ea typeface="Open Sans" panose="020B0606030504020204" pitchFamily="34" charset="0"/>
              </a:rPr>
              <a:t>la inflación reduce el valor de la moneda con el paso del tiempo</a:t>
            </a:r>
            <a:r>
              <a:rPr lang="es-ES" sz="2000" b="0" i="1" dirty="0">
                <a:solidFill>
                  <a:srgbClr val="555555"/>
                </a:solidFill>
                <a:latin typeface="Open Sans"/>
                <a:ea typeface="Open Sans"/>
                <a:cs typeface="Open Sans"/>
                <a:sym typeface="Open Sans"/>
              </a:rPr>
              <a:t>.</a:t>
            </a:r>
            <a:endParaRPr lang="es-ES" sz="2000" dirty="0"/>
          </a:p>
          <a:p>
            <a:pPr marL="0" marR="0" lvl="0" indent="0" algn="just" rtl="0">
              <a:spcBef>
                <a:spcPts val="0"/>
              </a:spcBef>
              <a:spcAft>
                <a:spcPts val="0"/>
              </a:spcAft>
              <a:buNone/>
            </a:pPr>
            <a:r>
              <a:rPr lang="es-ES" sz="2000" i="1" dirty="0">
                <a:solidFill>
                  <a:srgbClr val="555555"/>
                </a:solidFill>
                <a:latin typeface="Open Sans"/>
                <a:ea typeface="Open Sans"/>
                <a:cs typeface="Open Sans"/>
                <a:sym typeface="Open Sans"/>
              </a:rPr>
              <a:t>(…)</a:t>
            </a:r>
            <a:endParaRPr lang="es-ES" sz="2000" dirty="0"/>
          </a:p>
          <a:p>
            <a:pPr algn="just"/>
            <a:r>
              <a:rPr lang="es-ES" sz="2000" i="1" dirty="0">
                <a:solidFill>
                  <a:srgbClr val="555555"/>
                </a:solidFill>
                <a:effectLst/>
                <a:latin typeface="Open Sans" panose="020B0606030504020204" pitchFamily="34" charset="0"/>
                <a:ea typeface="Open Sans" panose="020B0606030504020204" pitchFamily="34" charset="0"/>
                <a:cs typeface="Arial MT"/>
              </a:rPr>
              <a:t>Todos los bienes y servicios consumidos por los hogares a lo largo del año están representados por una </a:t>
            </a:r>
            <a:r>
              <a:rPr lang="es-ES" sz="2000" b="1" i="1" dirty="0">
                <a:solidFill>
                  <a:srgbClr val="555555"/>
                </a:solidFill>
                <a:effectLst/>
                <a:latin typeface="Open Sans" panose="020B0606030504020204" pitchFamily="34" charset="0"/>
                <a:ea typeface="Open Sans" panose="020B0606030504020204" pitchFamily="34" charset="0"/>
                <a:cs typeface="Arial MT"/>
              </a:rPr>
              <a:t>"cesta" de artículos</a:t>
            </a:r>
            <a:r>
              <a:rPr lang="es-ES" sz="2000" i="1" dirty="0">
                <a:solidFill>
                  <a:srgbClr val="555555"/>
                </a:solidFill>
                <a:effectLst/>
                <a:latin typeface="Open Sans" panose="020B0606030504020204" pitchFamily="34" charset="0"/>
                <a:ea typeface="Open Sans" panose="020B0606030504020204" pitchFamily="34" charset="0"/>
                <a:cs typeface="Arial MT"/>
              </a:rPr>
              <a:t>. Cada producto de esta cesta tiene un precio, que puede variar con el tiempo. La tasa anual de inflación es el precio de la cesta total en un mes determinado comparado con su precio en el mismo mes un año antes".</a:t>
            </a:r>
            <a:endParaRPr lang="es-ES" sz="2000" dirty="0">
              <a:effectLst/>
              <a:latin typeface="Arial MT"/>
              <a:ea typeface="Arial MT"/>
              <a:cs typeface="Arial MT"/>
            </a:endParaRPr>
          </a:p>
          <a:p>
            <a:pPr marL="0" marR="0" lvl="0" indent="0" algn="r" rtl="0">
              <a:spcBef>
                <a:spcPts val="0"/>
              </a:spcBef>
              <a:spcAft>
                <a:spcPts val="0"/>
              </a:spcAft>
              <a:buNone/>
            </a:pPr>
            <a:r>
              <a:rPr lang="es-ES" sz="2200" dirty="0">
                <a:solidFill>
                  <a:schemeClr val="dk1"/>
                </a:solidFill>
                <a:latin typeface="Calibri"/>
                <a:ea typeface="Calibri"/>
                <a:cs typeface="Calibri"/>
                <a:sym typeface="Calibri"/>
              </a:rPr>
              <a:t>Fuente: </a:t>
            </a:r>
            <a:r>
              <a:rPr lang="es-ES" sz="2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European Central Bank</a:t>
            </a:r>
            <a:endParaRPr lang="es-ES" sz="22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2400" dirty="0">
              <a:solidFill>
                <a:schemeClr val="dk1"/>
              </a:solidFill>
              <a:latin typeface="Calibri"/>
              <a:ea typeface="Calibri"/>
              <a:cs typeface="Calibri"/>
              <a:sym typeface="Calibri"/>
            </a:endParaRPr>
          </a:p>
        </p:txBody>
      </p:sp>
      <p:graphicFrame>
        <p:nvGraphicFramePr>
          <p:cNvPr id="192" name="Google Shape;192;p17"/>
          <p:cNvGraphicFramePr/>
          <p:nvPr>
            <p:extLst>
              <p:ext uri="{D42A27DB-BD31-4B8C-83A1-F6EECF244321}">
                <p14:modId xmlns:p14="http://schemas.microsoft.com/office/powerpoint/2010/main" val="1969772035"/>
              </p:ext>
            </p:extLst>
          </p:nvPr>
        </p:nvGraphicFramePr>
        <p:xfrm>
          <a:off x="9423230" y="2247900"/>
          <a:ext cx="7696150" cy="6835125"/>
        </p:xfrm>
        <a:graphic>
          <a:graphicData uri="http://schemas.openxmlformats.org/drawingml/2006/table">
            <a:tbl>
              <a:tblPr>
                <a:noFill/>
                <a:tableStyleId>{75346592-7502-4856-AB15-D22DE06BD8D8}</a:tableStyleId>
              </a:tblPr>
              <a:tblGrid>
                <a:gridCol w="1099450">
                  <a:extLst>
                    <a:ext uri="{9D8B030D-6E8A-4147-A177-3AD203B41FA5}">
                      <a16:colId xmlns:a16="http://schemas.microsoft.com/office/drawing/2014/main" val="20000"/>
                    </a:ext>
                  </a:extLst>
                </a:gridCol>
                <a:gridCol w="1099450">
                  <a:extLst>
                    <a:ext uri="{9D8B030D-6E8A-4147-A177-3AD203B41FA5}">
                      <a16:colId xmlns:a16="http://schemas.microsoft.com/office/drawing/2014/main" val="20001"/>
                    </a:ext>
                  </a:extLst>
                </a:gridCol>
                <a:gridCol w="1099450">
                  <a:extLst>
                    <a:ext uri="{9D8B030D-6E8A-4147-A177-3AD203B41FA5}">
                      <a16:colId xmlns:a16="http://schemas.microsoft.com/office/drawing/2014/main" val="20002"/>
                    </a:ext>
                  </a:extLst>
                </a:gridCol>
                <a:gridCol w="1099450">
                  <a:extLst>
                    <a:ext uri="{9D8B030D-6E8A-4147-A177-3AD203B41FA5}">
                      <a16:colId xmlns:a16="http://schemas.microsoft.com/office/drawing/2014/main" val="20003"/>
                    </a:ext>
                  </a:extLst>
                </a:gridCol>
                <a:gridCol w="1099450">
                  <a:extLst>
                    <a:ext uri="{9D8B030D-6E8A-4147-A177-3AD203B41FA5}">
                      <a16:colId xmlns:a16="http://schemas.microsoft.com/office/drawing/2014/main" val="20004"/>
                    </a:ext>
                  </a:extLst>
                </a:gridCol>
                <a:gridCol w="1099450">
                  <a:extLst>
                    <a:ext uri="{9D8B030D-6E8A-4147-A177-3AD203B41FA5}">
                      <a16:colId xmlns:a16="http://schemas.microsoft.com/office/drawing/2014/main" val="20005"/>
                    </a:ext>
                  </a:extLst>
                </a:gridCol>
                <a:gridCol w="1099450">
                  <a:extLst>
                    <a:ext uri="{9D8B030D-6E8A-4147-A177-3AD203B41FA5}">
                      <a16:colId xmlns:a16="http://schemas.microsoft.com/office/drawing/2014/main" val="20006"/>
                    </a:ext>
                  </a:extLst>
                </a:gridCol>
              </a:tblGrid>
              <a:tr h="577575">
                <a:tc rowSpan="2">
                  <a:txBody>
                    <a:bodyPr/>
                    <a:lstStyle/>
                    <a:p>
                      <a:pPr marL="0" marR="0" lvl="0" indent="0" algn="l" rtl="0">
                        <a:spcBef>
                          <a:spcPts val="0"/>
                        </a:spcBef>
                        <a:spcAft>
                          <a:spcPts val="0"/>
                        </a:spcAft>
                        <a:buNone/>
                      </a:pPr>
                      <a:r>
                        <a:rPr lang="en-GB" sz="1500" b="0">
                          <a:solidFill>
                            <a:srgbClr val="003299"/>
                          </a:solidFill>
                          <a:latin typeface="Arial"/>
                          <a:ea typeface="Arial"/>
                          <a:cs typeface="Arial"/>
                          <a:sym typeface="Arial"/>
                        </a:rPr>
                        <a:t>Cantidades compradas en el año base</a:t>
                      </a:r>
                      <a:endParaRPr/>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E4E4E4"/>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E4E4E4"/>
                      </a:solidFill>
                      <a:prstDash val="solid"/>
                      <a:round/>
                      <a:headEnd type="none" w="sm" len="sm"/>
                      <a:tailEnd type="none" w="sm" len="sm"/>
                    </a:lnB>
                    <a:solidFill>
                      <a:srgbClr val="F7F7F7"/>
                    </a:solidFill>
                  </a:tcPr>
                </a:tc>
                <a:tc gridSpan="2">
                  <a:txBody>
                    <a:bodyPr/>
                    <a:lstStyle/>
                    <a:p>
                      <a:pPr marL="0" marR="0" lvl="0" indent="0" algn="l" rtl="0">
                        <a:spcBef>
                          <a:spcPts val="0"/>
                        </a:spcBef>
                        <a:spcAft>
                          <a:spcPts val="0"/>
                        </a:spcAft>
                        <a:buNone/>
                      </a:pPr>
                      <a:r>
                        <a:rPr lang="en-GB" sz="1500" b="0">
                          <a:solidFill>
                            <a:srgbClr val="003299"/>
                          </a:solidFill>
                          <a:latin typeface="Arial"/>
                          <a:ea typeface="Arial"/>
                          <a:cs typeface="Arial"/>
                          <a:sym typeface="Arial"/>
                        </a:rPr>
                        <a:t>Precio (año base)</a:t>
                      </a:r>
                      <a:endParaRPr/>
                    </a:p>
                  </a:txBody>
                  <a:tcPr marL="40800" marR="40800" marT="40800" marB="40800" anchor="ctr">
                    <a:lnL w="9525" cap="flat" cmpd="sng">
                      <a:solidFill>
                        <a:srgbClr val="E4E4E4"/>
                      </a:solidFill>
                      <a:prstDash val="solid"/>
                      <a:round/>
                      <a:headEnd type="none" w="sm" len="sm"/>
                      <a:tailEnd type="none" w="sm" len="sm"/>
                    </a:lnL>
                    <a:lnR w="9525" cap="flat" cmpd="sng">
                      <a:solidFill>
                        <a:srgbClr val="E4E4E4"/>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E4E4E4"/>
                      </a:solidFill>
                      <a:prstDash val="solid"/>
                      <a:round/>
                      <a:headEnd type="none" w="sm" len="sm"/>
                      <a:tailEnd type="none" w="sm" len="sm"/>
                    </a:lnB>
                    <a:solidFill>
                      <a:srgbClr val="F7F7F7"/>
                    </a:solidFill>
                  </a:tcPr>
                </a:tc>
                <a:tc hMerge="1">
                  <a:txBody>
                    <a:bodyPr/>
                    <a:lstStyle/>
                    <a:p>
                      <a:endParaRPr lang="es-ES"/>
                    </a:p>
                  </a:txBody>
                  <a:tcPr/>
                </a:tc>
                <a:tc gridSpan="2">
                  <a:txBody>
                    <a:bodyPr/>
                    <a:lstStyle/>
                    <a:p>
                      <a:pPr marL="0" marR="0" lvl="0" indent="0" algn="ctr" rtl="0">
                        <a:spcBef>
                          <a:spcPts val="0"/>
                        </a:spcBef>
                        <a:spcAft>
                          <a:spcPts val="0"/>
                        </a:spcAft>
                        <a:buNone/>
                      </a:pPr>
                      <a:r>
                        <a:rPr lang="en-GB" sz="1500" b="0">
                          <a:solidFill>
                            <a:srgbClr val="003299"/>
                          </a:solidFill>
                          <a:latin typeface="Arial"/>
                          <a:ea typeface="Arial"/>
                          <a:cs typeface="Arial"/>
                          <a:sym typeface="Arial"/>
                        </a:rPr>
                        <a:t>Precio (1 año más tarde)</a:t>
                      </a:r>
                      <a:endParaRPr/>
                    </a:p>
                  </a:txBody>
                  <a:tcPr marL="40800" marR="40800" marT="40800" marB="40800" anchor="ctr">
                    <a:lnL w="9525" cap="flat" cmpd="sng">
                      <a:solidFill>
                        <a:srgbClr val="E4E4E4"/>
                      </a:solidFill>
                      <a:prstDash val="solid"/>
                      <a:round/>
                      <a:headEnd type="none" w="sm" len="sm"/>
                      <a:tailEnd type="none" w="sm" len="sm"/>
                    </a:lnL>
                    <a:lnR w="9525" cap="flat" cmpd="sng">
                      <a:solidFill>
                        <a:srgbClr val="E4E4E4"/>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E4E4E4"/>
                      </a:solidFill>
                      <a:prstDash val="solid"/>
                      <a:round/>
                      <a:headEnd type="none" w="sm" len="sm"/>
                      <a:tailEnd type="none" w="sm" len="sm"/>
                    </a:lnB>
                    <a:solidFill>
                      <a:srgbClr val="F7F7F7"/>
                    </a:solidFill>
                  </a:tcPr>
                </a:tc>
                <a:tc hMerge="1">
                  <a:txBody>
                    <a:bodyPr/>
                    <a:lstStyle/>
                    <a:p>
                      <a:endParaRPr lang="es-ES"/>
                    </a:p>
                  </a:txBody>
                  <a:tcPr/>
                </a:tc>
                <a:tc gridSpan="2">
                  <a:txBody>
                    <a:bodyPr/>
                    <a:lstStyle/>
                    <a:p>
                      <a:pPr marL="0" marR="0" lvl="0" indent="0" algn="ctr" rtl="0">
                        <a:spcBef>
                          <a:spcPts val="0"/>
                        </a:spcBef>
                        <a:spcAft>
                          <a:spcPts val="0"/>
                        </a:spcAft>
                        <a:buNone/>
                      </a:pPr>
                      <a:r>
                        <a:rPr lang="en-GB" sz="1500" b="0">
                          <a:solidFill>
                            <a:srgbClr val="003299"/>
                          </a:solidFill>
                          <a:latin typeface="Arial"/>
                          <a:ea typeface="Arial"/>
                          <a:cs typeface="Arial"/>
                          <a:sym typeface="Arial"/>
                        </a:rPr>
                        <a:t>Precio (2 años más tarde)</a:t>
                      </a:r>
                      <a:endParaRPr/>
                    </a:p>
                  </a:txBody>
                  <a:tcPr marL="40800" marR="40800" marT="40800" marB="40800" anchor="ctr">
                    <a:lnL w="9525" cap="flat" cmpd="sng">
                      <a:solidFill>
                        <a:srgbClr val="E4E4E4"/>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E4E4E4"/>
                      </a:solidFill>
                      <a:prstDash val="solid"/>
                      <a:round/>
                      <a:headEnd type="none" w="sm" len="sm"/>
                      <a:tailEnd type="none" w="sm" len="sm"/>
                    </a:lnB>
                    <a:solidFill>
                      <a:srgbClr val="F7F7F7"/>
                    </a:solidFill>
                  </a:tcPr>
                </a:tc>
                <a:tc hMerge="1">
                  <a:txBody>
                    <a:bodyPr/>
                    <a:lstStyle/>
                    <a:p>
                      <a:endParaRPr lang="es-ES"/>
                    </a:p>
                  </a:txBody>
                  <a:tcPr/>
                </a:tc>
                <a:extLst>
                  <a:ext uri="{0D108BD9-81ED-4DB2-BD59-A6C34878D82A}">
                    <a16:rowId xmlns:a16="http://schemas.microsoft.com/office/drawing/2014/main" val="10000"/>
                  </a:ext>
                </a:extLst>
              </a:tr>
              <a:tr h="984250">
                <a:tc vMerge="1">
                  <a:txBody>
                    <a:bodyPr/>
                    <a:lstStyle/>
                    <a:p>
                      <a:endParaRPr lang="es-ES"/>
                    </a:p>
                  </a:txBody>
                  <a:tcPr/>
                </a:tc>
                <a:tc>
                  <a:txBody>
                    <a:bodyPr/>
                    <a:lstStyle/>
                    <a:p>
                      <a:pPr marL="0" marR="0" lvl="0" indent="0" algn="ctr" rtl="0">
                        <a:spcBef>
                          <a:spcPts val="0"/>
                        </a:spcBef>
                        <a:spcAft>
                          <a:spcPts val="0"/>
                        </a:spcAft>
                        <a:buNone/>
                      </a:pPr>
                      <a:r>
                        <a:rPr lang="en-GB" sz="1500" b="0"/>
                        <a:t>por Unidad</a:t>
                      </a:r>
                      <a:endParaRPr sz="1500" b="0"/>
                    </a:p>
                  </a:txBody>
                  <a:tcPr marL="40800" marR="40800" marT="40800" marB="40800" anchor="ctr">
                    <a:lnL w="9525" cap="flat" cmpd="sng">
                      <a:solidFill>
                        <a:srgbClr val="E4E4E4"/>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total</a:t>
                      </a:r>
                      <a:endParaRPr/>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por Unidad</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total</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por Unidad</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total</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extLst>
                  <a:ext uri="{0D108BD9-81ED-4DB2-BD59-A6C34878D82A}">
                    <a16:rowId xmlns:a16="http://schemas.microsoft.com/office/drawing/2014/main" val="10001"/>
                  </a:ext>
                </a:extLst>
              </a:tr>
              <a:tr h="1069700">
                <a:tc>
                  <a:txBody>
                    <a:bodyPr/>
                    <a:lstStyle/>
                    <a:p>
                      <a:pPr marL="0" marR="0" lvl="0" indent="0" algn="l" rtl="0">
                        <a:spcBef>
                          <a:spcPts val="0"/>
                        </a:spcBef>
                        <a:spcAft>
                          <a:spcPts val="0"/>
                        </a:spcAft>
                        <a:buNone/>
                      </a:pPr>
                      <a:r>
                        <a:rPr lang="en-GB" sz="1500" b="0"/>
                        <a:t>150 barras de pan</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€1.50</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€225</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€1.30</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€195</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€1.60</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€240</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extLst>
                  <a:ext uri="{0D108BD9-81ED-4DB2-BD59-A6C34878D82A}">
                    <a16:rowId xmlns:a16="http://schemas.microsoft.com/office/drawing/2014/main" val="10002"/>
                  </a:ext>
                </a:extLst>
              </a:tr>
              <a:tr h="823625">
                <a:tc>
                  <a:txBody>
                    <a:bodyPr/>
                    <a:lstStyle/>
                    <a:p>
                      <a:pPr marL="0" marR="0" lvl="0" indent="0" algn="l" rtl="0">
                        <a:spcBef>
                          <a:spcPts val="0"/>
                        </a:spcBef>
                        <a:spcAft>
                          <a:spcPts val="0"/>
                        </a:spcAft>
                        <a:buNone/>
                      </a:pPr>
                      <a:r>
                        <a:rPr lang="en-GB" sz="1500" b="0"/>
                        <a:t>100 tazas de café</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€2.40</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€240</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€2.40</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€240</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€2.15</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€215</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extLst>
                  <a:ext uri="{0D108BD9-81ED-4DB2-BD59-A6C34878D82A}">
                    <a16:rowId xmlns:a16="http://schemas.microsoft.com/office/drawing/2014/main" val="10003"/>
                  </a:ext>
                </a:extLst>
              </a:tr>
              <a:tr h="577575">
                <a:tc>
                  <a:txBody>
                    <a:bodyPr/>
                    <a:lstStyle/>
                    <a:p>
                      <a:pPr marL="0" marR="0" lvl="0" indent="0" algn="l" rtl="0">
                        <a:spcBef>
                          <a:spcPts val="0"/>
                        </a:spcBef>
                        <a:spcAft>
                          <a:spcPts val="0"/>
                        </a:spcAft>
                        <a:buNone/>
                      </a:pPr>
                      <a:r>
                        <a:rPr lang="en-GB" sz="1500" b="0"/>
                        <a:t>12 cortes de pelo</a:t>
                      </a:r>
                      <a:endParaRPr/>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€20.00</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€240</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€22.00</a:t>
                      </a:r>
                      <a:endParaRPr/>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€264</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€23.00</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€276</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extLst>
                  <a:ext uri="{0D108BD9-81ED-4DB2-BD59-A6C34878D82A}">
                    <a16:rowId xmlns:a16="http://schemas.microsoft.com/office/drawing/2014/main" val="10004"/>
                  </a:ext>
                </a:extLst>
              </a:tr>
              <a:tr h="823625">
                <a:tc>
                  <a:txBody>
                    <a:bodyPr/>
                    <a:lstStyle/>
                    <a:p>
                      <a:pPr marL="0" marR="0" lvl="0" indent="0" algn="l" rtl="0">
                        <a:spcBef>
                          <a:spcPts val="0"/>
                        </a:spcBef>
                        <a:spcAft>
                          <a:spcPts val="0"/>
                        </a:spcAft>
                        <a:buNone/>
                      </a:pPr>
                      <a:r>
                        <a:rPr lang="en-GB" sz="1500" b="0"/>
                        <a:t>1 chaqueta de invierno</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€145.00</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€145</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€176.00</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€176</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€160.00</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€160</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extLst>
                  <a:ext uri="{0D108BD9-81ED-4DB2-BD59-A6C34878D82A}">
                    <a16:rowId xmlns:a16="http://schemas.microsoft.com/office/drawing/2014/main" val="10005"/>
                  </a:ext>
                </a:extLst>
              </a:tr>
              <a:tr h="823625">
                <a:tc>
                  <a:txBody>
                    <a:bodyPr/>
                    <a:lstStyle/>
                    <a:p>
                      <a:pPr marL="0" marR="0" lvl="0" indent="0" algn="l" rtl="0">
                        <a:spcBef>
                          <a:spcPts val="0"/>
                        </a:spcBef>
                        <a:spcAft>
                          <a:spcPts val="0"/>
                        </a:spcAft>
                        <a:buNone/>
                      </a:pPr>
                      <a:r>
                        <a:rPr lang="en-GB" sz="1500" b="0"/>
                        <a:t>Coste total de la compra</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€850</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€875</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€891</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extLst>
                  <a:ext uri="{0D108BD9-81ED-4DB2-BD59-A6C34878D82A}">
                    <a16:rowId xmlns:a16="http://schemas.microsoft.com/office/drawing/2014/main" val="10006"/>
                  </a:ext>
                </a:extLst>
              </a:tr>
              <a:tr h="577575">
                <a:tc>
                  <a:txBody>
                    <a:bodyPr/>
                    <a:lstStyle/>
                    <a:p>
                      <a:pPr marL="0" marR="0" lvl="0" indent="0" algn="l" rtl="0">
                        <a:spcBef>
                          <a:spcPts val="0"/>
                        </a:spcBef>
                        <a:spcAft>
                          <a:spcPts val="0"/>
                        </a:spcAft>
                        <a:buNone/>
                      </a:pPr>
                      <a:r>
                        <a:rPr lang="en-GB" sz="1500" b="0"/>
                        <a:t>Price index</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100.0</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102.9</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104.8</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extLst>
                  <a:ext uri="{0D108BD9-81ED-4DB2-BD59-A6C34878D82A}">
                    <a16:rowId xmlns:a16="http://schemas.microsoft.com/office/drawing/2014/main" val="10007"/>
                  </a:ext>
                </a:extLst>
              </a:tr>
              <a:tr h="577575">
                <a:tc>
                  <a:txBody>
                    <a:bodyPr/>
                    <a:lstStyle/>
                    <a:p>
                      <a:pPr marL="0" marR="0" lvl="0" indent="0" algn="l" rtl="0">
                        <a:spcBef>
                          <a:spcPts val="0"/>
                        </a:spcBef>
                        <a:spcAft>
                          <a:spcPts val="0"/>
                        </a:spcAft>
                        <a:buNone/>
                      </a:pPr>
                      <a:r>
                        <a:rPr lang="en-GB" sz="1500" b="0">
                          <a:solidFill>
                            <a:srgbClr val="003299"/>
                          </a:solidFill>
                          <a:latin typeface="Arial"/>
                          <a:ea typeface="Arial"/>
                          <a:cs typeface="Arial"/>
                          <a:sym typeface="Arial"/>
                        </a:rPr>
                        <a:t>Tasa de inflación</a:t>
                      </a:r>
                      <a:endParaRPr sz="1500" b="0">
                        <a:solidFill>
                          <a:srgbClr val="003299"/>
                        </a:solidFill>
                        <a:latin typeface="Arial"/>
                        <a:ea typeface="Arial"/>
                        <a:cs typeface="Arial"/>
                        <a:sym typeface="Arial"/>
                      </a:endParaRPr>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E4E4E4"/>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F7F7"/>
                    </a:solidFill>
                  </a:tcPr>
                </a:tc>
                <a:tc>
                  <a:txBody>
                    <a:bodyPr/>
                    <a:lstStyle/>
                    <a:p>
                      <a:pPr marL="0" marR="0" lvl="0" indent="0" algn="ctr" rtl="0">
                        <a:spcBef>
                          <a:spcPts val="0"/>
                        </a:spcBef>
                        <a:spcAft>
                          <a:spcPts val="0"/>
                        </a:spcAft>
                        <a:buNone/>
                      </a:pPr>
                      <a:endParaRPr sz="1500" b="0"/>
                    </a:p>
                  </a:txBody>
                  <a:tcPr marL="40800" marR="40800" marT="40800" marB="40800" anchor="ctr">
                    <a:lnL w="9525" cap="flat" cmpd="sng">
                      <a:solidFill>
                        <a:srgbClr val="E4E4E4"/>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endParaRPr sz="1500" b="0">
                        <a:solidFill>
                          <a:srgbClr val="003299"/>
                        </a:solidFill>
                        <a:latin typeface="Arial"/>
                        <a:ea typeface="Arial"/>
                        <a:cs typeface="Arial"/>
                        <a:sym typeface="Arial"/>
                      </a:endParaRPr>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E4E4E4"/>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F7F7"/>
                    </a:solidFill>
                  </a:tcPr>
                </a:tc>
                <a:tc>
                  <a:txBody>
                    <a:bodyPr/>
                    <a:lstStyle/>
                    <a:p>
                      <a:pPr marL="0" marR="0" lvl="0" indent="0" algn="ctr" rtl="0">
                        <a:spcBef>
                          <a:spcPts val="0"/>
                        </a:spcBef>
                        <a:spcAft>
                          <a:spcPts val="0"/>
                        </a:spcAft>
                        <a:buNone/>
                      </a:pPr>
                      <a:endParaRPr sz="1500" b="0"/>
                    </a:p>
                  </a:txBody>
                  <a:tcPr marL="40800" marR="40800" marT="40800" marB="40800" anchor="ctr">
                    <a:lnL w="9525" cap="flat" cmpd="sng">
                      <a:solidFill>
                        <a:srgbClr val="E4E4E4"/>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solidFill>
                            <a:srgbClr val="003299"/>
                          </a:solidFill>
                          <a:latin typeface="Arial"/>
                          <a:ea typeface="Arial"/>
                          <a:cs typeface="Arial"/>
                          <a:sym typeface="Arial"/>
                        </a:rPr>
                        <a:t>2.9%</a:t>
                      </a:r>
                      <a:endParaRPr sz="1500" b="0">
                        <a:solidFill>
                          <a:srgbClr val="003299"/>
                        </a:solidFill>
                        <a:latin typeface="Arial"/>
                        <a:ea typeface="Arial"/>
                        <a:cs typeface="Arial"/>
                        <a:sym typeface="Arial"/>
                      </a:endParaRPr>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E4E4E4"/>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F7F7"/>
                    </a:solidFill>
                  </a:tcPr>
                </a:tc>
                <a:tc>
                  <a:txBody>
                    <a:bodyPr/>
                    <a:lstStyle/>
                    <a:p>
                      <a:pPr marL="0" marR="0" lvl="0" indent="0" algn="ctr" rtl="0">
                        <a:spcBef>
                          <a:spcPts val="0"/>
                        </a:spcBef>
                        <a:spcAft>
                          <a:spcPts val="0"/>
                        </a:spcAft>
                        <a:buNone/>
                      </a:pPr>
                      <a:endParaRPr sz="1500" b="0"/>
                    </a:p>
                  </a:txBody>
                  <a:tcPr marL="40800" marR="40800" marT="40800" marB="40800" anchor="ctr">
                    <a:lnL w="9525" cap="flat" cmpd="sng">
                      <a:solidFill>
                        <a:srgbClr val="E4E4E4"/>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solidFill>
                            <a:srgbClr val="003299"/>
                          </a:solidFill>
                          <a:latin typeface="Arial"/>
                          <a:ea typeface="Arial"/>
                          <a:cs typeface="Arial"/>
                          <a:sym typeface="Arial"/>
                        </a:rPr>
                        <a:t>1.8%</a:t>
                      </a:r>
                      <a:endParaRPr/>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E4E4E4"/>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F7F7"/>
                    </a:solidFill>
                  </a:tcPr>
                </a:tc>
                <a:extLst>
                  <a:ext uri="{0D108BD9-81ED-4DB2-BD59-A6C34878D82A}">
                    <a16:rowId xmlns:a16="http://schemas.microsoft.com/office/drawing/2014/main" val="10008"/>
                  </a:ext>
                </a:extLst>
              </a:tr>
            </a:tbl>
          </a:graphicData>
        </a:graphic>
      </p:graphicFrame>
      <p:sp>
        <p:nvSpPr>
          <p:cNvPr id="193" name="Google Shape;193;p17"/>
          <p:cNvSpPr/>
          <p:nvPr/>
        </p:nvSpPr>
        <p:spPr>
          <a:xfrm>
            <a:off x="4343400" y="3162300"/>
            <a:ext cx="987717" cy="154634"/>
          </a:xfrm>
          <a:prstGeom prst="rightArrow">
            <a:avLst>
              <a:gd name="adj1" fmla="val 50000"/>
              <a:gd name="adj2" fmla="val 50000"/>
            </a:avLst>
          </a:prstGeom>
          <a:solidFill>
            <a:srgbClr val="94358F"/>
          </a:solidFill>
          <a:ln w="25400" cap="flat" cmpd="sng">
            <a:solidFill>
              <a:srgbClr val="9435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8"/>
          <p:cNvSpPr txBox="1"/>
          <p:nvPr/>
        </p:nvSpPr>
        <p:spPr>
          <a:xfrm>
            <a:off x="1447800" y="1573291"/>
            <a:ext cx="11887200" cy="1293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a:solidFill>
                  <a:srgbClr val="660066"/>
                </a:solidFill>
                <a:latin typeface="Calibri"/>
                <a:ea typeface="Calibri"/>
                <a:cs typeface="Calibri"/>
                <a:sym typeface="Calibri"/>
              </a:rPr>
              <a:t>3.	Inflación</a:t>
            </a:r>
            <a:endParaRPr/>
          </a:p>
          <a:p>
            <a:pPr marL="0" marR="0" lvl="0" indent="0" algn="l" rtl="0">
              <a:spcBef>
                <a:spcPts val="0"/>
              </a:spcBef>
              <a:spcAft>
                <a:spcPts val="0"/>
              </a:spcAft>
              <a:buNone/>
            </a:pPr>
            <a:endParaRPr sz="1000" b="1">
              <a:solidFill>
                <a:srgbClr val="660066"/>
              </a:solidFill>
              <a:latin typeface="Calibri"/>
              <a:ea typeface="Calibri"/>
              <a:cs typeface="Calibri"/>
              <a:sym typeface="Calibri"/>
            </a:endParaRPr>
          </a:p>
          <a:p>
            <a:pPr marL="0" marR="0" lvl="0" indent="0" algn="l" rtl="0">
              <a:spcBef>
                <a:spcPts val="0"/>
              </a:spcBef>
              <a:spcAft>
                <a:spcPts val="0"/>
              </a:spcAft>
              <a:buNone/>
            </a:pPr>
            <a:r>
              <a:rPr lang="en-GB" sz="2800" b="1">
                <a:solidFill>
                  <a:srgbClr val="660066"/>
                </a:solidFill>
                <a:latin typeface="Calibri"/>
                <a:ea typeface="Calibri"/>
                <a:cs typeface="Calibri"/>
                <a:sym typeface="Calibri"/>
              </a:rPr>
              <a:t>Sección 2: Cuadro de indicadores de inflación</a:t>
            </a:r>
            <a:endParaRPr sz="2400" b="1">
              <a:solidFill>
                <a:schemeClr val="dk1"/>
              </a:solidFill>
              <a:latin typeface="Calibri"/>
              <a:ea typeface="Calibri"/>
              <a:cs typeface="Calibri"/>
              <a:sym typeface="Calibri"/>
            </a:endParaRPr>
          </a:p>
        </p:txBody>
      </p:sp>
      <p:sp>
        <p:nvSpPr>
          <p:cNvPr id="199" name="Google Shape;199;p18"/>
          <p:cNvSpPr txBox="1"/>
          <p:nvPr/>
        </p:nvSpPr>
        <p:spPr>
          <a:xfrm>
            <a:off x="1437532" y="3010912"/>
            <a:ext cx="3972668" cy="2554505"/>
          </a:xfrm>
          <a:prstGeom prst="rect">
            <a:avLst/>
          </a:prstGeom>
          <a:noFill/>
          <a:ln>
            <a:noFill/>
          </a:ln>
        </p:spPr>
        <p:txBody>
          <a:bodyPr spcFirstLastPara="1" wrap="square" lIns="91425" tIns="45700" rIns="91425" bIns="45700" anchor="t" anchorCtr="0">
            <a:spAutoFit/>
          </a:bodyPr>
          <a:lstStyle/>
          <a:p>
            <a:pPr algn="just"/>
            <a:r>
              <a:rPr lang="en-GB" sz="2000" dirty="0">
                <a:effectLst/>
                <a:latin typeface="Calibri" panose="020F0502020204030204" pitchFamily="34" charset="0"/>
                <a:ea typeface="Calibri" panose="020F0502020204030204" pitchFamily="34" charset="0"/>
                <a:cs typeface="Arial MT"/>
              </a:rPr>
              <a:t>La </a:t>
            </a:r>
            <a:r>
              <a:rPr lang="en-GB" sz="2000" dirty="0" err="1">
                <a:effectLst/>
                <a:latin typeface="Calibri" panose="020F0502020204030204" pitchFamily="34" charset="0"/>
                <a:ea typeface="Calibri" panose="020F0502020204030204" pitchFamily="34" charset="0"/>
                <a:cs typeface="Arial MT"/>
              </a:rPr>
              <a:t>inflación</a:t>
            </a:r>
            <a:r>
              <a:rPr lang="en-GB" sz="2000" dirty="0">
                <a:effectLst/>
                <a:latin typeface="Calibri" panose="020F0502020204030204" pitchFamily="34" charset="0"/>
                <a:ea typeface="Calibri" panose="020F0502020204030204" pitchFamily="34" charset="0"/>
                <a:cs typeface="Arial MT"/>
              </a:rPr>
              <a:t> de </a:t>
            </a:r>
            <a:r>
              <a:rPr lang="en-GB" sz="2000" dirty="0" err="1">
                <a:effectLst/>
                <a:latin typeface="Calibri" panose="020F0502020204030204" pitchFamily="34" charset="0"/>
                <a:ea typeface="Calibri" panose="020F0502020204030204" pitchFamily="34" charset="0"/>
                <a:cs typeface="Arial MT"/>
              </a:rPr>
              <a:t>los</a:t>
            </a:r>
            <a:r>
              <a:rPr lang="en-GB" sz="2000" dirty="0">
                <a:effectLst/>
                <a:latin typeface="Calibri" panose="020F0502020204030204" pitchFamily="34" charset="0"/>
                <a:ea typeface="Calibri" panose="020F0502020204030204" pitchFamily="34" charset="0"/>
                <a:cs typeface="Arial MT"/>
              </a:rPr>
              <a:t> </a:t>
            </a:r>
            <a:r>
              <a:rPr lang="en-GB" sz="2000" dirty="0" err="1">
                <a:effectLst/>
                <a:latin typeface="Calibri" panose="020F0502020204030204" pitchFamily="34" charset="0"/>
                <a:ea typeface="Calibri" panose="020F0502020204030204" pitchFamily="34" charset="0"/>
                <a:cs typeface="Arial MT"/>
              </a:rPr>
              <a:t>precios</a:t>
            </a:r>
            <a:r>
              <a:rPr lang="en-GB" sz="2000" dirty="0">
                <a:effectLst/>
                <a:latin typeface="Calibri" panose="020F0502020204030204" pitchFamily="34" charset="0"/>
                <a:ea typeface="Calibri" panose="020F0502020204030204" pitchFamily="34" charset="0"/>
                <a:cs typeface="Arial MT"/>
              </a:rPr>
              <a:t> al </a:t>
            </a:r>
            <a:r>
              <a:rPr lang="en-GB" sz="2000" dirty="0" err="1">
                <a:effectLst/>
                <a:latin typeface="Calibri" panose="020F0502020204030204" pitchFamily="34" charset="0"/>
                <a:ea typeface="Calibri" panose="020F0502020204030204" pitchFamily="34" charset="0"/>
                <a:cs typeface="Arial MT"/>
              </a:rPr>
              <a:t>consumo</a:t>
            </a:r>
            <a:r>
              <a:rPr lang="en-GB" sz="2000" dirty="0">
                <a:effectLst/>
                <a:latin typeface="Calibri" panose="020F0502020204030204" pitchFamily="34" charset="0"/>
                <a:ea typeface="Calibri" panose="020F0502020204030204" pitchFamily="34" charset="0"/>
                <a:cs typeface="Arial MT"/>
              </a:rPr>
              <a:t> en la zona euro se </a:t>
            </a:r>
            <a:r>
              <a:rPr lang="en-GB" sz="2000" dirty="0" err="1">
                <a:effectLst/>
                <a:latin typeface="Calibri" panose="020F0502020204030204" pitchFamily="34" charset="0"/>
                <a:ea typeface="Calibri" panose="020F0502020204030204" pitchFamily="34" charset="0"/>
                <a:cs typeface="Arial MT"/>
              </a:rPr>
              <a:t>mide</a:t>
            </a:r>
            <a:r>
              <a:rPr lang="en-GB" sz="2000" dirty="0">
                <a:effectLst/>
                <a:latin typeface="Calibri" panose="020F0502020204030204" pitchFamily="34" charset="0"/>
                <a:ea typeface="Calibri" panose="020F0502020204030204" pitchFamily="34" charset="0"/>
                <a:cs typeface="Arial MT"/>
              </a:rPr>
              <a:t> </a:t>
            </a:r>
            <a:r>
              <a:rPr lang="en-GB" sz="2000" dirty="0" err="1">
                <a:effectLst/>
                <a:latin typeface="Calibri" panose="020F0502020204030204" pitchFamily="34" charset="0"/>
                <a:ea typeface="Calibri" panose="020F0502020204030204" pitchFamily="34" charset="0"/>
                <a:cs typeface="Arial MT"/>
              </a:rPr>
              <a:t>por</a:t>
            </a:r>
            <a:r>
              <a:rPr lang="en-GB" sz="2000" dirty="0">
                <a:effectLst/>
                <a:latin typeface="Calibri" panose="020F0502020204030204" pitchFamily="34" charset="0"/>
                <a:ea typeface="Calibri" panose="020F0502020204030204" pitchFamily="34" charset="0"/>
                <a:cs typeface="Arial MT"/>
              </a:rPr>
              <a:t> </a:t>
            </a:r>
            <a:r>
              <a:rPr lang="en-GB" sz="2000" dirty="0" err="1">
                <a:effectLst/>
                <a:latin typeface="Calibri" panose="020F0502020204030204" pitchFamily="34" charset="0"/>
                <a:ea typeface="Calibri" panose="020F0502020204030204" pitchFamily="34" charset="0"/>
                <a:cs typeface="Arial MT"/>
              </a:rPr>
              <a:t>el</a:t>
            </a:r>
            <a:r>
              <a:rPr lang="en-GB" sz="2000" dirty="0">
                <a:effectLst/>
                <a:latin typeface="Calibri" panose="020F0502020204030204" pitchFamily="34" charset="0"/>
                <a:ea typeface="Calibri" panose="020F0502020204030204" pitchFamily="34" charset="0"/>
                <a:cs typeface="Arial MT"/>
              </a:rPr>
              <a:t> </a:t>
            </a:r>
            <a:r>
              <a:rPr lang="en-GB" sz="2000" b="1" dirty="0">
                <a:effectLst/>
                <a:latin typeface="Calibri" panose="020F0502020204030204" pitchFamily="34" charset="0"/>
                <a:ea typeface="Calibri" panose="020F0502020204030204" pitchFamily="34" charset="0"/>
                <a:cs typeface="Arial MT"/>
              </a:rPr>
              <a:t>"</a:t>
            </a:r>
            <a:r>
              <a:rPr lang="en-GB" sz="2000" b="1" dirty="0" err="1">
                <a:effectLst/>
                <a:latin typeface="Calibri" panose="020F0502020204030204" pitchFamily="34" charset="0"/>
                <a:ea typeface="Calibri" panose="020F0502020204030204" pitchFamily="34" charset="0"/>
                <a:cs typeface="Arial MT"/>
              </a:rPr>
              <a:t>Índice</a:t>
            </a:r>
            <a:r>
              <a:rPr lang="en-GB" sz="2000" b="1" dirty="0">
                <a:effectLst/>
                <a:latin typeface="Calibri" panose="020F0502020204030204" pitchFamily="34" charset="0"/>
                <a:ea typeface="Calibri" panose="020F0502020204030204" pitchFamily="34" charset="0"/>
                <a:cs typeface="Arial MT"/>
              </a:rPr>
              <a:t> de </a:t>
            </a:r>
            <a:r>
              <a:rPr lang="en-GB" sz="2000" b="1" dirty="0" err="1">
                <a:effectLst/>
                <a:latin typeface="Calibri" panose="020F0502020204030204" pitchFamily="34" charset="0"/>
                <a:ea typeface="Calibri" panose="020F0502020204030204" pitchFamily="34" charset="0"/>
                <a:cs typeface="Arial MT"/>
              </a:rPr>
              <a:t>Precios</a:t>
            </a:r>
            <a:r>
              <a:rPr lang="en-GB" sz="2000" b="1" dirty="0">
                <a:effectLst/>
                <a:latin typeface="Calibri" panose="020F0502020204030204" pitchFamily="34" charset="0"/>
                <a:ea typeface="Calibri" panose="020F0502020204030204" pitchFamily="34" charset="0"/>
                <a:cs typeface="Arial MT"/>
              </a:rPr>
              <a:t> de </a:t>
            </a:r>
            <a:r>
              <a:rPr lang="en-GB" sz="2000" b="1" dirty="0" err="1">
                <a:effectLst/>
                <a:latin typeface="Calibri" panose="020F0502020204030204" pitchFamily="34" charset="0"/>
                <a:ea typeface="Calibri" panose="020F0502020204030204" pitchFamily="34" charset="0"/>
                <a:cs typeface="Arial MT"/>
              </a:rPr>
              <a:t>Consumo</a:t>
            </a:r>
            <a:r>
              <a:rPr lang="en-GB" sz="2000" b="1" dirty="0">
                <a:effectLst/>
                <a:latin typeface="Calibri" panose="020F0502020204030204" pitchFamily="34" charset="0"/>
                <a:ea typeface="Calibri" panose="020F0502020204030204" pitchFamily="34" charset="0"/>
                <a:cs typeface="Arial MT"/>
              </a:rPr>
              <a:t> </a:t>
            </a:r>
            <a:r>
              <a:rPr lang="en-GB" sz="2000" b="1" dirty="0" err="1">
                <a:effectLst/>
                <a:latin typeface="Calibri" panose="020F0502020204030204" pitchFamily="34" charset="0"/>
                <a:ea typeface="Calibri" panose="020F0502020204030204" pitchFamily="34" charset="0"/>
                <a:cs typeface="Arial MT"/>
              </a:rPr>
              <a:t>Armonizado</a:t>
            </a:r>
            <a:r>
              <a:rPr lang="en-GB" sz="2000" b="1" dirty="0">
                <a:effectLst/>
                <a:latin typeface="Calibri" panose="020F0502020204030204" pitchFamily="34" charset="0"/>
                <a:ea typeface="Calibri" panose="020F0502020204030204" pitchFamily="34" charset="0"/>
                <a:cs typeface="Arial MT"/>
              </a:rPr>
              <a:t>".</a:t>
            </a:r>
            <a:r>
              <a:rPr lang="en-GB" sz="2000" dirty="0">
                <a:effectLst/>
                <a:latin typeface="Calibri" panose="020F0502020204030204" pitchFamily="34" charset="0"/>
                <a:ea typeface="Calibri" panose="020F0502020204030204" pitchFamily="34" charset="0"/>
                <a:cs typeface="Arial MT"/>
              </a:rPr>
              <a:t> </a:t>
            </a:r>
            <a:r>
              <a:rPr lang="en-GB" sz="2000" b="1" dirty="0">
                <a:effectLst/>
                <a:latin typeface="Calibri" panose="020F0502020204030204" pitchFamily="34" charset="0"/>
                <a:ea typeface="Calibri" panose="020F0502020204030204" pitchFamily="34" charset="0"/>
                <a:cs typeface="Arial MT"/>
              </a:rPr>
              <a:t>(IPCA)</a:t>
            </a:r>
            <a:r>
              <a:rPr lang="en-GB" sz="2000" dirty="0">
                <a:effectLst/>
                <a:latin typeface="Calibri" panose="020F0502020204030204" pitchFamily="34" charset="0"/>
                <a:ea typeface="Calibri" panose="020F0502020204030204" pitchFamily="34" charset="0"/>
                <a:cs typeface="Arial MT"/>
              </a:rPr>
              <a:t>.</a:t>
            </a:r>
            <a:endParaRPr lang="es-ES" sz="2000" dirty="0">
              <a:effectLst/>
              <a:latin typeface="Arial MT"/>
              <a:ea typeface="Arial MT"/>
              <a:cs typeface="Arial MT"/>
            </a:endParaRPr>
          </a:p>
          <a:p>
            <a:pPr marL="0" marR="0" lvl="0" indent="0" algn="just" rtl="0">
              <a:spcBef>
                <a:spcPts val="0"/>
              </a:spcBef>
              <a:spcAft>
                <a:spcPts val="0"/>
              </a:spcAft>
              <a:buNone/>
            </a:pPr>
            <a:endParaRPr sz="2000" dirty="0">
              <a:solidFill>
                <a:schemeClr val="dk1"/>
              </a:solidFill>
              <a:latin typeface="Calibri"/>
              <a:ea typeface="Calibri"/>
              <a:cs typeface="Calibri"/>
              <a:sym typeface="Calibri"/>
            </a:endParaRPr>
          </a:p>
          <a:p>
            <a:pPr algn="just"/>
            <a:r>
              <a:rPr lang="en-GB" sz="2000" dirty="0">
                <a:effectLst/>
                <a:latin typeface="Calibri" panose="020F0502020204030204" pitchFamily="34" charset="0"/>
                <a:ea typeface="Calibri" panose="020F0502020204030204" pitchFamily="34" charset="0"/>
                <a:cs typeface="Arial MT"/>
              </a:rPr>
              <a:t>¿</a:t>
            </a:r>
            <a:r>
              <a:rPr lang="en-GB" sz="2000" dirty="0" err="1">
                <a:effectLst/>
                <a:latin typeface="Calibri" panose="020F0502020204030204" pitchFamily="34" charset="0"/>
                <a:ea typeface="Calibri" panose="020F0502020204030204" pitchFamily="34" charset="0"/>
                <a:cs typeface="Arial MT"/>
              </a:rPr>
              <a:t>Quién</a:t>
            </a:r>
            <a:r>
              <a:rPr lang="en-GB" sz="2000" dirty="0">
                <a:effectLst/>
                <a:latin typeface="Calibri" panose="020F0502020204030204" pitchFamily="34" charset="0"/>
                <a:ea typeface="Calibri" panose="020F0502020204030204" pitchFamily="34" charset="0"/>
                <a:cs typeface="Arial MT"/>
              </a:rPr>
              <a:t> </a:t>
            </a:r>
            <a:r>
              <a:rPr lang="en-GB" sz="2000" dirty="0" err="1">
                <a:effectLst/>
                <a:latin typeface="Calibri" panose="020F0502020204030204" pitchFamily="34" charset="0"/>
                <a:ea typeface="Calibri" panose="020F0502020204030204" pitchFamily="34" charset="0"/>
                <a:cs typeface="Arial MT"/>
              </a:rPr>
              <a:t>calcula</a:t>
            </a:r>
            <a:r>
              <a:rPr lang="en-GB" sz="2000" dirty="0">
                <a:effectLst/>
                <a:latin typeface="Calibri" panose="020F0502020204030204" pitchFamily="34" charset="0"/>
                <a:ea typeface="Calibri" panose="020F0502020204030204" pitchFamily="34" charset="0"/>
                <a:cs typeface="Arial MT"/>
              </a:rPr>
              <a:t> </a:t>
            </a:r>
            <a:r>
              <a:rPr lang="en-GB" sz="2000" dirty="0" err="1">
                <a:effectLst/>
                <a:latin typeface="Calibri" panose="020F0502020204030204" pitchFamily="34" charset="0"/>
                <a:ea typeface="Calibri" panose="020F0502020204030204" pitchFamily="34" charset="0"/>
                <a:cs typeface="Arial MT"/>
              </a:rPr>
              <a:t>el</a:t>
            </a:r>
            <a:r>
              <a:rPr lang="en-GB" sz="2000" dirty="0">
                <a:effectLst/>
                <a:latin typeface="Calibri" panose="020F0502020204030204" pitchFamily="34" charset="0"/>
                <a:ea typeface="Calibri" panose="020F0502020204030204" pitchFamily="34" charset="0"/>
                <a:cs typeface="Arial MT"/>
              </a:rPr>
              <a:t> IPCA? </a:t>
            </a:r>
            <a:endParaRPr lang="es-ES" sz="2000" dirty="0">
              <a:effectLst/>
              <a:latin typeface="Arial MT"/>
              <a:ea typeface="Arial MT"/>
              <a:cs typeface="Arial MT"/>
            </a:endParaRPr>
          </a:p>
          <a:p>
            <a:r>
              <a:rPr lang="en-GB" sz="2000" b="1" dirty="0">
                <a:effectLst/>
                <a:latin typeface="Calibri" panose="020F0502020204030204" pitchFamily="34" charset="0"/>
                <a:ea typeface="Calibri" panose="020F0502020204030204" pitchFamily="34" charset="0"/>
              </a:rPr>
              <a:t>Eurostat</a:t>
            </a:r>
            <a:r>
              <a:rPr lang="en-GB" sz="2000" dirty="0">
                <a:effectLst/>
                <a:latin typeface="Calibri" panose="020F0502020204030204" pitchFamily="34" charset="0"/>
                <a:ea typeface="Calibri" panose="020F0502020204030204" pitchFamily="34" charset="0"/>
              </a:rPr>
              <a:t>, la </a:t>
            </a:r>
            <a:r>
              <a:rPr lang="en-GB" sz="2000" dirty="0" err="1">
                <a:effectLst/>
                <a:latin typeface="Calibri" panose="020F0502020204030204" pitchFamily="34" charset="0"/>
                <a:ea typeface="Calibri" panose="020F0502020204030204" pitchFamily="34" charset="0"/>
              </a:rPr>
              <a:t>Oficina</a:t>
            </a:r>
            <a:r>
              <a:rPr lang="en-GB" sz="2000" dirty="0">
                <a:effectLst/>
                <a:latin typeface="Calibri" panose="020F0502020204030204" pitchFamily="34" charset="0"/>
                <a:ea typeface="Calibri" panose="020F0502020204030204" pitchFamily="34" charset="0"/>
              </a:rPr>
              <a:t> </a:t>
            </a:r>
            <a:r>
              <a:rPr lang="en-GB" sz="2000" dirty="0" err="1">
                <a:effectLst/>
                <a:latin typeface="Calibri" panose="020F0502020204030204" pitchFamily="34" charset="0"/>
                <a:ea typeface="Calibri" panose="020F0502020204030204" pitchFamily="34" charset="0"/>
              </a:rPr>
              <a:t>Estadística</a:t>
            </a:r>
            <a:r>
              <a:rPr lang="en-GB" sz="2000" dirty="0">
                <a:effectLst/>
                <a:latin typeface="Calibri" panose="020F0502020204030204" pitchFamily="34" charset="0"/>
                <a:ea typeface="Calibri" panose="020F0502020204030204" pitchFamily="34" charset="0"/>
              </a:rPr>
              <a:t> de la </a:t>
            </a:r>
            <a:r>
              <a:rPr lang="en-GB" sz="2000" dirty="0" err="1">
                <a:effectLst/>
                <a:latin typeface="Calibri" panose="020F0502020204030204" pitchFamily="34" charset="0"/>
                <a:ea typeface="Calibri" panose="020F0502020204030204" pitchFamily="34" charset="0"/>
              </a:rPr>
              <a:t>Comunidad</a:t>
            </a:r>
            <a:r>
              <a:rPr lang="en-GB" sz="2000" dirty="0">
                <a:effectLst/>
                <a:latin typeface="Calibri" panose="020F0502020204030204" pitchFamily="34" charset="0"/>
                <a:ea typeface="Calibri" panose="020F0502020204030204" pitchFamily="34" charset="0"/>
              </a:rPr>
              <a:t> </a:t>
            </a:r>
            <a:r>
              <a:rPr lang="en-GB" sz="2000" dirty="0" err="1">
                <a:effectLst/>
                <a:latin typeface="Calibri" panose="020F0502020204030204" pitchFamily="34" charset="0"/>
                <a:ea typeface="Calibri" panose="020F0502020204030204" pitchFamily="34" charset="0"/>
              </a:rPr>
              <a:t>Europea</a:t>
            </a:r>
            <a:endParaRPr sz="2000" dirty="0"/>
          </a:p>
        </p:txBody>
      </p:sp>
      <p:pic>
        <p:nvPicPr>
          <p:cNvPr id="200" name="Google Shape;200;p18"/>
          <p:cNvPicPr preferRelativeResize="0"/>
          <p:nvPr/>
        </p:nvPicPr>
        <p:blipFill rotWithShape="1">
          <a:blip r:embed="rId3">
            <a:alphaModFix/>
          </a:blip>
          <a:srcRect t="13534"/>
          <a:stretch/>
        </p:blipFill>
        <p:spPr>
          <a:xfrm>
            <a:off x="5410200" y="2927508"/>
            <a:ext cx="11712411" cy="6234600"/>
          </a:xfrm>
          <a:prstGeom prst="rect">
            <a:avLst/>
          </a:prstGeom>
          <a:noFill/>
          <a:ln>
            <a:noFill/>
          </a:ln>
        </p:spPr>
      </p:pic>
      <p:sp>
        <p:nvSpPr>
          <p:cNvPr id="201" name="Google Shape;201;p18"/>
          <p:cNvSpPr txBox="1"/>
          <p:nvPr/>
        </p:nvSpPr>
        <p:spPr>
          <a:xfrm>
            <a:off x="1447800" y="6853784"/>
            <a:ext cx="3972668" cy="203128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800" dirty="0">
                <a:solidFill>
                  <a:schemeClr val="dk1"/>
                </a:solidFill>
                <a:latin typeface="Calibri"/>
                <a:ea typeface="Calibri"/>
                <a:cs typeface="Calibri"/>
                <a:sym typeface="Calibri"/>
              </a:rPr>
              <a:t>Última actualización: 19 de octubre de 2022. La siguiente actualización, 17 de noviembre de 2022. Puedes  acceder a los últimos datos del IPCA y a su futura actualización a través del siguiente enlace: </a:t>
            </a:r>
            <a:r>
              <a:rPr lang="en-GB" sz="1800" dirty="0">
                <a:solidFill>
                  <a:schemeClr val="dk1"/>
                </a:solidFill>
                <a:latin typeface="Calibri"/>
                <a:ea typeface="Calibri"/>
                <a:cs typeface="Calibri"/>
                <a:sym typeface="Calibri"/>
              </a:rPr>
              <a:t> </a:t>
            </a:r>
            <a:r>
              <a:rPr lang="en-GB" sz="1800" u="sng" dirty="0">
                <a:solidFill>
                  <a:srgbClr val="0000FF"/>
                </a:solidFill>
                <a:effectLst/>
                <a:latin typeface="Calibri" panose="020F0502020204030204" pitchFamily="34" charset="0"/>
                <a:ea typeface="Calibri" panose="020F0502020204030204" pitchFamily="34" charset="0"/>
                <a:cs typeface="Arial MT"/>
                <a:hlinkClick r:id="rId4"/>
              </a:rPr>
              <a:t>www.ecb.europa.eu/inflation/stats</a:t>
            </a:r>
            <a:r>
              <a:rPr lang="en-GB" sz="1800" dirty="0">
                <a:effectLst/>
                <a:latin typeface="Calibri" panose="020F0502020204030204" pitchFamily="34" charset="0"/>
                <a:ea typeface="Calibri" panose="020F0502020204030204" pitchFamily="34" charset="0"/>
              </a:rPr>
              <a:t>.</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9"/>
          <p:cNvSpPr txBox="1"/>
          <p:nvPr/>
        </p:nvSpPr>
        <p:spPr>
          <a:xfrm>
            <a:off x="1447800" y="1573291"/>
            <a:ext cx="11887200" cy="1293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a:solidFill>
                  <a:srgbClr val="660066"/>
                </a:solidFill>
                <a:latin typeface="Calibri"/>
                <a:ea typeface="Calibri"/>
                <a:cs typeface="Calibri"/>
                <a:sym typeface="Calibri"/>
              </a:rPr>
              <a:t>3.	Inflación</a:t>
            </a:r>
            <a:endParaRPr/>
          </a:p>
          <a:p>
            <a:pPr marL="0" marR="0" lvl="0" indent="0" algn="l" rtl="0">
              <a:spcBef>
                <a:spcPts val="0"/>
              </a:spcBef>
              <a:spcAft>
                <a:spcPts val="0"/>
              </a:spcAft>
              <a:buNone/>
            </a:pPr>
            <a:endParaRPr sz="1000" b="1">
              <a:solidFill>
                <a:srgbClr val="660066"/>
              </a:solidFill>
              <a:latin typeface="Calibri"/>
              <a:ea typeface="Calibri"/>
              <a:cs typeface="Calibri"/>
              <a:sym typeface="Calibri"/>
            </a:endParaRPr>
          </a:p>
          <a:p>
            <a:pPr marL="0" marR="0" lvl="0" indent="0" algn="l" rtl="0">
              <a:spcBef>
                <a:spcPts val="0"/>
              </a:spcBef>
              <a:spcAft>
                <a:spcPts val="0"/>
              </a:spcAft>
              <a:buNone/>
            </a:pPr>
            <a:r>
              <a:rPr lang="en-GB" sz="2800" b="1">
                <a:solidFill>
                  <a:srgbClr val="660066"/>
                </a:solidFill>
                <a:latin typeface="Calibri"/>
                <a:ea typeface="Calibri"/>
                <a:cs typeface="Calibri"/>
                <a:sym typeface="Calibri"/>
              </a:rPr>
              <a:t>Sección 3: ¿Por qué es importante?</a:t>
            </a:r>
            <a:endParaRPr/>
          </a:p>
        </p:txBody>
      </p:sp>
      <p:sp>
        <p:nvSpPr>
          <p:cNvPr id="207" name="Google Shape;207;p19"/>
          <p:cNvSpPr txBox="1"/>
          <p:nvPr/>
        </p:nvSpPr>
        <p:spPr>
          <a:xfrm>
            <a:off x="1447800" y="3009900"/>
            <a:ext cx="11887200" cy="1200288"/>
          </a:xfrm>
          <a:prstGeom prst="rect">
            <a:avLst/>
          </a:prstGeom>
          <a:noFill/>
          <a:ln>
            <a:noFill/>
          </a:ln>
        </p:spPr>
        <p:txBody>
          <a:bodyPr spcFirstLastPara="1" wrap="square" lIns="91425" tIns="45700" rIns="91425" bIns="45700" anchor="t" anchorCtr="0">
            <a:spAutoFit/>
          </a:bodyPr>
          <a:lstStyle/>
          <a:p>
            <a:pPr algn="just"/>
            <a:r>
              <a:rPr lang="en-GB" sz="2400" dirty="0">
                <a:effectLst/>
                <a:latin typeface="Calibri" panose="020F0502020204030204" pitchFamily="34" charset="0"/>
                <a:ea typeface="Calibri" panose="020F0502020204030204" pitchFamily="34" charset="0"/>
                <a:cs typeface="Arial MT"/>
              </a:rPr>
              <a:t>La </a:t>
            </a:r>
            <a:r>
              <a:rPr lang="en-GB" sz="2400" dirty="0" err="1">
                <a:effectLst/>
                <a:latin typeface="Calibri" panose="020F0502020204030204" pitchFamily="34" charset="0"/>
                <a:ea typeface="Calibri" panose="020F0502020204030204" pitchFamily="34" charset="0"/>
                <a:cs typeface="Arial MT"/>
              </a:rPr>
              <a:t>inflación</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tiene</a:t>
            </a:r>
            <a:r>
              <a:rPr lang="en-GB" sz="2400" dirty="0">
                <a:effectLst/>
                <a:latin typeface="Calibri" panose="020F0502020204030204" pitchFamily="34" charset="0"/>
                <a:ea typeface="Calibri" panose="020F0502020204030204" pitchFamily="34" charset="0"/>
                <a:cs typeface="Arial MT"/>
              </a:rPr>
              <a:t> un </a:t>
            </a:r>
            <a:r>
              <a:rPr lang="en-GB" sz="2400" dirty="0" err="1">
                <a:effectLst/>
                <a:latin typeface="Calibri" panose="020F0502020204030204" pitchFamily="34" charset="0"/>
                <a:ea typeface="Calibri" panose="020F0502020204030204" pitchFamily="34" charset="0"/>
                <a:cs typeface="Arial MT"/>
              </a:rPr>
              <a:t>amplio</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impacto</a:t>
            </a:r>
            <a:r>
              <a:rPr lang="en-GB" sz="2400" dirty="0">
                <a:effectLst/>
                <a:latin typeface="Calibri" panose="020F0502020204030204" pitchFamily="34" charset="0"/>
                <a:ea typeface="Calibri" panose="020F0502020204030204" pitchFamily="34" charset="0"/>
                <a:cs typeface="Arial MT"/>
              </a:rPr>
              <a:t> en la </a:t>
            </a:r>
            <a:r>
              <a:rPr lang="en-GB" sz="2400" dirty="0" err="1">
                <a:effectLst/>
                <a:latin typeface="Calibri" panose="020F0502020204030204" pitchFamily="34" charset="0"/>
                <a:ea typeface="Calibri" panose="020F0502020204030204" pitchFamily="34" charset="0"/>
                <a:cs typeface="Arial MT"/>
              </a:rPr>
              <a:t>economía</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Afecta</a:t>
            </a:r>
            <a:r>
              <a:rPr lang="en-GB" sz="2400" dirty="0">
                <a:effectLst/>
                <a:latin typeface="Calibri" panose="020F0502020204030204" pitchFamily="34" charset="0"/>
                <a:ea typeface="Calibri" panose="020F0502020204030204" pitchFamily="34" charset="0"/>
                <a:cs typeface="Arial MT"/>
              </a:rPr>
              <a:t> al </a:t>
            </a:r>
            <a:r>
              <a:rPr lang="en-GB" sz="2400" dirty="0" err="1">
                <a:effectLst/>
                <a:latin typeface="Calibri" panose="020F0502020204030204" pitchFamily="34" charset="0"/>
                <a:ea typeface="Calibri" panose="020F0502020204030204" pitchFamily="34" charset="0"/>
                <a:cs typeface="Arial MT"/>
              </a:rPr>
              <a:t>poder</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adquisitivo</a:t>
            </a:r>
            <a:r>
              <a:rPr lang="en-GB" sz="2400" dirty="0">
                <a:effectLst/>
                <a:latin typeface="Calibri" panose="020F0502020204030204" pitchFamily="34" charset="0"/>
                <a:ea typeface="Calibri" panose="020F0502020204030204" pitchFamily="34" charset="0"/>
                <a:cs typeface="Arial MT"/>
              </a:rPr>
              <a:t> individual, a las </a:t>
            </a:r>
            <a:r>
              <a:rPr lang="en-GB" sz="2400" dirty="0" err="1">
                <a:effectLst/>
                <a:latin typeface="Calibri" panose="020F0502020204030204" pitchFamily="34" charset="0"/>
                <a:ea typeface="Calibri" panose="020F0502020204030204" pitchFamily="34" charset="0"/>
                <a:cs typeface="Arial MT"/>
              </a:rPr>
              <a:t>inversiones</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empresariales</a:t>
            </a:r>
            <a:r>
              <a:rPr lang="en-GB" sz="2400" dirty="0">
                <a:effectLst/>
                <a:latin typeface="Calibri" panose="020F0502020204030204" pitchFamily="34" charset="0"/>
                <a:ea typeface="Calibri" panose="020F0502020204030204" pitchFamily="34" charset="0"/>
                <a:cs typeface="Arial MT"/>
              </a:rPr>
              <a:t>, a </a:t>
            </a:r>
            <a:r>
              <a:rPr lang="en-GB" sz="2400" dirty="0" err="1">
                <a:effectLst/>
                <a:latin typeface="Calibri" panose="020F0502020204030204" pitchFamily="34" charset="0"/>
                <a:ea typeface="Calibri" panose="020F0502020204030204" pitchFamily="34" charset="0"/>
                <a:cs typeface="Arial MT"/>
              </a:rPr>
              <a:t>los</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tipos</a:t>
            </a:r>
            <a:r>
              <a:rPr lang="en-GB" sz="2400" dirty="0">
                <a:effectLst/>
                <a:latin typeface="Calibri" panose="020F0502020204030204" pitchFamily="34" charset="0"/>
                <a:ea typeface="Calibri" panose="020F0502020204030204" pitchFamily="34" charset="0"/>
                <a:cs typeface="Arial MT"/>
              </a:rPr>
              <a:t> de </a:t>
            </a:r>
            <a:r>
              <a:rPr lang="en-GB" sz="2400" dirty="0" err="1">
                <a:effectLst/>
                <a:latin typeface="Calibri" panose="020F0502020204030204" pitchFamily="34" charset="0"/>
                <a:ea typeface="Calibri" panose="020F0502020204030204" pitchFamily="34" charset="0"/>
                <a:cs typeface="Arial MT"/>
              </a:rPr>
              <a:t>interés</a:t>
            </a:r>
            <a:r>
              <a:rPr lang="en-GB" sz="2400" dirty="0">
                <a:effectLst/>
                <a:latin typeface="Calibri" panose="020F0502020204030204" pitchFamily="34" charset="0"/>
                <a:ea typeface="Calibri" panose="020F0502020204030204" pitchFamily="34" charset="0"/>
                <a:cs typeface="Arial MT"/>
              </a:rPr>
              <a:t>, a las </a:t>
            </a:r>
            <a:r>
              <a:rPr lang="en-GB" sz="2400" dirty="0" err="1">
                <a:effectLst/>
                <a:latin typeface="Calibri" panose="020F0502020204030204" pitchFamily="34" charset="0"/>
                <a:ea typeface="Calibri" panose="020F0502020204030204" pitchFamily="34" charset="0"/>
                <a:cs typeface="Arial MT"/>
              </a:rPr>
              <a:t>políticas</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fiscales</a:t>
            </a:r>
            <a:r>
              <a:rPr lang="en-GB" sz="2400" dirty="0">
                <a:effectLst/>
                <a:latin typeface="Calibri" panose="020F0502020204030204" pitchFamily="34" charset="0"/>
                <a:ea typeface="Calibri" panose="020F0502020204030204" pitchFamily="34" charset="0"/>
                <a:cs typeface="Arial MT"/>
              </a:rPr>
              <a:t>, a </a:t>
            </a:r>
            <a:r>
              <a:rPr lang="en-GB" sz="2400" dirty="0" err="1">
                <a:effectLst/>
                <a:latin typeface="Calibri" panose="020F0502020204030204" pitchFamily="34" charset="0"/>
                <a:ea typeface="Calibri" panose="020F0502020204030204" pitchFamily="34" charset="0"/>
                <a:cs typeface="Arial MT"/>
              </a:rPr>
              <a:t>los</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programas</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gubernamentales</a:t>
            </a:r>
            <a:r>
              <a:rPr lang="en-GB" sz="2400" dirty="0">
                <a:effectLst/>
                <a:latin typeface="Calibri" panose="020F0502020204030204" pitchFamily="34" charset="0"/>
                <a:ea typeface="Calibri" panose="020F0502020204030204" pitchFamily="34" charset="0"/>
                <a:cs typeface="Arial MT"/>
              </a:rPr>
              <a:t>, a la </a:t>
            </a:r>
            <a:r>
              <a:rPr lang="en-GB" sz="2400" dirty="0" err="1">
                <a:effectLst/>
                <a:latin typeface="Calibri" panose="020F0502020204030204" pitchFamily="34" charset="0"/>
                <a:ea typeface="Calibri" panose="020F0502020204030204" pitchFamily="34" charset="0"/>
                <a:cs typeface="Arial MT"/>
              </a:rPr>
              <a:t>deuda</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nacional</a:t>
            </a:r>
            <a:r>
              <a:rPr lang="en-GB" sz="2400" dirty="0">
                <a:effectLst/>
                <a:latin typeface="Calibri" panose="020F0502020204030204" pitchFamily="34" charset="0"/>
                <a:ea typeface="Calibri" panose="020F0502020204030204" pitchFamily="34" charset="0"/>
                <a:cs typeface="Arial MT"/>
              </a:rPr>
              <a:t> y </a:t>
            </a:r>
            <a:r>
              <a:rPr lang="en-GB" sz="2400" dirty="0" err="1">
                <a:effectLst/>
                <a:latin typeface="Calibri" panose="020F0502020204030204" pitchFamily="34" charset="0"/>
                <a:ea typeface="Calibri" panose="020F0502020204030204" pitchFamily="34" charset="0"/>
                <a:cs typeface="Arial MT"/>
              </a:rPr>
              <a:t>también</a:t>
            </a:r>
            <a:r>
              <a:rPr lang="en-GB" sz="2400" dirty="0">
                <a:effectLst/>
                <a:latin typeface="Calibri" panose="020F0502020204030204" pitchFamily="34" charset="0"/>
                <a:ea typeface="Calibri" panose="020F0502020204030204" pitchFamily="34" charset="0"/>
                <a:cs typeface="Arial MT"/>
              </a:rPr>
              <a:t> a </a:t>
            </a:r>
            <a:r>
              <a:rPr lang="en-GB" sz="2400" dirty="0" err="1">
                <a:effectLst/>
                <a:latin typeface="Calibri" panose="020F0502020204030204" pitchFamily="34" charset="0"/>
                <a:ea typeface="Calibri" panose="020F0502020204030204" pitchFamily="34" charset="0"/>
                <a:cs typeface="Arial MT"/>
              </a:rPr>
              <a:t>otros</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aspectos</a:t>
            </a:r>
            <a:r>
              <a:rPr lang="en-GB" sz="2400" dirty="0">
                <a:effectLst/>
                <a:latin typeface="Calibri" panose="020F0502020204030204" pitchFamily="34" charset="0"/>
                <a:ea typeface="Calibri" panose="020F0502020204030204" pitchFamily="34" charset="0"/>
                <a:cs typeface="Arial MT"/>
              </a:rPr>
              <a:t>.</a:t>
            </a:r>
            <a:endParaRPr lang="es-ES" sz="2400" dirty="0">
              <a:effectLst/>
              <a:latin typeface="Arial MT"/>
              <a:ea typeface="Arial MT"/>
              <a:cs typeface="Arial MT"/>
            </a:endParaRPr>
          </a:p>
        </p:txBody>
      </p:sp>
      <p:sp>
        <p:nvSpPr>
          <p:cNvPr id="208" name="Google Shape;208;p19"/>
          <p:cNvSpPr txBox="1"/>
          <p:nvPr/>
        </p:nvSpPr>
        <p:spPr>
          <a:xfrm>
            <a:off x="1447800" y="4527946"/>
            <a:ext cx="11150600" cy="461624"/>
          </a:xfrm>
          <a:prstGeom prst="rect">
            <a:avLst/>
          </a:prstGeom>
          <a:noFill/>
          <a:ln>
            <a:noFill/>
          </a:ln>
        </p:spPr>
        <p:txBody>
          <a:bodyPr spcFirstLastPara="1" wrap="square" lIns="91425" tIns="45700" rIns="91425" bIns="45700" anchor="t" anchorCtr="0">
            <a:spAutoFit/>
          </a:bodyPr>
          <a:lstStyle/>
          <a:p>
            <a:pPr algn="just"/>
            <a:r>
              <a:rPr lang="en-GB" sz="2400" b="1" dirty="0">
                <a:effectLst/>
                <a:latin typeface="Calibri" panose="020F0502020204030204" pitchFamily="34" charset="0"/>
                <a:ea typeface="Calibri" panose="020F0502020204030204" pitchFamily="34" charset="0"/>
                <a:cs typeface="Arial MT"/>
              </a:rPr>
              <a:t>¿Por </a:t>
            </a:r>
            <a:r>
              <a:rPr lang="en-GB" sz="2400" b="1" dirty="0" err="1">
                <a:effectLst/>
                <a:latin typeface="Calibri" panose="020F0502020204030204" pitchFamily="34" charset="0"/>
                <a:ea typeface="Calibri" panose="020F0502020204030204" pitchFamily="34" charset="0"/>
                <a:cs typeface="Arial MT"/>
              </a:rPr>
              <a:t>qué</a:t>
            </a:r>
            <a:r>
              <a:rPr lang="en-GB" sz="2400" b="1" dirty="0">
                <a:effectLst/>
                <a:latin typeface="Calibri" panose="020F0502020204030204" pitchFamily="34" charset="0"/>
                <a:ea typeface="Calibri" panose="020F0502020204030204" pitchFamily="34" charset="0"/>
                <a:cs typeface="Arial MT"/>
              </a:rPr>
              <a:t> </a:t>
            </a:r>
            <a:r>
              <a:rPr lang="en-GB" sz="2400" b="1" dirty="0" err="1">
                <a:effectLst/>
                <a:latin typeface="Calibri" panose="020F0502020204030204" pitchFamily="34" charset="0"/>
                <a:ea typeface="Calibri" panose="020F0502020204030204" pitchFamily="34" charset="0"/>
                <a:cs typeface="Arial MT"/>
              </a:rPr>
              <a:t>el</a:t>
            </a:r>
            <a:r>
              <a:rPr lang="en-GB" sz="2400" b="1" dirty="0">
                <a:effectLst/>
                <a:latin typeface="Calibri" panose="020F0502020204030204" pitchFamily="34" charset="0"/>
                <a:ea typeface="Calibri" panose="020F0502020204030204" pitchFamily="34" charset="0"/>
                <a:cs typeface="Arial MT"/>
              </a:rPr>
              <a:t> </a:t>
            </a:r>
            <a:r>
              <a:rPr lang="en-GB" sz="2400" b="1" dirty="0" err="1">
                <a:effectLst/>
                <a:latin typeface="Calibri" panose="020F0502020204030204" pitchFamily="34" charset="0"/>
                <a:ea typeface="Calibri" panose="020F0502020204030204" pitchFamily="34" charset="0"/>
                <a:cs typeface="Arial MT"/>
              </a:rPr>
              <a:t>aumento</a:t>
            </a:r>
            <a:r>
              <a:rPr lang="en-GB" sz="2400" b="1" dirty="0">
                <a:effectLst/>
                <a:latin typeface="Calibri" panose="020F0502020204030204" pitchFamily="34" charset="0"/>
                <a:ea typeface="Calibri" panose="020F0502020204030204" pitchFamily="34" charset="0"/>
                <a:cs typeface="Arial MT"/>
              </a:rPr>
              <a:t> de la </a:t>
            </a:r>
            <a:r>
              <a:rPr lang="en-GB" sz="2400" b="1" dirty="0" err="1">
                <a:effectLst/>
                <a:latin typeface="Calibri" panose="020F0502020204030204" pitchFamily="34" charset="0"/>
                <a:ea typeface="Calibri" panose="020F0502020204030204" pitchFamily="34" charset="0"/>
                <a:cs typeface="Arial MT"/>
              </a:rPr>
              <a:t>inflación</a:t>
            </a:r>
            <a:r>
              <a:rPr lang="en-GB" sz="2400" b="1" dirty="0">
                <a:effectLst/>
                <a:latin typeface="Calibri" panose="020F0502020204030204" pitchFamily="34" charset="0"/>
                <a:ea typeface="Calibri" panose="020F0502020204030204" pitchFamily="34" charset="0"/>
                <a:cs typeface="Arial MT"/>
              </a:rPr>
              <a:t> es </a:t>
            </a:r>
            <a:r>
              <a:rPr lang="en-GB" sz="2400" b="1" dirty="0" err="1">
                <a:effectLst/>
                <a:latin typeface="Calibri" panose="020F0502020204030204" pitchFamily="34" charset="0"/>
                <a:ea typeface="Calibri" panose="020F0502020204030204" pitchFamily="34" charset="0"/>
                <a:cs typeface="Arial MT"/>
              </a:rPr>
              <a:t>importante</a:t>
            </a:r>
            <a:r>
              <a:rPr lang="en-GB" sz="2400" b="1" dirty="0">
                <a:effectLst/>
                <a:latin typeface="Calibri" panose="020F0502020204030204" pitchFamily="34" charset="0"/>
                <a:ea typeface="Calibri" panose="020F0502020204030204" pitchFamily="34" charset="0"/>
                <a:cs typeface="Arial MT"/>
              </a:rPr>
              <a:t> para </a:t>
            </a:r>
            <a:r>
              <a:rPr lang="en-GB" sz="2400" b="1" dirty="0" err="1">
                <a:effectLst/>
                <a:latin typeface="Calibri" panose="020F0502020204030204" pitchFamily="34" charset="0"/>
                <a:ea typeface="Calibri" panose="020F0502020204030204" pitchFamily="34" charset="0"/>
                <a:cs typeface="Arial MT"/>
              </a:rPr>
              <a:t>una</a:t>
            </a:r>
            <a:r>
              <a:rPr lang="en-GB" sz="2400" b="1" dirty="0">
                <a:effectLst/>
                <a:latin typeface="Calibri" panose="020F0502020204030204" pitchFamily="34" charset="0"/>
                <a:ea typeface="Calibri" panose="020F0502020204030204" pitchFamily="34" charset="0"/>
                <a:cs typeface="Arial MT"/>
              </a:rPr>
              <a:t> </a:t>
            </a:r>
            <a:r>
              <a:rPr lang="en-GB" sz="2400" b="1" dirty="0" err="1">
                <a:effectLst/>
                <a:latin typeface="Calibri" panose="020F0502020204030204" pitchFamily="34" charset="0"/>
                <a:ea typeface="Calibri" panose="020F0502020204030204" pitchFamily="34" charset="0"/>
                <a:cs typeface="Arial MT"/>
              </a:rPr>
              <a:t>mujer</a:t>
            </a:r>
            <a:r>
              <a:rPr lang="en-GB" sz="2400" b="1" dirty="0">
                <a:effectLst/>
                <a:latin typeface="Calibri" panose="020F0502020204030204" pitchFamily="34" charset="0"/>
                <a:ea typeface="Calibri" panose="020F0502020204030204" pitchFamily="34" charset="0"/>
                <a:cs typeface="Arial MT"/>
              </a:rPr>
              <a:t> </a:t>
            </a:r>
            <a:r>
              <a:rPr lang="en-GB" sz="2400" b="1" dirty="0" err="1">
                <a:effectLst/>
                <a:latin typeface="Calibri" panose="020F0502020204030204" pitchFamily="34" charset="0"/>
                <a:ea typeface="Calibri" panose="020F0502020204030204" pitchFamily="34" charset="0"/>
                <a:cs typeface="Arial MT"/>
              </a:rPr>
              <a:t>empresaria</a:t>
            </a:r>
            <a:r>
              <a:rPr lang="en-GB" sz="2400" b="1" dirty="0">
                <a:effectLst/>
                <a:latin typeface="Calibri" panose="020F0502020204030204" pitchFamily="34" charset="0"/>
                <a:ea typeface="Calibri" panose="020F0502020204030204" pitchFamily="34" charset="0"/>
                <a:cs typeface="Arial MT"/>
              </a:rPr>
              <a:t> digital?</a:t>
            </a:r>
            <a:endParaRPr lang="es-ES" sz="2400" dirty="0">
              <a:effectLst/>
              <a:latin typeface="Arial MT"/>
              <a:ea typeface="Arial MT"/>
              <a:cs typeface="Arial MT"/>
            </a:endParaRPr>
          </a:p>
        </p:txBody>
      </p:sp>
      <p:sp>
        <p:nvSpPr>
          <p:cNvPr id="209" name="Google Shape;209;p19"/>
          <p:cNvSpPr txBox="1"/>
          <p:nvPr/>
        </p:nvSpPr>
        <p:spPr>
          <a:xfrm>
            <a:off x="1428750" y="5297389"/>
            <a:ext cx="15678150" cy="3724056"/>
          </a:xfrm>
          <a:prstGeom prst="rect">
            <a:avLst/>
          </a:prstGeom>
          <a:noFill/>
          <a:ln>
            <a:noFill/>
          </a:ln>
        </p:spPr>
        <p:txBody>
          <a:bodyPr spcFirstLastPara="1" wrap="square" lIns="91425" tIns="45700" rIns="91425" bIns="45700" anchor="t" anchorCtr="0">
            <a:spAutoFit/>
          </a:bodyPr>
          <a:lstStyle/>
          <a:p>
            <a:r>
              <a:rPr lang="en-GB" sz="2400" dirty="0">
                <a:solidFill>
                  <a:schemeClr val="dk1"/>
                </a:solidFill>
                <a:latin typeface="Calibri"/>
                <a:ea typeface="Calibri"/>
                <a:cs typeface="Calibri"/>
                <a:sym typeface="Calibri"/>
              </a:rPr>
              <a:t>		</a:t>
            </a:r>
            <a:r>
              <a:rPr lang="es-ES" sz="2200" b="1" dirty="0">
                <a:solidFill>
                  <a:srgbClr val="000000"/>
                </a:solidFill>
                <a:effectLst/>
                <a:latin typeface="Calibri" panose="020F0502020204030204" pitchFamily="34" charset="0"/>
                <a:ea typeface="Calibri" panose="020F0502020204030204" pitchFamily="34" charset="0"/>
                <a:cs typeface="Noto Sans Symbols"/>
              </a:rPr>
              <a:t>Aumento de los costes </a:t>
            </a:r>
            <a:r>
              <a:rPr lang="es-ES" sz="2200" dirty="0">
                <a:solidFill>
                  <a:srgbClr val="000000"/>
                </a:solidFill>
                <a:effectLst/>
                <a:latin typeface="Calibri" panose="020F0502020204030204" pitchFamily="34" charset="0"/>
                <a:ea typeface="Calibri" panose="020F0502020204030204" pitchFamily="34" charset="0"/>
                <a:cs typeface="Noto Sans Symbols"/>
              </a:rPr>
              <a:t>en general</a:t>
            </a:r>
            <a:endParaRPr lang="es-ES" sz="2200" dirty="0">
              <a:effectLst/>
              <a:latin typeface="Noto Sans Symbols"/>
              <a:ea typeface="Noto Sans Symbols"/>
              <a:cs typeface="Noto Sans Symbols"/>
            </a:endParaRPr>
          </a:p>
          <a:p>
            <a:pPr marL="0" marR="0" lvl="0" indent="0" algn="l" rtl="0">
              <a:spcBef>
                <a:spcPts val="0"/>
              </a:spcBef>
              <a:spcAft>
                <a:spcPts val="0"/>
              </a:spcAft>
              <a:buNone/>
            </a:pPr>
            <a:endParaRPr lang="es-ES" sz="2200" dirty="0"/>
          </a:p>
          <a:p>
            <a:r>
              <a:rPr lang="es-ES" sz="2200" dirty="0">
                <a:solidFill>
                  <a:schemeClr val="dk1"/>
                </a:solidFill>
                <a:latin typeface="Calibri"/>
                <a:ea typeface="Calibri"/>
                <a:cs typeface="Calibri"/>
                <a:sym typeface="Calibri"/>
              </a:rPr>
              <a:t>		</a:t>
            </a:r>
            <a:r>
              <a:rPr lang="es-ES" sz="2200" b="1" dirty="0">
                <a:solidFill>
                  <a:srgbClr val="000000"/>
                </a:solidFill>
                <a:effectLst/>
                <a:latin typeface="Calibri" panose="020F0502020204030204" pitchFamily="34" charset="0"/>
                <a:ea typeface="Calibri" panose="020F0502020204030204" pitchFamily="34" charset="0"/>
                <a:cs typeface="Noto Sans Symbols"/>
              </a:rPr>
              <a:t>Disminución del poder adquisitivo</a:t>
            </a:r>
            <a:endParaRPr lang="es-ES" sz="2200" dirty="0">
              <a:effectLst/>
              <a:latin typeface="Noto Sans Symbols"/>
              <a:ea typeface="Noto Sans Symbols"/>
              <a:cs typeface="Noto Sans Symbols"/>
            </a:endParaRPr>
          </a:p>
          <a:p>
            <a:pPr marL="0" marR="0" lvl="0" indent="0" algn="l" rtl="0">
              <a:spcBef>
                <a:spcPts val="0"/>
              </a:spcBef>
              <a:spcAft>
                <a:spcPts val="0"/>
              </a:spcAft>
              <a:buNone/>
            </a:pPr>
            <a:endParaRPr lang="es-ES" sz="2200" dirty="0"/>
          </a:p>
          <a:p>
            <a:r>
              <a:rPr lang="es-ES" sz="2200" dirty="0">
                <a:solidFill>
                  <a:schemeClr val="dk1"/>
                </a:solidFill>
                <a:latin typeface="Calibri"/>
                <a:ea typeface="Calibri"/>
                <a:cs typeface="Calibri"/>
                <a:sym typeface="Calibri"/>
              </a:rPr>
              <a:t>		</a:t>
            </a:r>
            <a:r>
              <a:rPr lang="es-ES" sz="2200" dirty="0">
                <a:solidFill>
                  <a:srgbClr val="000000"/>
                </a:solidFill>
                <a:effectLst/>
                <a:latin typeface="Calibri" panose="020F0502020204030204" pitchFamily="34" charset="0"/>
                <a:ea typeface="Calibri" panose="020F0502020204030204" pitchFamily="34" charset="0"/>
                <a:cs typeface="Noto Sans Symbols"/>
              </a:rPr>
              <a:t>Aumento de los tipos de interés </a:t>
            </a:r>
            <a:r>
              <a:rPr lang="es-ES" sz="2200" dirty="0">
                <a:solidFill>
                  <a:srgbClr val="000000"/>
                </a:solidFill>
                <a:effectLst/>
                <a:latin typeface="Wingdings" panose="05000000000000000000" pitchFamily="2" charset="2"/>
                <a:ea typeface="Wingdings" panose="05000000000000000000" pitchFamily="2" charset="2"/>
                <a:cs typeface="Wingdings" panose="05000000000000000000" pitchFamily="2" charset="2"/>
              </a:rPr>
              <a:t>🡪</a:t>
            </a:r>
            <a:r>
              <a:rPr lang="es-ES" sz="2200" dirty="0">
                <a:solidFill>
                  <a:srgbClr val="000000"/>
                </a:solidFill>
                <a:effectLst/>
                <a:latin typeface="Calibri" panose="020F0502020204030204" pitchFamily="34" charset="0"/>
                <a:ea typeface="Calibri" panose="020F0502020204030204" pitchFamily="34" charset="0"/>
                <a:cs typeface="Noto Sans Symbols"/>
              </a:rPr>
              <a:t> </a:t>
            </a:r>
            <a:r>
              <a:rPr lang="es-ES" sz="2200" b="1" dirty="0">
                <a:solidFill>
                  <a:srgbClr val="000000"/>
                </a:solidFill>
                <a:effectLst/>
                <a:latin typeface="Calibri" panose="020F0502020204030204" pitchFamily="34" charset="0"/>
                <a:ea typeface="Calibri" panose="020F0502020204030204" pitchFamily="34" charset="0"/>
                <a:cs typeface="Noto Sans Symbols"/>
              </a:rPr>
              <a:t>mayores dificultades de financiación</a:t>
            </a:r>
            <a:endParaRPr lang="es-ES" sz="2200" dirty="0">
              <a:effectLst/>
              <a:latin typeface="Noto Sans Symbols"/>
              <a:ea typeface="Noto Sans Symbols"/>
              <a:cs typeface="Noto Sans Symbols"/>
            </a:endParaRPr>
          </a:p>
          <a:p>
            <a:pPr marL="0" marR="0" lvl="0" indent="0" algn="l" rtl="0">
              <a:spcBef>
                <a:spcPts val="0"/>
              </a:spcBef>
              <a:spcAft>
                <a:spcPts val="0"/>
              </a:spcAft>
              <a:buNone/>
            </a:pPr>
            <a:endParaRPr lang="es-ES" sz="2200" dirty="0"/>
          </a:p>
          <a:p>
            <a:r>
              <a:rPr lang="es-ES" sz="2200" dirty="0">
                <a:solidFill>
                  <a:schemeClr val="dk1"/>
                </a:solidFill>
                <a:latin typeface="Calibri"/>
                <a:ea typeface="Calibri"/>
                <a:cs typeface="Calibri"/>
                <a:sym typeface="Calibri"/>
              </a:rPr>
              <a:t>		</a:t>
            </a:r>
            <a:r>
              <a:rPr lang="es-ES" sz="2200" b="1" dirty="0">
                <a:solidFill>
                  <a:srgbClr val="000000"/>
                </a:solidFill>
                <a:effectLst/>
                <a:latin typeface="Calibri" panose="020F0502020204030204" pitchFamily="34" charset="0"/>
                <a:ea typeface="Calibri" panose="020F0502020204030204" pitchFamily="34" charset="0"/>
                <a:cs typeface="Noto Sans Symbols"/>
              </a:rPr>
              <a:t>Dificultades en la fijación de precios </a:t>
            </a:r>
            <a:r>
              <a:rPr lang="es-ES" sz="2200" dirty="0">
                <a:solidFill>
                  <a:srgbClr val="000000"/>
                </a:solidFill>
                <a:effectLst/>
                <a:latin typeface="Calibri" panose="020F0502020204030204" pitchFamily="34" charset="0"/>
                <a:ea typeface="Calibri" panose="020F0502020204030204" pitchFamily="34" charset="0"/>
                <a:cs typeface="Noto Sans Symbols"/>
              </a:rPr>
              <a:t>que se traducen en subidas - </a:t>
            </a:r>
            <a:r>
              <a:rPr lang="es-ES" sz="2200" b="1" dirty="0">
                <a:solidFill>
                  <a:srgbClr val="000000"/>
                </a:solidFill>
                <a:effectLst/>
                <a:latin typeface="Calibri" panose="020F0502020204030204" pitchFamily="34" charset="0"/>
                <a:ea typeface="Calibri" panose="020F0502020204030204" pitchFamily="34" charset="0"/>
                <a:cs typeface="Noto Sans Symbols"/>
              </a:rPr>
              <a:t>porque la inflación es una palanca de precios</a:t>
            </a:r>
            <a:endParaRPr lang="es-ES" sz="2200" dirty="0">
              <a:effectLst/>
              <a:latin typeface="Noto Sans Symbols"/>
              <a:ea typeface="Noto Sans Symbols"/>
              <a:cs typeface="Noto Sans Symbols"/>
            </a:endParaRPr>
          </a:p>
          <a:p>
            <a:pPr marL="0" marR="0" lvl="0" indent="0" algn="l" rtl="0">
              <a:spcBef>
                <a:spcPts val="0"/>
              </a:spcBef>
              <a:spcAft>
                <a:spcPts val="0"/>
              </a:spcAft>
              <a:buNone/>
            </a:pPr>
            <a:endParaRPr lang="es-ES" sz="2200" dirty="0">
              <a:solidFill>
                <a:schemeClr val="dk1"/>
              </a:solidFill>
              <a:latin typeface="Calibri"/>
              <a:ea typeface="Calibri"/>
              <a:cs typeface="Calibri"/>
              <a:sym typeface="Calibri"/>
            </a:endParaRPr>
          </a:p>
          <a:p>
            <a:r>
              <a:rPr lang="es-ES" sz="2200" dirty="0">
                <a:solidFill>
                  <a:schemeClr val="dk1"/>
                </a:solidFill>
                <a:latin typeface="Calibri"/>
                <a:ea typeface="Calibri"/>
                <a:cs typeface="Calibri"/>
                <a:sym typeface="Calibri"/>
              </a:rPr>
              <a:t>		</a:t>
            </a:r>
            <a:r>
              <a:rPr lang="es-ES" sz="2200" dirty="0">
                <a:solidFill>
                  <a:srgbClr val="000000"/>
                </a:solidFill>
                <a:effectLst/>
                <a:latin typeface="Calibri" panose="020F0502020204030204" pitchFamily="34" charset="0"/>
                <a:ea typeface="Calibri" panose="020F0502020204030204" pitchFamily="34" charset="0"/>
                <a:cs typeface="Noto Sans Symbols"/>
              </a:rPr>
              <a:t>Incertidumbre macroeconómica general </a:t>
            </a:r>
            <a:r>
              <a:rPr lang="es-ES" sz="2200" dirty="0">
                <a:solidFill>
                  <a:srgbClr val="000000"/>
                </a:solidFill>
                <a:effectLst/>
                <a:latin typeface="Wingdings" panose="05000000000000000000" pitchFamily="2" charset="2"/>
                <a:ea typeface="Wingdings" panose="05000000000000000000" pitchFamily="2" charset="2"/>
                <a:cs typeface="Wingdings" panose="05000000000000000000" pitchFamily="2" charset="2"/>
              </a:rPr>
              <a:t>🡪</a:t>
            </a:r>
            <a:r>
              <a:rPr lang="es-ES" sz="2200" dirty="0">
                <a:solidFill>
                  <a:srgbClr val="000000"/>
                </a:solidFill>
                <a:effectLst/>
                <a:latin typeface="Calibri" panose="020F0502020204030204" pitchFamily="34" charset="0"/>
                <a:ea typeface="Calibri" panose="020F0502020204030204" pitchFamily="34" charset="0"/>
                <a:cs typeface="Noto Sans Symbols"/>
              </a:rPr>
              <a:t> reducción de la actividad económica </a:t>
            </a:r>
            <a:r>
              <a:rPr lang="es-ES" sz="2200" dirty="0">
                <a:solidFill>
                  <a:srgbClr val="000000"/>
                </a:solidFill>
                <a:effectLst/>
                <a:latin typeface="Wingdings" panose="05000000000000000000" pitchFamily="2" charset="2"/>
                <a:ea typeface="Wingdings" panose="05000000000000000000" pitchFamily="2" charset="2"/>
                <a:cs typeface="Wingdings" panose="05000000000000000000" pitchFamily="2" charset="2"/>
              </a:rPr>
              <a:t>🡪</a:t>
            </a:r>
            <a:r>
              <a:rPr lang="es-ES" sz="2200" dirty="0">
                <a:solidFill>
                  <a:srgbClr val="000000"/>
                </a:solidFill>
                <a:effectLst/>
                <a:latin typeface="Calibri" panose="020F0502020204030204" pitchFamily="34" charset="0"/>
                <a:ea typeface="Calibri" panose="020F0502020204030204" pitchFamily="34" charset="0"/>
                <a:cs typeface="Noto Sans Symbols"/>
              </a:rPr>
              <a:t> </a:t>
            </a:r>
            <a:r>
              <a:rPr lang="es-ES" sz="2200" b="1" dirty="0">
                <a:solidFill>
                  <a:srgbClr val="000000"/>
                </a:solidFill>
                <a:effectLst/>
                <a:latin typeface="Calibri" panose="020F0502020204030204" pitchFamily="34" charset="0"/>
                <a:ea typeface="Calibri" panose="020F0502020204030204" pitchFamily="34" charset="0"/>
                <a:cs typeface="Noto Sans Symbols"/>
              </a:rPr>
              <a:t>atrofia del crecimiento económico </a:t>
            </a:r>
            <a:endParaRPr lang="es-ES" sz="2200" dirty="0">
              <a:effectLst/>
              <a:latin typeface="Noto Sans Symbols"/>
              <a:ea typeface="Noto Sans Symbols"/>
              <a:cs typeface="Noto Sans Symbols"/>
            </a:endParaRPr>
          </a:p>
          <a:p>
            <a:pPr marL="0" marR="0" lvl="0" indent="0" algn="l" rtl="0">
              <a:spcBef>
                <a:spcPts val="0"/>
              </a:spcBef>
              <a:spcAft>
                <a:spcPts val="0"/>
              </a:spcAft>
              <a:buNone/>
            </a:pPr>
            <a:endParaRPr dirty="0"/>
          </a:p>
        </p:txBody>
      </p:sp>
      <p:sp>
        <p:nvSpPr>
          <p:cNvPr id="210" name="Google Shape;210;p19"/>
          <p:cNvSpPr/>
          <p:nvPr/>
        </p:nvSpPr>
        <p:spPr>
          <a:xfrm>
            <a:off x="1655484" y="6104213"/>
            <a:ext cx="1371600" cy="306000"/>
          </a:xfrm>
          <a:prstGeom prst="rightArrow">
            <a:avLst>
              <a:gd name="adj1" fmla="val 50000"/>
              <a:gd name="adj2" fmla="val 50000"/>
            </a:avLst>
          </a:prstGeom>
          <a:solidFill>
            <a:srgbClr val="94358F"/>
          </a:solidFill>
          <a:ln w="9525" cap="sq" cmpd="sng">
            <a:solidFill>
              <a:srgbClr val="9435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1" name="Google Shape;211;p19"/>
          <p:cNvSpPr/>
          <p:nvPr/>
        </p:nvSpPr>
        <p:spPr>
          <a:xfrm>
            <a:off x="1655484" y="5370660"/>
            <a:ext cx="1371600" cy="306000"/>
          </a:xfrm>
          <a:prstGeom prst="rightArrow">
            <a:avLst>
              <a:gd name="adj1" fmla="val 50000"/>
              <a:gd name="adj2" fmla="val 50000"/>
            </a:avLst>
          </a:prstGeom>
          <a:solidFill>
            <a:srgbClr val="94358F"/>
          </a:solidFill>
          <a:ln w="9525" cap="sq" cmpd="sng">
            <a:solidFill>
              <a:srgbClr val="9435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2" name="Google Shape;212;p19"/>
          <p:cNvSpPr/>
          <p:nvPr/>
        </p:nvSpPr>
        <p:spPr>
          <a:xfrm>
            <a:off x="1655484" y="6718744"/>
            <a:ext cx="1371600" cy="306000"/>
          </a:xfrm>
          <a:prstGeom prst="rightArrow">
            <a:avLst>
              <a:gd name="adj1" fmla="val 50000"/>
              <a:gd name="adj2" fmla="val 50000"/>
            </a:avLst>
          </a:prstGeom>
          <a:solidFill>
            <a:srgbClr val="94358F"/>
          </a:solidFill>
          <a:ln w="9525" cap="sq" cmpd="sng">
            <a:solidFill>
              <a:srgbClr val="9435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3" name="Google Shape;213;p19"/>
          <p:cNvSpPr/>
          <p:nvPr/>
        </p:nvSpPr>
        <p:spPr>
          <a:xfrm>
            <a:off x="1655484" y="7408305"/>
            <a:ext cx="1371600" cy="306000"/>
          </a:xfrm>
          <a:prstGeom prst="rightArrow">
            <a:avLst>
              <a:gd name="adj1" fmla="val 50000"/>
              <a:gd name="adj2" fmla="val 50000"/>
            </a:avLst>
          </a:prstGeom>
          <a:solidFill>
            <a:srgbClr val="94358F"/>
          </a:solidFill>
          <a:ln w="9525" cap="sq" cmpd="sng">
            <a:solidFill>
              <a:srgbClr val="9435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4" name="Google Shape;214;p19"/>
          <p:cNvSpPr/>
          <p:nvPr/>
        </p:nvSpPr>
        <p:spPr>
          <a:xfrm>
            <a:off x="1655484" y="8085933"/>
            <a:ext cx="1371600" cy="306000"/>
          </a:xfrm>
          <a:prstGeom prst="rightArrow">
            <a:avLst>
              <a:gd name="adj1" fmla="val 50000"/>
              <a:gd name="adj2" fmla="val 50000"/>
            </a:avLst>
          </a:prstGeom>
          <a:solidFill>
            <a:srgbClr val="94358F"/>
          </a:solidFill>
          <a:ln w="9525" cap="sq" cmpd="sng">
            <a:solidFill>
              <a:srgbClr val="9435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5" name="Google Shape;215;p19" descr="Immagine che contiene contenitore, cestino, interni, plastica&#10;&#10;Descrizione generata automaticamente"/>
          <p:cNvPicPr preferRelativeResize="0"/>
          <p:nvPr/>
        </p:nvPicPr>
        <p:blipFill rotWithShape="1">
          <a:blip r:embed="rId3">
            <a:alphaModFix/>
          </a:blip>
          <a:srcRect/>
          <a:stretch/>
        </p:blipFill>
        <p:spPr>
          <a:xfrm>
            <a:off x="13561734" y="2506592"/>
            <a:ext cx="3278466" cy="286793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0"/>
          <p:cNvSpPr txBox="1"/>
          <p:nvPr/>
        </p:nvSpPr>
        <p:spPr>
          <a:xfrm>
            <a:off x="1447800" y="1573291"/>
            <a:ext cx="11887200" cy="1293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a:solidFill>
                  <a:srgbClr val="660066"/>
                </a:solidFill>
                <a:latin typeface="Calibri"/>
                <a:ea typeface="Calibri"/>
                <a:cs typeface="Calibri"/>
                <a:sym typeface="Calibri"/>
              </a:rPr>
              <a:t>3.	Inflación</a:t>
            </a:r>
            <a:endParaRPr/>
          </a:p>
          <a:p>
            <a:pPr marL="0" marR="0" lvl="0" indent="0" algn="l" rtl="0">
              <a:spcBef>
                <a:spcPts val="0"/>
              </a:spcBef>
              <a:spcAft>
                <a:spcPts val="0"/>
              </a:spcAft>
              <a:buNone/>
            </a:pPr>
            <a:endParaRPr sz="1000" b="1">
              <a:solidFill>
                <a:srgbClr val="660066"/>
              </a:solidFill>
              <a:latin typeface="Calibri"/>
              <a:ea typeface="Calibri"/>
              <a:cs typeface="Calibri"/>
              <a:sym typeface="Calibri"/>
            </a:endParaRPr>
          </a:p>
          <a:p>
            <a:pPr marL="0" marR="0" lvl="0" indent="0" algn="l" rtl="0">
              <a:spcBef>
                <a:spcPts val="0"/>
              </a:spcBef>
              <a:spcAft>
                <a:spcPts val="0"/>
              </a:spcAft>
              <a:buNone/>
            </a:pPr>
            <a:r>
              <a:rPr lang="en-GB" sz="2800" b="1">
                <a:solidFill>
                  <a:srgbClr val="660066"/>
                </a:solidFill>
                <a:latin typeface="Calibri"/>
                <a:ea typeface="Calibri"/>
                <a:cs typeface="Calibri"/>
                <a:sym typeface="Calibri"/>
              </a:rPr>
              <a:t>Sección 4: Cómo gestionarlo – buenas prácticas</a:t>
            </a:r>
            <a:endParaRPr/>
          </a:p>
        </p:txBody>
      </p:sp>
      <p:sp>
        <p:nvSpPr>
          <p:cNvPr id="221" name="Google Shape;221;p20"/>
          <p:cNvSpPr txBox="1"/>
          <p:nvPr/>
        </p:nvSpPr>
        <p:spPr>
          <a:xfrm>
            <a:off x="1447798" y="3009900"/>
            <a:ext cx="15392400" cy="2308284"/>
          </a:xfrm>
          <a:prstGeom prst="rect">
            <a:avLst/>
          </a:prstGeom>
          <a:noFill/>
          <a:ln>
            <a:noFill/>
          </a:ln>
        </p:spPr>
        <p:txBody>
          <a:bodyPr spcFirstLastPara="1" wrap="square" lIns="91425" tIns="45700" rIns="91425" bIns="45700" anchor="t" anchorCtr="0">
            <a:spAutoFit/>
          </a:bodyPr>
          <a:lstStyle/>
          <a:p>
            <a:pPr algn="just"/>
            <a:r>
              <a:rPr lang="es-ES" sz="2400" dirty="0">
                <a:effectLst/>
                <a:latin typeface="Calibri" panose="020F0502020204030204" pitchFamily="34" charset="0"/>
                <a:ea typeface="Calibri" panose="020F0502020204030204" pitchFamily="34" charset="0"/>
                <a:cs typeface="Arial MT"/>
              </a:rPr>
              <a:t>Los principales actores para hacer frente a la inflación son los bancos centrales -el Banco Central Europeo (BCE) en el caso europeo- y los gobiernos centrales, a través de una serie de herramientas de política monetaria.</a:t>
            </a:r>
            <a:endParaRPr lang="es-ES" sz="2400" dirty="0">
              <a:effectLst/>
              <a:latin typeface="Arial MT"/>
              <a:ea typeface="Arial MT"/>
              <a:cs typeface="Arial MT"/>
            </a:endParaRPr>
          </a:p>
          <a:p>
            <a:pPr marL="0" marR="0" lvl="0" indent="0" algn="just" rtl="0">
              <a:spcBef>
                <a:spcPts val="0"/>
              </a:spcBef>
              <a:spcAft>
                <a:spcPts val="0"/>
              </a:spcAft>
              <a:buNone/>
            </a:pPr>
            <a:endParaRPr lang="es-ES" sz="2400" dirty="0">
              <a:solidFill>
                <a:schemeClr val="dk1"/>
              </a:solidFill>
              <a:latin typeface="Calibri"/>
              <a:ea typeface="Calibri"/>
              <a:cs typeface="Calibri"/>
              <a:sym typeface="Calibri"/>
            </a:endParaRPr>
          </a:p>
          <a:p>
            <a:pPr algn="just"/>
            <a:r>
              <a:rPr lang="es-ES" sz="2400" dirty="0">
                <a:effectLst/>
                <a:latin typeface="Calibri" panose="020F0502020204030204" pitchFamily="34" charset="0"/>
                <a:ea typeface="Calibri" panose="020F0502020204030204" pitchFamily="34" charset="0"/>
                <a:cs typeface="Arial MT"/>
              </a:rPr>
              <a:t>Sin embargo, ¿</a:t>
            </a:r>
            <a:r>
              <a:rPr lang="es-ES" sz="2400" b="1" dirty="0">
                <a:effectLst/>
                <a:latin typeface="Calibri" panose="020F0502020204030204" pitchFamily="34" charset="0"/>
                <a:ea typeface="Calibri" panose="020F0502020204030204" pitchFamily="34" charset="0"/>
                <a:cs typeface="Arial MT"/>
              </a:rPr>
              <a:t>qué puede hacer una empresaria</a:t>
            </a:r>
            <a:r>
              <a:rPr lang="es-ES" sz="2400" dirty="0">
                <a:effectLst/>
                <a:latin typeface="Calibri" panose="020F0502020204030204" pitchFamily="34" charset="0"/>
                <a:ea typeface="Calibri" panose="020F0502020204030204" pitchFamily="34" charset="0"/>
                <a:cs typeface="Arial MT"/>
              </a:rPr>
              <a:t>, para hacer frente a la inflación a corto plazo, para garantizar que la empresa siga creciendo y que el aumento de los costes no repercuta en los precios -incrementándolos- y, por tanto, en el consumidor final? </a:t>
            </a:r>
            <a:r>
              <a:rPr lang="es-ES" sz="2400" b="1" dirty="0">
                <a:effectLst/>
                <a:latin typeface="Calibri" panose="020F0502020204030204" pitchFamily="34" charset="0"/>
                <a:ea typeface="Calibri" panose="020F0502020204030204" pitchFamily="34" charset="0"/>
                <a:cs typeface="Arial MT"/>
              </a:rPr>
              <a:t>¿Qué puede hacer para gestionar la inflación?</a:t>
            </a:r>
            <a:endParaRPr lang="es-ES" sz="2400" dirty="0">
              <a:effectLst/>
              <a:latin typeface="Arial MT"/>
              <a:ea typeface="Arial MT"/>
              <a:cs typeface="Arial MT"/>
            </a:endParaRPr>
          </a:p>
        </p:txBody>
      </p:sp>
      <p:sp>
        <p:nvSpPr>
          <p:cNvPr id="222" name="Google Shape;222;p20"/>
          <p:cNvSpPr txBox="1"/>
          <p:nvPr/>
        </p:nvSpPr>
        <p:spPr>
          <a:xfrm>
            <a:off x="6809031" y="5702968"/>
            <a:ext cx="6818069"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chemeClr val="dk1"/>
                </a:solidFill>
                <a:latin typeface="Calibri"/>
                <a:ea typeface="Calibri"/>
                <a:cs typeface="Calibri"/>
                <a:sym typeface="Calibri"/>
              </a:rPr>
              <a:t>Buenas prácticas: Contracción de la inflación</a:t>
            </a:r>
            <a:endParaRPr/>
          </a:p>
        </p:txBody>
      </p:sp>
      <p:sp>
        <p:nvSpPr>
          <p:cNvPr id="223" name="Google Shape;223;p20"/>
          <p:cNvSpPr txBox="1"/>
          <p:nvPr/>
        </p:nvSpPr>
        <p:spPr>
          <a:xfrm>
            <a:off x="1447800" y="6207138"/>
            <a:ext cx="15392400" cy="1200288"/>
          </a:xfrm>
          <a:prstGeom prst="rect">
            <a:avLst/>
          </a:prstGeom>
          <a:noFill/>
          <a:ln>
            <a:noFill/>
          </a:ln>
        </p:spPr>
        <p:txBody>
          <a:bodyPr spcFirstLastPara="1" wrap="square" lIns="91425" tIns="45700" rIns="91425" bIns="45700" anchor="t" anchorCtr="0">
            <a:spAutoFit/>
          </a:bodyPr>
          <a:lstStyle/>
          <a:p>
            <a:pPr algn="just"/>
            <a:r>
              <a:rPr lang="es-ES" sz="2400" dirty="0">
                <a:effectLst/>
                <a:latin typeface="Calibri" panose="020F0502020204030204" pitchFamily="34" charset="0"/>
                <a:ea typeface="Calibri" panose="020F0502020204030204" pitchFamily="34" charset="0"/>
                <a:cs typeface="Arial MT"/>
              </a:rPr>
              <a:t>Contracción de la inflación: mismo precio, mismo envase, pero menos producto en su interior. Es una estrategia elegida por algunas empresas para no hacer percibir a los consumidores el aumento de precios debido a la inflación y evitar una disminución del gasto y del consumo.</a:t>
            </a:r>
            <a:endParaRPr lang="es-ES" dirty="0"/>
          </a:p>
        </p:txBody>
      </p:sp>
      <p:pic>
        <p:nvPicPr>
          <p:cNvPr id="224" name="Google Shape;224;p20"/>
          <p:cNvPicPr preferRelativeResize="0"/>
          <p:nvPr/>
        </p:nvPicPr>
        <p:blipFill rotWithShape="1">
          <a:blip r:embed="rId3">
            <a:alphaModFix/>
          </a:blip>
          <a:srcRect l="24183" t="25272" r="18954" b="15469"/>
          <a:stretch/>
        </p:blipFill>
        <p:spPr>
          <a:xfrm>
            <a:off x="7505698" y="7124700"/>
            <a:ext cx="3276601" cy="1920766"/>
          </a:xfrm>
          <a:prstGeom prst="rect">
            <a:avLst/>
          </a:prstGeom>
          <a:noFill/>
          <a:ln>
            <a:noFill/>
          </a:ln>
        </p:spPr>
      </p:pic>
      <p:sp>
        <p:nvSpPr>
          <p:cNvPr id="225" name="Google Shape;225;p20"/>
          <p:cNvSpPr txBox="1"/>
          <p:nvPr/>
        </p:nvSpPr>
        <p:spPr>
          <a:xfrm>
            <a:off x="4915309" y="8482876"/>
            <a:ext cx="2590389"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Calibri"/>
                <a:ea typeface="Calibri"/>
                <a:cs typeface="Calibri"/>
                <a:sym typeface="Calibri"/>
              </a:rPr>
              <a:t>Antes: </a:t>
            </a:r>
            <a:r>
              <a:rPr lang="en-GB" sz="2400" b="1">
                <a:solidFill>
                  <a:schemeClr val="dk1"/>
                </a:solidFill>
                <a:latin typeface="Calibri"/>
                <a:ea typeface="Calibri"/>
                <a:cs typeface="Calibri"/>
                <a:sym typeface="Calibri"/>
              </a:rPr>
              <a:t>500g 🡪 €2</a:t>
            </a:r>
            <a:endParaRPr sz="2400" b="1">
              <a:solidFill>
                <a:schemeClr val="dk1"/>
              </a:solidFill>
              <a:latin typeface="Calibri"/>
              <a:ea typeface="Calibri"/>
              <a:cs typeface="Calibri"/>
              <a:sym typeface="Calibri"/>
            </a:endParaRPr>
          </a:p>
        </p:txBody>
      </p:sp>
      <p:sp>
        <p:nvSpPr>
          <p:cNvPr id="226" name="Google Shape;226;p20"/>
          <p:cNvSpPr txBox="1"/>
          <p:nvPr/>
        </p:nvSpPr>
        <p:spPr>
          <a:xfrm>
            <a:off x="10782299" y="8482876"/>
            <a:ext cx="2984501"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Calibri"/>
                <a:ea typeface="Calibri"/>
                <a:cs typeface="Calibri"/>
                <a:sym typeface="Calibri"/>
              </a:rPr>
              <a:t>Después: </a:t>
            </a:r>
            <a:r>
              <a:rPr lang="en-GB" sz="2400" b="1">
                <a:solidFill>
                  <a:schemeClr val="dk1"/>
                </a:solidFill>
                <a:latin typeface="Calibri"/>
                <a:ea typeface="Calibri"/>
                <a:cs typeface="Calibri"/>
                <a:sym typeface="Calibri"/>
              </a:rPr>
              <a:t>440g 🡪 €2</a:t>
            </a:r>
            <a:endParaRPr sz="2400" b="1">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1"/>
          <p:cNvSpPr txBox="1"/>
          <p:nvPr/>
        </p:nvSpPr>
        <p:spPr>
          <a:xfrm>
            <a:off x="1447800" y="1573291"/>
            <a:ext cx="35814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a:solidFill>
                  <a:srgbClr val="660066"/>
                </a:solidFill>
                <a:latin typeface="Calibri"/>
                <a:ea typeface="Calibri"/>
                <a:cs typeface="Calibri"/>
                <a:sym typeface="Calibri"/>
              </a:rPr>
              <a:t>Resumen</a:t>
            </a:r>
            <a:endParaRPr/>
          </a:p>
        </p:txBody>
      </p:sp>
      <p:sp>
        <p:nvSpPr>
          <p:cNvPr id="232" name="Google Shape;232;p21"/>
          <p:cNvSpPr txBox="1"/>
          <p:nvPr/>
        </p:nvSpPr>
        <p:spPr>
          <a:xfrm>
            <a:off x="13539956" y="2968955"/>
            <a:ext cx="27432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chemeClr val="dk1"/>
                </a:solidFill>
                <a:latin typeface="Calibri"/>
                <a:ea typeface="Calibri"/>
                <a:cs typeface="Calibri"/>
                <a:sym typeface="Calibri"/>
              </a:rPr>
              <a:t>Inflación</a:t>
            </a:r>
            <a:endParaRPr sz="2800" b="1">
              <a:solidFill>
                <a:schemeClr val="dk1"/>
              </a:solidFill>
              <a:latin typeface="Calibri"/>
              <a:ea typeface="Calibri"/>
              <a:cs typeface="Calibri"/>
              <a:sym typeface="Calibri"/>
            </a:endParaRPr>
          </a:p>
        </p:txBody>
      </p:sp>
      <p:sp>
        <p:nvSpPr>
          <p:cNvPr id="233" name="Google Shape;233;p21"/>
          <p:cNvSpPr txBox="1"/>
          <p:nvPr/>
        </p:nvSpPr>
        <p:spPr>
          <a:xfrm>
            <a:off x="13539954" y="3620020"/>
            <a:ext cx="3069300" cy="3046948"/>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2400" dirty="0" err="1">
                <a:solidFill>
                  <a:schemeClr val="dk1"/>
                </a:solidFill>
                <a:latin typeface="Calibri"/>
                <a:ea typeface="Calibri"/>
                <a:cs typeface="Calibri"/>
                <a:sym typeface="Calibri"/>
              </a:rPr>
              <a:t>Aumento</a:t>
            </a:r>
            <a:endParaRPr dirty="0"/>
          </a:p>
          <a:p>
            <a:pPr marL="0" marR="0" lvl="0" indent="0" algn="l" rtl="0">
              <a:spcBef>
                <a:spcPts val="0"/>
              </a:spcBef>
              <a:spcAft>
                <a:spcPts val="0"/>
              </a:spcAft>
              <a:buNone/>
            </a:pPr>
            <a:r>
              <a:rPr lang="en-GB" sz="2400" dirty="0" err="1">
                <a:solidFill>
                  <a:schemeClr val="dk1"/>
                </a:solidFill>
                <a:latin typeface="Calibri"/>
                <a:ea typeface="Calibri"/>
                <a:cs typeface="Calibri"/>
                <a:sym typeface="Calibri"/>
              </a:rPr>
              <a:t>Precios</a:t>
            </a: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2400" dirty="0" err="1">
                <a:solidFill>
                  <a:schemeClr val="dk1"/>
                </a:solidFill>
                <a:latin typeface="Calibri"/>
                <a:ea typeface="Calibri"/>
                <a:cs typeface="Calibri"/>
                <a:sym typeface="Calibri"/>
              </a:rPr>
              <a:t>Poder</a:t>
            </a:r>
            <a:r>
              <a:rPr lang="en-GB" sz="2400" dirty="0">
                <a:solidFill>
                  <a:schemeClr val="dk1"/>
                </a:solidFill>
                <a:latin typeface="Calibri"/>
                <a:ea typeface="Calibri"/>
                <a:cs typeface="Calibri"/>
                <a:sym typeface="Calibri"/>
              </a:rPr>
              <a:t> </a:t>
            </a:r>
            <a:r>
              <a:rPr lang="en-GB" sz="2400" dirty="0" err="1">
                <a:solidFill>
                  <a:schemeClr val="dk1"/>
                </a:solidFill>
                <a:latin typeface="Calibri"/>
                <a:ea typeface="Calibri"/>
                <a:cs typeface="Calibri"/>
                <a:sym typeface="Calibri"/>
              </a:rPr>
              <a:t>adquisitivo</a:t>
            </a:r>
            <a:endParaRPr dirty="0"/>
          </a:p>
          <a:p>
            <a:pPr marL="0" marR="0" lvl="0" indent="0" algn="l" rtl="0">
              <a:spcBef>
                <a:spcPts val="0"/>
              </a:spcBef>
              <a:spcAft>
                <a:spcPts val="0"/>
              </a:spcAft>
              <a:buNone/>
            </a:pPr>
            <a:r>
              <a:rPr lang="en-GB" sz="2400" dirty="0">
                <a:solidFill>
                  <a:schemeClr val="dk1"/>
                </a:solidFill>
                <a:latin typeface="Calibri"/>
                <a:ea typeface="Calibri"/>
                <a:cs typeface="Calibri"/>
                <a:sym typeface="Calibri"/>
              </a:rPr>
              <a:t>Banco Central </a:t>
            </a:r>
            <a:r>
              <a:rPr lang="en-GB" sz="2400" dirty="0" err="1">
                <a:solidFill>
                  <a:schemeClr val="dk1"/>
                </a:solidFill>
                <a:latin typeface="Calibri"/>
                <a:ea typeface="Calibri"/>
                <a:cs typeface="Calibri"/>
                <a:sym typeface="Calibri"/>
              </a:rPr>
              <a:t>Europeo</a:t>
            </a:r>
            <a:endParaRPr dirty="0"/>
          </a:p>
          <a:p>
            <a:pPr marL="0" marR="0" lvl="0" indent="0" algn="l" rtl="0">
              <a:spcBef>
                <a:spcPts val="0"/>
              </a:spcBef>
              <a:spcAft>
                <a:spcPts val="0"/>
              </a:spcAft>
              <a:buNone/>
            </a:pPr>
            <a:r>
              <a:rPr lang="en-GB" sz="2400" dirty="0">
                <a:solidFill>
                  <a:schemeClr val="dk1"/>
                </a:solidFill>
                <a:latin typeface="Calibri"/>
                <a:ea typeface="Calibri"/>
                <a:cs typeface="Calibri"/>
                <a:sym typeface="Calibri"/>
              </a:rPr>
              <a:t>Eurostat</a:t>
            </a:r>
            <a:endParaRPr dirty="0"/>
          </a:p>
          <a:p>
            <a:pPr marL="0" marR="0" lvl="0" indent="0" algn="l" rtl="0">
              <a:spcBef>
                <a:spcPts val="0"/>
              </a:spcBef>
              <a:spcAft>
                <a:spcPts val="0"/>
              </a:spcAft>
              <a:buNone/>
            </a:pPr>
            <a:r>
              <a:rPr lang="en-GB" sz="2400" dirty="0">
                <a:solidFill>
                  <a:schemeClr val="dk1"/>
                </a:solidFill>
                <a:latin typeface="Calibri"/>
                <a:ea typeface="Calibri"/>
                <a:cs typeface="Calibri"/>
                <a:sym typeface="Calibri"/>
              </a:rPr>
              <a:t>IPCA</a:t>
            </a:r>
            <a:endParaRPr dirty="0"/>
          </a:p>
          <a:p>
            <a:pPr marL="0" marR="0" lvl="0" indent="0" algn="l" rtl="0">
              <a:spcBef>
                <a:spcPts val="0"/>
              </a:spcBef>
              <a:spcAft>
                <a:spcPts val="0"/>
              </a:spcAft>
              <a:buNone/>
            </a:pPr>
            <a:r>
              <a:rPr lang="en-GB" sz="2400" dirty="0" err="1">
                <a:solidFill>
                  <a:schemeClr val="dk1"/>
                </a:solidFill>
                <a:latin typeface="Calibri"/>
                <a:ea typeface="Calibri"/>
                <a:cs typeface="Calibri"/>
                <a:sym typeface="Calibri"/>
              </a:rPr>
              <a:t>Contracción</a:t>
            </a:r>
            <a:r>
              <a:rPr lang="en-GB" sz="2400" dirty="0">
                <a:solidFill>
                  <a:schemeClr val="dk1"/>
                </a:solidFill>
                <a:latin typeface="Calibri"/>
                <a:ea typeface="Calibri"/>
                <a:cs typeface="Calibri"/>
                <a:sym typeface="Calibri"/>
              </a:rPr>
              <a:t> de la </a:t>
            </a:r>
            <a:r>
              <a:rPr lang="en-GB" sz="2400" dirty="0" err="1">
                <a:solidFill>
                  <a:schemeClr val="dk1"/>
                </a:solidFill>
                <a:latin typeface="Calibri"/>
                <a:ea typeface="Calibri"/>
                <a:cs typeface="Calibri"/>
                <a:sym typeface="Calibri"/>
              </a:rPr>
              <a:t>inflación</a:t>
            </a:r>
            <a:endParaRPr dirty="0"/>
          </a:p>
        </p:txBody>
      </p:sp>
      <p:sp>
        <p:nvSpPr>
          <p:cNvPr id="234" name="Google Shape;234;p21"/>
          <p:cNvSpPr txBox="1"/>
          <p:nvPr/>
        </p:nvSpPr>
        <p:spPr>
          <a:xfrm>
            <a:off x="2631349" y="2968938"/>
            <a:ext cx="27432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chemeClr val="dk1"/>
                </a:solidFill>
                <a:latin typeface="Calibri"/>
                <a:ea typeface="Calibri"/>
                <a:cs typeface="Calibri"/>
                <a:sym typeface="Calibri"/>
              </a:rPr>
              <a:t>Financiación</a:t>
            </a:r>
            <a:endParaRPr sz="2800" b="1">
              <a:solidFill>
                <a:schemeClr val="dk1"/>
              </a:solidFill>
              <a:latin typeface="Calibri"/>
              <a:ea typeface="Calibri"/>
              <a:cs typeface="Calibri"/>
              <a:sym typeface="Calibri"/>
            </a:endParaRPr>
          </a:p>
        </p:txBody>
      </p:sp>
      <p:sp>
        <p:nvSpPr>
          <p:cNvPr id="235" name="Google Shape;235;p21"/>
          <p:cNvSpPr txBox="1"/>
          <p:nvPr/>
        </p:nvSpPr>
        <p:spPr>
          <a:xfrm>
            <a:off x="2493647" y="4101548"/>
            <a:ext cx="3018600" cy="3785611"/>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s-ES" sz="2400" dirty="0">
                <a:effectLst/>
                <a:latin typeface="Calibri" panose="020F0502020204030204" pitchFamily="34" charset="0"/>
                <a:ea typeface="Calibri" panose="020F0502020204030204" pitchFamily="34" charset="0"/>
              </a:rPr>
              <a:t>Acceso a la financiación </a:t>
            </a:r>
          </a:p>
          <a:p>
            <a:pPr marL="0" marR="0" lvl="0" indent="0" algn="l" rtl="0">
              <a:spcBef>
                <a:spcPts val="0"/>
              </a:spcBef>
              <a:spcAft>
                <a:spcPts val="0"/>
              </a:spcAft>
              <a:buNone/>
            </a:pPr>
            <a:r>
              <a:rPr lang="es-ES" sz="2400" dirty="0">
                <a:effectLst/>
                <a:latin typeface="Calibri" panose="020F0502020204030204" pitchFamily="34" charset="0"/>
                <a:ea typeface="Calibri" panose="020F0502020204030204" pitchFamily="34" charset="0"/>
              </a:rPr>
              <a:t>Coste de financiación Interés</a:t>
            </a:r>
          </a:p>
          <a:p>
            <a:pPr marL="0" marR="0" lvl="0" indent="0" algn="l" rtl="0">
              <a:spcBef>
                <a:spcPts val="0"/>
              </a:spcBef>
              <a:spcAft>
                <a:spcPts val="0"/>
              </a:spcAft>
              <a:buNone/>
            </a:pPr>
            <a:r>
              <a:rPr lang="es-ES" sz="2400" dirty="0">
                <a:effectLst/>
                <a:latin typeface="Calibri" panose="020F0502020204030204" pitchFamily="34" charset="0"/>
                <a:ea typeface="Calibri" panose="020F0502020204030204" pitchFamily="34" charset="0"/>
              </a:rPr>
              <a:t>Tipo de interés Financiación de deuda Financiación de capital Women </a:t>
            </a:r>
            <a:r>
              <a:rPr lang="es-ES" sz="2400" dirty="0" err="1">
                <a:effectLst/>
                <a:latin typeface="Calibri" panose="020F0502020204030204" pitchFamily="34" charset="0"/>
                <a:ea typeface="Calibri" panose="020F0502020204030204" pitchFamily="34" charset="0"/>
              </a:rPr>
              <a:t>TechEU</a:t>
            </a:r>
            <a:endParaRPr lang="es-ES" sz="2400" dirty="0">
              <a:solidFill>
                <a:schemeClr val="dk1"/>
              </a:solidFill>
              <a:latin typeface="Calibri"/>
              <a:ea typeface="Calibri"/>
              <a:cs typeface="Calibri"/>
              <a:sym typeface="Calibri"/>
            </a:endParaRPr>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sp>
        <p:nvSpPr>
          <p:cNvPr id="236" name="Google Shape;236;p21"/>
          <p:cNvSpPr/>
          <p:nvPr/>
        </p:nvSpPr>
        <p:spPr>
          <a:xfrm rot="5400000">
            <a:off x="12626122" y="3053244"/>
            <a:ext cx="702000"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7" name="Google Shape;237;p21"/>
          <p:cNvSpPr/>
          <p:nvPr/>
        </p:nvSpPr>
        <p:spPr>
          <a:xfrm rot="5400000">
            <a:off x="1652697" y="2963850"/>
            <a:ext cx="702000"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8" name="Google Shape;238;p21"/>
          <p:cNvPicPr preferRelativeResize="0"/>
          <p:nvPr/>
        </p:nvPicPr>
        <p:blipFill rotWithShape="1">
          <a:blip r:embed="rId3">
            <a:alphaModFix/>
          </a:blip>
          <a:srcRect/>
          <a:stretch/>
        </p:blipFill>
        <p:spPr>
          <a:xfrm>
            <a:off x="5940350" y="4006350"/>
            <a:ext cx="6233851" cy="41558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p22"/>
          <p:cNvPicPr preferRelativeResize="0"/>
          <p:nvPr/>
        </p:nvPicPr>
        <p:blipFill rotWithShape="1">
          <a:blip r:embed="rId3">
            <a:alphaModFix/>
          </a:blip>
          <a:srcRect/>
          <a:stretch/>
        </p:blipFill>
        <p:spPr>
          <a:xfrm>
            <a:off x="1028700" y="9258300"/>
            <a:ext cx="3198719" cy="702057"/>
          </a:xfrm>
          <a:prstGeom prst="rect">
            <a:avLst/>
          </a:prstGeom>
          <a:noFill/>
          <a:ln>
            <a:noFill/>
          </a:ln>
        </p:spPr>
      </p:pic>
      <p:sp>
        <p:nvSpPr>
          <p:cNvPr id="244" name="Google Shape;244;p22"/>
          <p:cNvSpPr txBox="1"/>
          <p:nvPr/>
        </p:nvSpPr>
        <p:spPr>
          <a:xfrm>
            <a:off x="4343400" y="4457700"/>
            <a:ext cx="9144000"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660066"/>
              </a:buClr>
              <a:buSzPts val="8000"/>
              <a:buFont typeface="Calibri"/>
              <a:buNone/>
            </a:pPr>
            <a:r>
              <a:rPr lang="en-GB" sz="8000" b="1">
                <a:solidFill>
                  <a:srgbClr val="660066"/>
                </a:solidFill>
                <a:latin typeface="Calibri"/>
                <a:ea typeface="Calibri"/>
                <a:cs typeface="Calibri"/>
                <a:sym typeface="Calibri"/>
              </a:rPr>
              <a:t>Gracias!</a:t>
            </a:r>
            <a:endParaRPr sz="8000" b="1" i="0" u="none" strike="noStrike" cap="none">
              <a:solidFill>
                <a:srgbClr val="660066"/>
              </a:solidFill>
              <a:latin typeface="Calibri"/>
              <a:ea typeface="Calibri"/>
              <a:cs typeface="Calibri"/>
              <a:sym typeface="Calibri"/>
            </a:endParaRPr>
          </a:p>
        </p:txBody>
      </p:sp>
      <p:sp>
        <p:nvSpPr>
          <p:cNvPr id="245" name="Google Shape;245;p22"/>
          <p:cNvSpPr txBox="1"/>
          <p:nvPr/>
        </p:nvSpPr>
        <p:spPr>
          <a:xfrm>
            <a:off x="8153400" y="5981700"/>
            <a:ext cx="1981200" cy="381515"/>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GB" sz="24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dewproject.eu</a:t>
            </a:r>
            <a:r>
              <a:rPr lang="en-GB" sz="2400">
                <a:solidFill>
                  <a:schemeClr val="dk1"/>
                </a:solidFill>
                <a:latin typeface="Calibri"/>
                <a:ea typeface="Calibri"/>
                <a:cs typeface="Calibri"/>
                <a:sym typeface="Calibri"/>
              </a:rPr>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pic>
        <p:nvPicPr>
          <p:cNvPr id="34" name="Google Shape;34;p2"/>
          <p:cNvPicPr preferRelativeResize="0"/>
          <p:nvPr/>
        </p:nvPicPr>
        <p:blipFill rotWithShape="1">
          <a:blip r:embed="rId3">
            <a:alphaModFix/>
          </a:blip>
          <a:srcRect/>
          <a:stretch/>
        </p:blipFill>
        <p:spPr>
          <a:xfrm>
            <a:off x="1028700" y="9258300"/>
            <a:ext cx="3198719" cy="702057"/>
          </a:xfrm>
          <a:prstGeom prst="rect">
            <a:avLst/>
          </a:prstGeom>
          <a:noFill/>
          <a:ln>
            <a:noFill/>
          </a:ln>
        </p:spPr>
      </p:pic>
      <p:sp>
        <p:nvSpPr>
          <p:cNvPr id="35" name="Google Shape;35;p2"/>
          <p:cNvSpPr/>
          <p:nvPr/>
        </p:nvSpPr>
        <p:spPr>
          <a:xfrm rot="5400000">
            <a:off x="1439700" y="3353511"/>
            <a:ext cx="702000"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 name="Google Shape;36;p2"/>
          <p:cNvSpPr/>
          <p:nvPr/>
        </p:nvSpPr>
        <p:spPr>
          <a:xfrm rot="5400000">
            <a:off x="1439700" y="4929960"/>
            <a:ext cx="702000"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 name="Google Shape;37;p2"/>
          <p:cNvSpPr txBox="1"/>
          <p:nvPr/>
        </p:nvSpPr>
        <p:spPr>
          <a:xfrm>
            <a:off x="1524000" y="1503549"/>
            <a:ext cx="946265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a:solidFill>
                  <a:srgbClr val="660066"/>
                </a:solidFill>
                <a:latin typeface="Calibri"/>
                <a:ea typeface="Calibri"/>
                <a:cs typeface="Calibri"/>
                <a:sym typeface="Calibri"/>
              </a:rPr>
              <a:t>Objetivos y metas </a:t>
            </a:r>
            <a:endParaRPr/>
          </a:p>
        </p:txBody>
      </p:sp>
      <p:sp>
        <p:nvSpPr>
          <p:cNvPr id="38" name="Google Shape;38;p2"/>
          <p:cNvSpPr txBox="1"/>
          <p:nvPr/>
        </p:nvSpPr>
        <p:spPr>
          <a:xfrm>
            <a:off x="1524000" y="2262365"/>
            <a:ext cx="10040186"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a:solidFill>
                  <a:schemeClr val="dk1"/>
                </a:solidFill>
                <a:latin typeface="Calibri"/>
                <a:ea typeface="Calibri"/>
                <a:cs typeface="Calibri"/>
                <a:sym typeface="Calibri"/>
              </a:rPr>
              <a:t>Al final de este módulo serás capaz de:</a:t>
            </a:r>
            <a:endParaRPr/>
          </a:p>
        </p:txBody>
      </p:sp>
      <p:sp>
        <p:nvSpPr>
          <p:cNvPr id="39" name="Google Shape;39;p2"/>
          <p:cNvSpPr/>
          <p:nvPr/>
        </p:nvSpPr>
        <p:spPr>
          <a:xfrm rot="5400000">
            <a:off x="1439710" y="6470883"/>
            <a:ext cx="702000"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 name="Google Shape;40;p2"/>
          <p:cNvSpPr txBox="1"/>
          <p:nvPr/>
        </p:nvSpPr>
        <p:spPr>
          <a:xfrm>
            <a:off x="2586509" y="3143148"/>
            <a:ext cx="7735200" cy="1384954"/>
          </a:xfrm>
          <a:prstGeom prst="rect">
            <a:avLst/>
          </a:prstGeom>
          <a:noFill/>
          <a:ln>
            <a:noFill/>
          </a:ln>
        </p:spPr>
        <p:txBody>
          <a:bodyPr spcFirstLastPara="1" wrap="square" lIns="91425" tIns="45700" rIns="91425" bIns="45700" anchor="t" anchorCtr="0">
            <a:spAutoFit/>
          </a:bodyPr>
          <a:lstStyle/>
          <a:p>
            <a:pPr algn="just"/>
            <a:r>
              <a:rPr lang="en-GB" sz="2800">
                <a:solidFill>
                  <a:schemeClr val="dk1"/>
                </a:solidFill>
                <a:latin typeface="Calibri"/>
                <a:ea typeface="Calibri"/>
                <a:cs typeface="Calibri"/>
              </a:rPr>
              <a:t>Sentar las primeras bases financieras para la creación de una nueva empresa o el desarrollo de una ya existente.</a:t>
            </a:r>
            <a:endParaRPr lang="es-ES" sz="2800">
              <a:solidFill>
                <a:schemeClr val="dk1"/>
              </a:solidFill>
              <a:latin typeface="Calibri"/>
              <a:ea typeface="Calibri"/>
              <a:cs typeface="Calibri"/>
            </a:endParaRPr>
          </a:p>
        </p:txBody>
      </p:sp>
      <p:sp>
        <p:nvSpPr>
          <p:cNvPr id="41" name="Google Shape;41;p2"/>
          <p:cNvSpPr txBox="1"/>
          <p:nvPr/>
        </p:nvSpPr>
        <p:spPr>
          <a:xfrm>
            <a:off x="2605967" y="4719509"/>
            <a:ext cx="7696200" cy="954067"/>
          </a:xfrm>
          <a:prstGeom prst="rect">
            <a:avLst/>
          </a:prstGeom>
          <a:noFill/>
          <a:ln>
            <a:noFill/>
          </a:ln>
        </p:spPr>
        <p:txBody>
          <a:bodyPr spcFirstLastPara="1" wrap="square" lIns="91425" tIns="45700" rIns="91425" bIns="45700" anchor="t" anchorCtr="0">
            <a:spAutoFit/>
          </a:bodyPr>
          <a:lstStyle/>
          <a:p>
            <a:pPr lvl="0" algn="just"/>
            <a:r>
              <a:rPr lang="en-GB" sz="2800">
                <a:solidFill>
                  <a:schemeClr val="dk1"/>
                </a:solidFill>
                <a:latin typeface="Calibri"/>
                <a:ea typeface="Calibri"/>
                <a:cs typeface="Calibri"/>
              </a:rPr>
              <a:t>Ser discrecional en la elección de las herramientas, métodos y plazos de financiación</a:t>
            </a:r>
            <a:endParaRPr lang="es-ES" sz="2800">
              <a:solidFill>
                <a:schemeClr val="dk1"/>
              </a:solidFill>
              <a:latin typeface="Calibri"/>
              <a:ea typeface="Calibri"/>
              <a:cs typeface="Calibri"/>
            </a:endParaRPr>
          </a:p>
        </p:txBody>
      </p:sp>
      <p:sp>
        <p:nvSpPr>
          <p:cNvPr id="42" name="Google Shape;42;p2"/>
          <p:cNvSpPr txBox="1"/>
          <p:nvPr/>
        </p:nvSpPr>
        <p:spPr>
          <a:xfrm>
            <a:off x="2605917" y="6260520"/>
            <a:ext cx="7696200" cy="954067"/>
          </a:xfrm>
          <a:prstGeom prst="rect">
            <a:avLst/>
          </a:prstGeom>
          <a:noFill/>
          <a:ln>
            <a:noFill/>
          </a:ln>
        </p:spPr>
        <p:txBody>
          <a:bodyPr spcFirstLastPara="1" wrap="square" lIns="91425" tIns="45700" rIns="91425" bIns="45700" anchor="t" anchorCtr="0">
            <a:spAutoFit/>
          </a:bodyPr>
          <a:lstStyle/>
          <a:p>
            <a:pPr lvl="0"/>
            <a:r>
              <a:rPr lang="en-GB" sz="2800">
                <a:solidFill>
                  <a:schemeClr val="dk1"/>
                </a:solidFill>
                <a:latin typeface="Calibri"/>
                <a:ea typeface="Calibri"/>
                <a:cs typeface="Calibri"/>
              </a:rPr>
              <a:t>Reconocer los factores de riesgo externos y tener un ejemplo de cómo afrontarlos</a:t>
            </a:r>
            <a:endParaRPr lang="es-ES" sz="2800">
              <a:solidFill>
                <a:schemeClr val="dk1"/>
              </a:solidFill>
              <a:latin typeface="Calibri"/>
              <a:ea typeface="Calibri"/>
              <a:cs typeface="Calibri"/>
            </a:endParaRPr>
          </a:p>
        </p:txBody>
      </p:sp>
      <p:sp>
        <p:nvSpPr>
          <p:cNvPr id="43" name="Google Shape;43;p2"/>
          <p:cNvSpPr/>
          <p:nvPr/>
        </p:nvSpPr>
        <p:spPr>
          <a:xfrm rot="5400000">
            <a:off x="1439710" y="8021046"/>
            <a:ext cx="702000"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 name="Google Shape;44;p2"/>
          <p:cNvSpPr txBox="1"/>
          <p:nvPr/>
        </p:nvSpPr>
        <p:spPr>
          <a:xfrm>
            <a:off x="2499499" y="7759425"/>
            <a:ext cx="10869659" cy="1384954"/>
          </a:xfrm>
          <a:prstGeom prst="rect">
            <a:avLst/>
          </a:prstGeom>
          <a:noFill/>
          <a:ln>
            <a:noFill/>
          </a:ln>
        </p:spPr>
        <p:txBody>
          <a:bodyPr spcFirstLastPara="1" wrap="square" lIns="91425" tIns="45700" rIns="91425" bIns="45700" anchor="t" anchorCtr="0">
            <a:spAutoFit/>
          </a:bodyPr>
          <a:lstStyle/>
          <a:p>
            <a:r>
              <a:rPr lang="en-GB" sz="2800">
                <a:solidFill>
                  <a:schemeClr val="dk1"/>
                </a:solidFill>
                <a:latin typeface="Calibri"/>
                <a:ea typeface="Calibri"/>
                <a:cs typeface="Calibri"/>
              </a:rPr>
              <a:t>Las alumnas pueden hacer un plan para la sostenibilidad financiera de una actividad de creación de valor - Nivel avanzado de la competencia del marco EntreComp "Conocimientos financieros y económicos"</a:t>
            </a:r>
            <a:endParaRPr sz="2800">
              <a:solidFill>
                <a:schemeClr val="dk1"/>
              </a:solidFill>
              <a:latin typeface="Calibri"/>
              <a:ea typeface="Calibri"/>
              <a:cs typeface="Calibri"/>
            </a:endParaRPr>
          </a:p>
        </p:txBody>
      </p:sp>
      <p:sp>
        <p:nvSpPr>
          <p:cNvPr id="45" name="Google Shape;45;p2"/>
          <p:cNvSpPr/>
          <p:nvPr/>
        </p:nvSpPr>
        <p:spPr>
          <a:xfrm>
            <a:off x="11564186" y="5562251"/>
            <a:ext cx="5616692" cy="1216921"/>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000">
                <a:latin typeface="Calibri"/>
                <a:ea typeface="Calibri"/>
                <a:cs typeface="Calibri"/>
                <a:sym typeface="Calibri"/>
              </a:rPr>
              <a:t>Nivel Avanzado de competencias </a:t>
            </a:r>
            <a:r>
              <a:rPr lang="en-GB" sz="2000">
                <a:solidFill>
                  <a:srgbClr val="000000"/>
                </a:solidFill>
                <a:latin typeface="Calibri"/>
                <a:ea typeface="Calibri"/>
                <a:cs typeface="Calibri"/>
                <a:sym typeface="Calibri"/>
              </a:rPr>
              <a:t>EntreComp </a:t>
            </a:r>
            <a:endParaRPr/>
          </a:p>
          <a:p>
            <a:pPr marL="0" marR="0" lvl="0" indent="0" algn="ctr" rtl="0">
              <a:spcBef>
                <a:spcPts val="0"/>
              </a:spcBef>
              <a:spcAft>
                <a:spcPts val="0"/>
              </a:spcAft>
              <a:buClr>
                <a:srgbClr val="000000"/>
              </a:buClr>
              <a:buFont typeface="Arial"/>
              <a:buNone/>
            </a:pPr>
            <a:r>
              <a:rPr lang="en-GB" sz="2400" b="1">
                <a:solidFill>
                  <a:srgbClr val="9900CC"/>
                </a:solidFill>
                <a:latin typeface="Calibri"/>
                <a:ea typeface="Calibri"/>
                <a:cs typeface="Calibri"/>
                <a:sym typeface="Calibri"/>
              </a:rPr>
              <a:t>ALFABETIZACIÓN ECONÓMICA Y FINANCIERA</a:t>
            </a:r>
            <a:endParaRPr sz="2400" b="1">
              <a:solidFill>
                <a:srgbClr val="9900CC"/>
              </a:solidFill>
              <a:latin typeface="Calibri"/>
              <a:ea typeface="Calibri"/>
              <a:cs typeface="Calibri"/>
              <a:sym typeface="Calibri"/>
            </a:endParaRPr>
          </a:p>
        </p:txBody>
      </p:sp>
      <p:cxnSp>
        <p:nvCxnSpPr>
          <p:cNvPr id="46" name="Google Shape;46;p2"/>
          <p:cNvCxnSpPr/>
          <p:nvPr/>
        </p:nvCxnSpPr>
        <p:spPr>
          <a:xfrm rot="10800000" flipH="1">
            <a:off x="8662550" y="6623893"/>
            <a:ext cx="2552400" cy="1021800"/>
          </a:xfrm>
          <a:prstGeom prst="straightConnector1">
            <a:avLst/>
          </a:prstGeom>
          <a:noFill/>
          <a:ln w="38100" cap="flat" cmpd="sng">
            <a:solidFill>
              <a:srgbClr val="000000"/>
            </a:solidFill>
            <a:prstDash val="solid"/>
            <a:round/>
            <a:headEnd type="none" w="sm" len="sm"/>
            <a:tailEnd type="triangle" w="med" len="med"/>
          </a:ln>
          <a:effectLst>
            <a:outerShdw blurRad="40000" dist="23000" dir="5400000" rotWithShape="0">
              <a:srgbClr val="000000">
                <a:alpha val="34900"/>
              </a:srgbClr>
            </a:outerShdw>
          </a:effectLst>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3"/>
          <p:cNvSpPr txBox="1"/>
          <p:nvPr/>
        </p:nvSpPr>
        <p:spPr>
          <a:xfrm>
            <a:off x="1524000" y="1503549"/>
            <a:ext cx="946265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a:solidFill>
                  <a:srgbClr val="660066"/>
                </a:solidFill>
                <a:latin typeface="Calibri"/>
                <a:ea typeface="Calibri"/>
                <a:cs typeface="Calibri"/>
                <a:sym typeface="Calibri"/>
              </a:rPr>
              <a:t>Índice</a:t>
            </a:r>
            <a:endParaRPr/>
          </a:p>
        </p:txBody>
      </p:sp>
      <p:grpSp>
        <p:nvGrpSpPr>
          <p:cNvPr id="52" name="Google Shape;52;p3"/>
          <p:cNvGrpSpPr/>
          <p:nvPr/>
        </p:nvGrpSpPr>
        <p:grpSpPr>
          <a:xfrm>
            <a:off x="2662981" y="4838700"/>
            <a:ext cx="10050565" cy="1724156"/>
            <a:chOff x="6420992" y="693212"/>
            <a:chExt cx="10050565" cy="1724156"/>
          </a:xfrm>
        </p:grpSpPr>
        <p:sp>
          <p:nvSpPr>
            <p:cNvPr id="53" name="Google Shape;53;p3"/>
            <p:cNvSpPr txBox="1"/>
            <p:nvPr/>
          </p:nvSpPr>
          <p:spPr>
            <a:xfrm>
              <a:off x="6420993" y="1217080"/>
              <a:ext cx="7706991"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chemeClr val="dk1"/>
                  </a:solidFill>
                  <a:latin typeface="Calibri"/>
                  <a:ea typeface="Calibri"/>
                  <a:cs typeface="Calibri"/>
                  <a:sym typeface="Calibri"/>
                </a:rPr>
                <a:t>Sección 1: Visión general</a:t>
              </a:r>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Sección 2: Financiación de la deuda: créditos y préstamos</a:t>
              </a:r>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Sección 3: Financiación del capital – buenas prácticas</a:t>
              </a:r>
              <a:endParaRPr/>
            </a:p>
          </p:txBody>
        </p:sp>
        <p:sp>
          <p:nvSpPr>
            <p:cNvPr id="54" name="Google Shape;54;p3"/>
            <p:cNvSpPr txBox="1"/>
            <p:nvPr/>
          </p:nvSpPr>
          <p:spPr>
            <a:xfrm>
              <a:off x="6420992" y="693212"/>
              <a:ext cx="10050565" cy="52318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GB" sz="2800" b="1">
                  <a:solidFill>
                    <a:schemeClr val="dk1"/>
                  </a:solidFill>
                  <a:latin typeface="Calibri"/>
                  <a:ea typeface="Calibri"/>
                  <a:cs typeface="Calibri"/>
                  <a:sym typeface="Calibri"/>
                </a:rPr>
                <a:t>Unidad 2: Financiación de deuda frente a financiación de capital</a:t>
              </a:r>
              <a:endParaRPr sz="2800" b="1">
                <a:solidFill>
                  <a:schemeClr val="dk1"/>
                </a:solidFill>
                <a:latin typeface="Calibri"/>
                <a:ea typeface="Calibri"/>
                <a:cs typeface="Calibri"/>
                <a:sym typeface="Calibri"/>
              </a:endParaRPr>
            </a:p>
          </p:txBody>
        </p:sp>
      </p:grpSp>
      <p:grpSp>
        <p:nvGrpSpPr>
          <p:cNvPr id="55" name="Google Shape;55;p3"/>
          <p:cNvGrpSpPr/>
          <p:nvPr/>
        </p:nvGrpSpPr>
        <p:grpSpPr>
          <a:xfrm>
            <a:off x="2662938" y="2857500"/>
            <a:ext cx="8574022" cy="1739564"/>
            <a:chOff x="6420989" y="373316"/>
            <a:chExt cx="6780026" cy="1739564"/>
          </a:xfrm>
        </p:grpSpPr>
        <p:sp>
          <p:nvSpPr>
            <p:cNvPr id="56" name="Google Shape;56;p3"/>
            <p:cNvSpPr txBox="1"/>
            <p:nvPr/>
          </p:nvSpPr>
          <p:spPr>
            <a:xfrm>
              <a:off x="6420994" y="912280"/>
              <a:ext cx="51249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chemeClr val="dk1"/>
                  </a:solidFill>
                  <a:latin typeface="Calibri"/>
                  <a:ea typeface="Calibri"/>
                  <a:cs typeface="Calibri"/>
                  <a:sym typeface="Calibri"/>
                </a:rPr>
                <a:t>Sección 1: Coste de financiación</a:t>
              </a:r>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Sección 2: Interés y tipo de interés</a:t>
              </a:r>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Sección 3: Diferentes tipos de tarifa</a:t>
              </a:r>
              <a:endParaRPr/>
            </a:p>
          </p:txBody>
        </p:sp>
        <p:sp>
          <p:nvSpPr>
            <p:cNvPr id="57" name="Google Shape;57;p3"/>
            <p:cNvSpPr txBox="1"/>
            <p:nvPr/>
          </p:nvSpPr>
          <p:spPr>
            <a:xfrm>
              <a:off x="6420989" y="373316"/>
              <a:ext cx="6780026" cy="52318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GB" sz="2800" b="1">
                  <a:solidFill>
                    <a:schemeClr val="dk1"/>
                  </a:solidFill>
                  <a:latin typeface="Calibri"/>
                  <a:ea typeface="Calibri"/>
                  <a:cs typeface="Calibri"/>
                  <a:sym typeface="Calibri"/>
                </a:rPr>
                <a:t>Unidad 1: Coste de la financiación y tipos de interés</a:t>
              </a:r>
              <a:endParaRPr sz="2800" b="1">
                <a:solidFill>
                  <a:schemeClr val="dk1"/>
                </a:solidFill>
                <a:latin typeface="Calibri"/>
                <a:ea typeface="Calibri"/>
                <a:cs typeface="Calibri"/>
                <a:sym typeface="Calibri"/>
              </a:endParaRPr>
            </a:p>
          </p:txBody>
        </p:sp>
      </p:grpSp>
      <p:sp>
        <p:nvSpPr>
          <p:cNvPr id="58" name="Google Shape;58;p3"/>
          <p:cNvSpPr/>
          <p:nvPr/>
        </p:nvSpPr>
        <p:spPr>
          <a:xfrm rot="5400000">
            <a:off x="1592100" y="3170400"/>
            <a:ext cx="702000"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 name="Google Shape;59;p3"/>
          <p:cNvSpPr/>
          <p:nvPr/>
        </p:nvSpPr>
        <p:spPr>
          <a:xfrm rot="5400000">
            <a:off x="1592100" y="5151600"/>
            <a:ext cx="702000"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 name="Google Shape;60;p3"/>
          <p:cNvSpPr/>
          <p:nvPr/>
        </p:nvSpPr>
        <p:spPr>
          <a:xfrm rot="5400000">
            <a:off x="1592072" y="7285228"/>
            <a:ext cx="702056"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1" name="Google Shape;61;p3"/>
          <p:cNvGrpSpPr/>
          <p:nvPr/>
        </p:nvGrpSpPr>
        <p:grpSpPr>
          <a:xfrm>
            <a:off x="2663006" y="6743700"/>
            <a:ext cx="9136141" cy="2017288"/>
            <a:chOff x="6420993" y="1607612"/>
            <a:chExt cx="7772793" cy="2017288"/>
          </a:xfrm>
        </p:grpSpPr>
        <p:sp>
          <p:nvSpPr>
            <p:cNvPr id="62" name="Google Shape;62;p3"/>
            <p:cNvSpPr txBox="1"/>
            <p:nvPr/>
          </p:nvSpPr>
          <p:spPr>
            <a:xfrm>
              <a:off x="6420994" y="2055280"/>
              <a:ext cx="7772792"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chemeClr val="dk1"/>
                  </a:solidFill>
                  <a:latin typeface="Calibri"/>
                  <a:ea typeface="Calibri"/>
                  <a:cs typeface="Calibri"/>
                  <a:sym typeface="Calibri"/>
                </a:rPr>
                <a:t>Sección 1: Visión general</a:t>
              </a:r>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Sección 2: Cuadro de mandos de la inflación</a:t>
              </a:r>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Sección 3: Porqué es importante</a:t>
              </a:r>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Sección 4: ¿Cómo gestionarla? – buenas prácticas</a:t>
              </a:r>
              <a:endParaRPr/>
            </a:p>
          </p:txBody>
        </p:sp>
        <p:sp>
          <p:nvSpPr>
            <p:cNvPr id="63" name="Google Shape;63;p3"/>
            <p:cNvSpPr txBox="1"/>
            <p:nvPr/>
          </p:nvSpPr>
          <p:spPr>
            <a:xfrm>
              <a:off x="6420993" y="1607612"/>
              <a:ext cx="5124900" cy="52320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GB" sz="2800" b="1">
                  <a:solidFill>
                    <a:schemeClr val="dk1"/>
                  </a:solidFill>
                  <a:latin typeface="Calibri"/>
                  <a:ea typeface="Calibri"/>
                  <a:cs typeface="Calibri"/>
                  <a:sym typeface="Calibri"/>
                </a:rPr>
                <a:t>Unidad 3: Inflación</a:t>
              </a:r>
              <a:endParaRPr sz="2800" b="1">
                <a:solidFill>
                  <a:schemeClr val="dk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9"/>
          <p:cNvSpPr txBox="1"/>
          <p:nvPr/>
        </p:nvSpPr>
        <p:spPr>
          <a:xfrm>
            <a:off x="1447800" y="1573291"/>
            <a:ext cx="11887200" cy="12926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a:solidFill>
                  <a:srgbClr val="660066"/>
                </a:solidFill>
                <a:latin typeface="Calibri"/>
                <a:ea typeface="Calibri"/>
                <a:cs typeface="Calibri"/>
                <a:sym typeface="Calibri"/>
              </a:rPr>
              <a:t>1.	Costes de financiación y tipos de interés</a:t>
            </a:r>
            <a:endParaRPr/>
          </a:p>
          <a:p>
            <a:pPr marL="0" marR="0" lvl="0" indent="0" algn="l" rtl="0">
              <a:spcBef>
                <a:spcPts val="0"/>
              </a:spcBef>
              <a:spcAft>
                <a:spcPts val="0"/>
              </a:spcAft>
              <a:buNone/>
            </a:pPr>
            <a:endParaRPr sz="1000" b="1">
              <a:solidFill>
                <a:srgbClr val="660066"/>
              </a:solidFill>
              <a:latin typeface="Calibri"/>
              <a:ea typeface="Calibri"/>
              <a:cs typeface="Calibri"/>
              <a:sym typeface="Calibri"/>
            </a:endParaRPr>
          </a:p>
          <a:p>
            <a:pPr marL="0" marR="0" lvl="0" indent="0" algn="l" rtl="0">
              <a:spcBef>
                <a:spcPts val="0"/>
              </a:spcBef>
              <a:spcAft>
                <a:spcPts val="0"/>
              </a:spcAft>
              <a:buNone/>
            </a:pPr>
            <a:r>
              <a:rPr lang="en-GB" sz="2800" b="1">
                <a:solidFill>
                  <a:srgbClr val="660066"/>
                </a:solidFill>
                <a:latin typeface="Calibri"/>
                <a:ea typeface="Calibri"/>
                <a:cs typeface="Calibri"/>
                <a:sym typeface="Calibri"/>
              </a:rPr>
              <a:t>Sección 1: Costes de financiación</a:t>
            </a:r>
            <a:endParaRPr/>
          </a:p>
        </p:txBody>
      </p:sp>
      <p:sp>
        <p:nvSpPr>
          <p:cNvPr id="69" name="Google Shape;69;p9"/>
          <p:cNvSpPr txBox="1"/>
          <p:nvPr/>
        </p:nvSpPr>
        <p:spPr>
          <a:xfrm>
            <a:off x="1447800" y="5871316"/>
            <a:ext cx="15392400" cy="3416279"/>
          </a:xfrm>
          <a:prstGeom prst="rect">
            <a:avLst/>
          </a:prstGeom>
          <a:noFill/>
          <a:ln>
            <a:noFill/>
          </a:ln>
        </p:spPr>
        <p:txBody>
          <a:bodyPr spcFirstLastPara="1" wrap="square" lIns="91425" tIns="45700" rIns="91425" bIns="45700" anchor="t" anchorCtr="0">
            <a:spAutoFit/>
          </a:bodyPr>
          <a:lstStyle/>
          <a:p>
            <a:pPr algn="just"/>
            <a:r>
              <a:rPr lang="es-ES" sz="2400" dirty="0">
                <a:effectLst/>
                <a:latin typeface="Calibri" panose="020F0502020204030204" pitchFamily="34" charset="0"/>
                <a:ea typeface="Calibri" panose="020F0502020204030204" pitchFamily="34" charset="0"/>
                <a:cs typeface="Arial MT"/>
              </a:rPr>
              <a:t>Las plusvalías y los dividendos son exigidos por los inversores de capital, mientras que los proveedores de deuda buscan el pago de intereses.</a:t>
            </a:r>
            <a:endParaRPr lang="es-ES" sz="2400" dirty="0">
              <a:effectLst/>
              <a:latin typeface="Arial MT"/>
              <a:ea typeface="Arial MT"/>
              <a:cs typeface="Arial MT"/>
            </a:endParaRPr>
          </a:p>
          <a:p>
            <a:pPr marL="0" marR="0" lvl="0" indent="0" algn="just" rtl="0">
              <a:spcBef>
                <a:spcPts val="0"/>
              </a:spcBef>
              <a:spcAft>
                <a:spcPts val="0"/>
              </a:spcAft>
              <a:buNone/>
            </a:pPr>
            <a:endParaRPr lang="es-ES" sz="2400" dirty="0">
              <a:solidFill>
                <a:schemeClr val="dk1"/>
              </a:solidFill>
              <a:latin typeface="Calibri"/>
              <a:ea typeface="Calibri"/>
              <a:cs typeface="Calibri"/>
              <a:sym typeface="Calibri"/>
            </a:endParaRPr>
          </a:p>
          <a:p>
            <a:pPr algn="just"/>
            <a:r>
              <a:rPr lang="es-ES" sz="2400" dirty="0">
                <a:effectLst/>
                <a:latin typeface="Calibri" panose="020F0502020204030204" pitchFamily="34" charset="0"/>
                <a:ea typeface="Calibri" panose="020F0502020204030204" pitchFamily="34" charset="0"/>
                <a:cs typeface="Arial MT"/>
              </a:rPr>
              <a:t>El </a:t>
            </a:r>
            <a:r>
              <a:rPr lang="es-ES" sz="2400" b="1" dirty="0">
                <a:effectLst/>
                <a:latin typeface="Calibri" panose="020F0502020204030204" pitchFamily="34" charset="0"/>
                <a:ea typeface="Calibri" panose="020F0502020204030204" pitchFamily="34" charset="0"/>
                <a:cs typeface="Arial MT"/>
              </a:rPr>
              <a:t>coste de financiación</a:t>
            </a:r>
            <a:r>
              <a:rPr lang="es-ES" sz="2400" dirty="0">
                <a:effectLst/>
                <a:latin typeface="Calibri" panose="020F0502020204030204" pitchFamily="34" charset="0"/>
                <a:ea typeface="Calibri" panose="020F0502020204030204" pitchFamily="34" charset="0"/>
                <a:cs typeface="Arial MT"/>
              </a:rPr>
              <a:t> </a:t>
            </a:r>
            <a:r>
              <a:rPr lang="es-ES" sz="2400" b="1" dirty="0">
                <a:effectLst/>
                <a:latin typeface="Calibri" panose="020F0502020204030204" pitchFamily="34" charset="0"/>
                <a:ea typeface="Calibri" panose="020F0502020204030204" pitchFamily="34" charset="0"/>
                <a:cs typeface="Arial MT"/>
              </a:rPr>
              <a:t>(CF)</a:t>
            </a:r>
            <a:r>
              <a:rPr lang="es-ES" sz="2400" dirty="0">
                <a:effectLst/>
                <a:latin typeface="Calibri" panose="020F0502020204030204" pitchFamily="34" charset="0"/>
                <a:ea typeface="Calibri" panose="020F0502020204030204" pitchFamily="34" charset="0"/>
                <a:cs typeface="Arial MT"/>
              </a:rPr>
              <a:t>, sin embargo, se refiere a los intereses y otras comisiones cobradas a los financiadores de la deuda. Se puede incurrir en </a:t>
            </a:r>
            <a:r>
              <a:rPr lang="es-ES" sz="2400" b="1" dirty="0">
                <a:effectLst/>
                <a:latin typeface="Calibri" panose="020F0502020204030204" pitchFamily="34" charset="0"/>
                <a:ea typeface="Calibri" panose="020F0502020204030204" pitchFamily="34" charset="0"/>
                <a:cs typeface="Arial MT"/>
              </a:rPr>
              <a:t>gastos de intereses</a:t>
            </a:r>
            <a:r>
              <a:rPr lang="es-ES" sz="2400" dirty="0">
                <a:effectLst/>
                <a:latin typeface="Calibri" panose="020F0502020204030204" pitchFamily="34" charset="0"/>
                <a:ea typeface="Calibri" panose="020F0502020204030204" pitchFamily="34" charset="0"/>
                <a:cs typeface="Arial MT"/>
              </a:rPr>
              <a:t> tanto en la financiación a corto plazo (menos de un año) como a largo plazo.</a:t>
            </a:r>
            <a:endParaRPr lang="es-ES" sz="2400" dirty="0">
              <a:effectLst/>
              <a:latin typeface="Arial MT"/>
              <a:ea typeface="Arial MT"/>
              <a:cs typeface="Arial MT"/>
            </a:endParaRPr>
          </a:p>
          <a:p>
            <a:pPr marL="0" marR="0" lvl="0" indent="0" algn="just" rtl="0">
              <a:spcBef>
                <a:spcPts val="0"/>
              </a:spcBef>
              <a:spcAft>
                <a:spcPts val="0"/>
              </a:spcAft>
              <a:buNone/>
            </a:pPr>
            <a:endParaRPr lang="es-ES" sz="2400" dirty="0">
              <a:solidFill>
                <a:schemeClr val="dk1"/>
              </a:solidFill>
              <a:latin typeface="Calibri"/>
              <a:ea typeface="Calibri"/>
              <a:cs typeface="Calibri"/>
              <a:sym typeface="Calibri"/>
            </a:endParaRPr>
          </a:p>
          <a:p>
            <a:pPr algn="just"/>
            <a:r>
              <a:rPr lang="es-ES" sz="2400" dirty="0">
                <a:effectLst/>
                <a:latin typeface="Calibri" panose="020F0502020204030204" pitchFamily="34" charset="0"/>
                <a:ea typeface="Calibri" panose="020F0502020204030204" pitchFamily="34" charset="0"/>
                <a:cs typeface="Arial MT"/>
              </a:rPr>
              <a:t>El coste, los intereses y otros gastos asociados al dinero que una empresa necesita para crear, adquirir activos o llevar a cabo operaciones (crear o desarrollar un negocio) se denominan </a:t>
            </a:r>
            <a:r>
              <a:rPr lang="es-ES" sz="2400" b="1" dirty="0">
                <a:effectLst/>
                <a:latin typeface="Calibri" panose="020F0502020204030204" pitchFamily="34" charset="0"/>
                <a:ea typeface="Calibri" panose="020F0502020204030204" pitchFamily="34" charset="0"/>
                <a:cs typeface="Arial MT"/>
              </a:rPr>
              <a:t>costes de financiación</a:t>
            </a:r>
            <a:r>
              <a:rPr lang="en-GB" sz="2400" dirty="0">
                <a:effectLst/>
                <a:latin typeface="Calibri" panose="020F0502020204030204" pitchFamily="34" charset="0"/>
                <a:ea typeface="Calibri" panose="020F0502020204030204" pitchFamily="34" charset="0"/>
                <a:cs typeface="Arial MT"/>
              </a:rPr>
              <a:t>.</a:t>
            </a:r>
            <a:endParaRPr lang="es-ES" sz="2400" dirty="0">
              <a:effectLst/>
              <a:latin typeface="Arial MT"/>
              <a:ea typeface="Arial MT"/>
              <a:cs typeface="Arial MT"/>
            </a:endParaRPr>
          </a:p>
        </p:txBody>
      </p:sp>
      <p:sp>
        <p:nvSpPr>
          <p:cNvPr id="70" name="Google Shape;70;p9"/>
          <p:cNvSpPr txBox="1"/>
          <p:nvPr/>
        </p:nvSpPr>
        <p:spPr>
          <a:xfrm>
            <a:off x="1447800" y="4033653"/>
            <a:ext cx="8089900" cy="830956"/>
          </a:xfrm>
          <a:prstGeom prst="rect">
            <a:avLst/>
          </a:prstGeom>
          <a:noFill/>
          <a:ln>
            <a:noFill/>
          </a:ln>
        </p:spPr>
        <p:txBody>
          <a:bodyPr spcFirstLastPara="1" wrap="square" lIns="91425" tIns="45700" rIns="91425" bIns="45700" anchor="t" anchorCtr="0">
            <a:spAutoFit/>
          </a:bodyPr>
          <a:lstStyle/>
          <a:p>
            <a:pPr algn="just"/>
            <a:r>
              <a:rPr lang="en-GB" sz="2400" dirty="0">
                <a:solidFill>
                  <a:schemeClr val="dk1"/>
                </a:solidFill>
                <a:latin typeface="Calibri"/>
                <a:ea typeface="Calibri"/>
                <a:cs typeface="Calibri"/>
              </a:rPr>
              <a:t>Una </a:t>
            </a:r>
            <a:r>
              <a:rPr lang="en-GB" sz="2400" dirty="0" err="1">
                <a:solidFill>
                  <a:schemeClr val="dk1"/>
                </a:solidFill>
                <a:latin typeface="Calibri"/>
                <a:ea typeface="Calibri"/>
                <a:cs typeface="Calibri"/>
              </a:rPr>
              <a:t>empresa</a:t>
            </a:r>
            <a:r>
              <a:rPr lang="en-GB" sz="2400" dirty="0">
                <a:solidFill>
                  <a:schemeClr val="dk1"/>
                </a:solidFill>
                <a:latin typeface="Calibri"/>
                <a:ea typeface="Calibri"/>
                <a:cs typeface="Calibri"/>
              </a:rPr>
              <a:t> </a:t>
            </a:r>
            <a:r>
              <a:rPr lang="en-GB" sz="2400" dirty="0" err="1">
                <a:solidFill>
                  <a:schemeClr val="dk1"/>
                </a:solidFill>
                <a:latin typeface="Calibri"/>
                <a:ea typeface="Calibri"/>
                <a:cs typeface="Calibri"/>
              </a:rPr>
              <a:t>financia</a:t>
            </a:r>
            <a:r>
              <a:rPr lang="en-GB" sz="2400" dirty="0">
                <a:solidFill>
                  <a:schemeClr val="dk1"/>
                </a:solidFill>
                <a:latin typeface="Calibri"/>
                <a:ea typeface="Calibri"/>
                <a:cs typeface="Calibri"/>
              </a:rPr>
              <a:t> sus </a:t>
            </a:r>
            <a:r>
              <a:rPr lang="en-GB" sz="2400" dirty="0" err="1">
                <a:solidFill>
                  <a:schemeClr val="dk1"/>
                </a:solidFill>
                <a:latin typeface="Calibri"/>
                <a:ea typeface="Calibri"/>
                <a:cs typeface="Calibri"/>
              </a:rPr>
              <a:t>operaciones</a:t>
            </a:r>
            <a:r>
              <a:rPr lang="en-GB" sz="2400" dirty="0">
                <a:solidFill>
                  <a:schemeClr val="dk1"/>
                </a:solidFill>
                <a:latin typeface="Calibri"/>
                <a:ea typeface="Calibri"/>
                <a:cs typeface="Calibri"/>
              </a:rPr>
              <a:t> </a:t>
            </a:r>
            <a:r>
              <a:rPr lang="en-GB" sz="2400" dirty="0" err="1">
                <a:solidFill>
                  <a:schemeClr val="dk1"/>
                </a:solidFill>
                <a:latin typeface="Calibri"/>
                <a:ea typeface="Calibri"/>
                <a:cs typeface="Calibri"/>
              </a:rPr>
              <a:t>utilizando</a:t>
            </a:r>
            <a:r>
              <a:rPr lang="en-GB" sz="2400" dirty="0">
                <a:solidFill>
                  <a:schemeClr val="dk1"/>
                </a:solidFill>
                <a:latin typeface="Calibri"/>
                <a:ea typeface="Calibri"/>
                <a:cs typeface="Calibri"/>
              </a:rPr>
              <a:t> dos </a:t>
            </a:r>
            <a:r>
              <a:rPr lang="en-GB" sz="2400" dirty="0" err="1">
                <a:solidFill>
                  <a:schemeClr val="dk1"/>
                </a:solidFill>
                <a:latin typeface="Calibri"/>
                <a:ea typeface="Calibri"/>
                <a:cs typeface="Calibri"/>
              </a:rPr>
              <a:t>fuentes</a:t>
            </a:r>
            <a:r>
              <a:rPr lang="en-GB" sz="2400" dirty="0">
                <a:solidFill>
                  <a:schemeClr val="dk1"/>
                </a:solidFill>
                <a:latin typeface="Calibri"/>
                <a:ea typeface="Calibri"/>
                <a:cs typeface="Calibri"/>
              </a:rPr>
              <a:t> </a:t>
            </a:r>
            <a:r>
              <a:rPr lang="en-GB" sz="2400" dirty="0" err="1">
                <a:solidFill>
                  <a:schemeClr val="dk1"/>
                </a:solidFill>
                <a:latin typeface="Calibri"/>
                <a:ea typeface="Calibri"/>
                <a:cs typeface="Calibri"/>
              </a:rPr>
              <a:t>diferentes</a:t>
            </a:r>
            <a:r>
              <a:rPr lang="en-GB" sz="2400" dirty="0">
                <a:solidFill>
                  <a:schemeClr val="dk1"/>
                </a:solidFill>
                <a:latin typeface="Calibri"/>
                <a:ea typeface="Calibri"/>
                <a:cs typeface="Calibri"/>
              </a:rPr>
              <a:t>:</a:t>
            </a:r>
            <a:endParaRPr lang="es-ES" sz="2400" dirty="0">
              <a:solidFill>
                <a:schemeClr val="dk1"/>
              </a:solidFill>
              <a:latin typeface="Calibri"/>
              <a:ea typeface="Calibri"/>
              <a:cs typeface="Calibri"/>
            </a:endParaRPr>
          </a:p>
        </p:txBody>
      </p:sp>
      <p:pic>
        <p:nvPicPr>
          <p:cNvPr id="71" name="Google Shape;71;p9" descr="Bilancia della giustizia contorno"/>
          <p:cNvPicPr preferRelativeResize="0"/>
          <p:nvPr/>
        </p:nvPicPr>
        <p:blipFill rotWithShape="1">
          <a:blip r:embed="rId3">
            <a:alphaModFix/>
          </a:blip>
          <a:srcRect/>
          <a:stretch/>
        </p:blipFill>
        <p:spPr>
          <a:xfrm>
            <a:off x="10058400" y="2075891"/>
            <a:ext cx="3960162" cy="3960162"/>
          </a:xfrm>
          <a:prstGeom prst="rect">
            <a:avLst/>
          </a:prstGeom>
          <a:noFill/>
          <a:ln>
            <a:noFill/>
          </a:ln>
        </p:spPr>
      </p:pic>
      <p:sp>
        <p:nvSpPr>
          <p:cNvPr id="72" name="Google Shape;72;p9"/>
          <p:cNvSpPr txBox="1"/>
          <p:nvPr/>
        </p:nvSpPr>
        <p:spPr>
          <a:xfrm>
            <a:off x="7085481" y="4850227"/>
            <a:ext cx="99060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rgbClr val="652161"/>
                </a:solidFill>
                <a:latin typeface="Calibri"/>
                <a:ea typeface="Calibri"/>
                <a:cs typeface="Calibri"/>
                <a:sym typeface="Calibri"/>
              </a:rPr>
              <a:t>FINANCIACIÓN DE CAPITAL                     FINANCIACIÓN DE DEUDA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0"/>
          <p:cNvSpPr txBox="1"/>
          <p:nvPr/>
        </p:nvSpPr>
        <p:spPr>
          <a:xfrm>
            <a:off x="1447800" y="1573291"/>
            <a:ext cx="11887200" cy="1293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a:solidFill>
                  <a:srgbClr val="660066"/>
                </a:solidFill>
                <a:latin typeface="Calibri"/>
                <a:ea typeface="Calibri"/>
                <a:cs typeface="Calibri"/>
                <a:sym typeface="Calibri"/>
              </a:rPr>
              <a:t>1.	 Costes de financiación y tipos de interés</a:t>
            </a:r>
            <a:endParaRPr/>
          </a:p>
          <a:p>
            <a:pPr marL="0" marR="0" lvl="0" indent="0" algn="l" rtl="0">
              <a:spcBef>
                <a:spcPts val="0"/>
              </a:spcBef>
              <a:spcAft>
                <a:spcPts val="0"/>
              </a:spcAft>
              <a:buNone/>
            </a:pPr>
            <a:endParaRPr sz="1000" b="1">
              <a:solidFill>
                <a:srgbClr val="660066"/>
              </a:solidFill>
              <a:latin typeface="Calibri"/>
              <a:ea typeface="Calibri"/>
              <a:cs typeface="Calibri"/>
              <a:sym typeface="Calibri"/>
            </a:endParaRPr>
          </a:p>
          <a:p>
            <a:pPr marL="0" marR="0" lvl="0" indent="0" algn="l" rtl="0">
              <a:spcBef>
                <a:spcPts val="0"/>
              </a:spcBef>
              <a:spcAft>
                <a:spcPts val="0"/>
              </a:spcAft>
              <a:buNone/>
            </a:pPr>
            <a:r>
              <a:rPr lang="en-GB" sz="2800" b="1">
                <a:solidFill>
                  <a:srgbClr val="660066"/>
                </a:solidFill>
                <a:latin typeface="Calibri"/>
                <a:ea typeface="Calibri"/>
                <a:cs typeface="Calibri"/>
                <a:sym typeface="Calibri"/>
              </a:rPr>
              <a:t>Sección 2: Interés y tipos de interés</a:t>
            </a:r>
            <a:endParaRPr/>
          </a:p>
        </p:txBody>
      </p:sp>
      <p:sp>
        <p:nvSpPr>
          <p:cNvPr id="78" name="Google Shape;78;p10"/>
          <p:cNvSpPr txBox="1"/>
          <p:nvPr/>
        </p:nvSpPr>
        <p:spPr>
          <a:xfrm>
            <a:off x="1447800" y="5057976"/>
            <a:ext cx="15392400" cy="830956"/>
          </a:xfrm>
          <a:prstGeom prst="rect">
            <a:avLst/>
          </a:prstGeom>
          <a:noFill/>
          <a:ln>
            <a:noFill/>
          </a:ln>
        </p:spPr>
        <p:txBody>
          <a:bodyPr spcFirstLastPara="1" wrap="square" lIns="91425" tIns="45700" rIns="91425" bIns="45700" anchor="t" anchorCtr="0">
            <a:spAutoFit/>
          </a:bodyPr>
          <a:lstStyle/>
          <a:p>
            <a:pPr algn="just"/>
            <a:r>
              <a:rPr lang="en-GB" sz="2400">
                <a:effectLst/>
                <a:latin typeface="Calibri" panose="020F0502020204030204" pitchFamily="34" charset="0"/>
                <a:ea typeface="Calibri" panose="020F0502020204030204" pitchFamily="34" charset="0"/>
                <a:cs typeface="Arial MT"/>
              </a:rPr>
              <a:t>Para comprender mejor el concepto de interés y, por tanto, de coste de financiación, hay que hacer referencia al tipo de interés introduciendo el concepto de tiempo, es decir, el plazo necesario para reembolsar la financiación.</a:t>
            </a:r>
            <a:endParaRPr lang="es-ES" sz="2400">
              <a:effectLst/>
              <a:latin typeface="Arial MT"/>
              <a:ea typeface="Arial MT"/>
              <a:cs typeface="Arial MT"/>
            </a:endParaRPr>
          </a:p>
        </p:txBody>
      </p:sp>
      <p:sp>
        <p:nvSpPr>
          <p:cNvPr id="79" name="Google Shape;79;p10"/>
          <p:cNvSpPr txBox="1"/>
          <p:nvPr/>
        </p:nvSpPr>
        <p:spPr>
          <a:xfrm>
            <a:off x="1447800" y="2992342"/>
            <a:ext cx="15392400" cy="461624"/>
          </a:xfrm>
          <a:prstGeom prst="rect">
            <a:avLst/>
          </a:prstGeom>
          <a:noFill/>
          <a:ln>
            <a:noFill/>
          </a:ln>
        </p:spPr>
        <p:txBody>
          <a:bodyPr spcFirstLastPara="1" wrap="square" lIns="91425" tIns="45700" rIns="91425" bIns="45700" anchor="t" anchorCtr="0">
            <a:spAutoFit/>
          </a:bodyPr>
          <a:lstStyle/>
          <a:p>
            <a:pPr algn="just"/>
            <a:r>
              <a:rPr lang="en-GB" sz="2400">
                <a:effectLst/>
                <a:latin typeface="Calibri" panose="020F0502020204030204" pitchFamily="34" charset="0"/>
                <a:ea typeface="Calibri" panose="020F0502020204030204" pitchFamily="34" charset="0"/>
                <a:cs typeface="Arial MT"/>
              </a:rPr>
              <a:t>Las empresas y los inversores en general utilizan la siguiente fórmula para calcular el coste de financiación:</a:t>
            </a:r>
            <a:endParaRPr lang="es-ES" sz="2400">
              <a:effectLst/>
              <a:latin typeface="Arial MT"/>
              <a:ea typeface="Arial MT"/>
              <a:cs typeface="Arial MT"/>
            </a:endParaRPr>
          </a:p>
        </p:txBody>
      </p:sp>
      <p:sp>
        <p:nvSpPr>
          <p:cNvPr id="80" name="Google Shape;80;p10"/>
          <p:cNvSpPr txBox="1"/>
          <p:nvPr/>
        </p:nvSpPr>
        <p:spPr>
          <a:xfrm>
            <a:off x="5172533" y="6105731"/>
            <a:ext cx="7942934" cy="4616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400" b="1">
                <a:solidFill>
                  <a:schemeClr val="dk1"/>
                </a:solidFill>
                <a:latin typeface="Calibri"/>
                <a:ea typeface="Calibri"/>
                <a:cs typeface="Calibri"/>
                <a:sym typeface="Calibri"/>
              </a:rPr>
              <a:t>Coste por interés 🡪 anualizado y compuesto 🡪 Tipo de interés </a:t>
            </a:r>
            <a:endParaRPr/>
          </a:p>
        </p:txBody>
      </p:sp>
      <p:sp>
        <p:nvSpPr>
          <p:cNvPr id="81" name="Google Shape;81;p10"/>
          <p:cNvSpPr txBox="1"/>
          <p:nvPr/>
        </p:nvSpPr>
        <p:spPr>
          <a:xfrm>
            <a:off x="7875076" y="4252052"/>
            <a:ext cx="9339479" cy="4616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400" b="1">
                <a:solidFill>
                  <a:schemeClr val="dk1"/>
                </a:solidFill>
                <a:latin typeface="Helvetica Neue"/>
                <a:ea typeface="Helvetica Neue"/>
                <a:cs typeface="Helvetica Neue"/>
                <a:sym typeface="Helvetica Neue"/>
              </a:rPr>
              <a:t>Importe total del préstamo	            Importe principal</a:t>
            </a:r>
            <a:endParaRPr/>
          </a:p>
        </p:txBody>
      </p:sp>
      <p:cxnSp>
        <p:nvCxnSpPr>
          <p:cNvPr id="82" name="Google Shape;82;p10"/>
          <p:cNvCxnSpPr/>
          <p:nvPr/>
        </p:nvCxnSpPr>
        <p:spPr>
          <a:xfrm>
            <a:off x="5365219" y="4153165"/>
            <a:ext cx="7391400" cy="0"/>
          </a:xfrm>
          <a:prstGeom prst="straightConnector1">
            <a:avLst/>
          </a:prstGeom>
          <a:noFill/>
          <a:ln w="9525" cap="flat" cmpd="sng">
            <a:solidFill>
              <a:schemeClr val="dk1"/>
            </a:solidFill>
            <a:prstDash val="solid"/>
            <a:round/>
            <a:headEnd type="none" w="sm" len="sm"/>
            <a:tailEnd type="none" w="sm" len="sm"/>
          </a:ln>
        </p:spPr>
      </p:cxnSp>
      <p:sp>
        <p:nvSpPr>
          <p:cNvPr id="83" name="Google Shape;83;p10"/>
          <p:cNvSpPr txBox="1"/>
          <p:nvPr/>
        </p:nvSpPr>
        <p:spPr>
          <a:xfrm>
            <a:off x="5365219" y="3573670"/>
            <a:ext cx="12056006" cy="4616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400" b="1">
                <a:solidFill>
                  <a:schemeClr val="dk1"/>
                </a:solidFill>
                <a:latin typeface="Helvetica Neue"/>
                <a:ea typeface="Helvetica Neue"/>
                <a:cs typeface="Helvetica Neue"/>
                <a:sym typeface="Helvetica Neue"/>
              </a:rPr>
              <a:t>(Importe total devuelto  –  Importe total prestado)	          Interés simple</a:t>
            </a:r>
            <a:endParaRPr/>
          </a:p>
        </p:txBody>
      </p:sp>
      <p:sp>
        <p:nvSpPr>
          <p:cNvPr id="84" name="Google Shape;84;p10"/>
          <p:cNvSpPr txBox="1"/>
          <p:nvPr/>
        </p:nvSpPr>
        <p:spPr>
          <a:xfrm>
            <a:off x="1135925" y="3678912"/>
            <a:ext cx="10816390" cy="4616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400" b="1">
                <a:solidFill>
                  <a:schemeClr val="dk1"/>
                </a:solidFill>
                <a:latin typeface="Helvetica Neue"/>
                <a:ea typeface="Helvetica Neue"/>
                <a:cs typeface="Helvetica Neue"/>
                <a:sym typeface="Helvetica Neue"/>
              </a:rPr>
              <a:t>Coste por intereses =			        </a:t>
            </a:r>
            <a:endParaRPr/>
          </a:p>
        </p:txBody>
      </p:sp>
      <p:sp>
        <p:nvSpPr>
          <p:cNvPr id="85" name="Google Shape;85;p10"/>
          <p:cNvSpPr txBox="1"/>
          <p:nvPr/>
        </p:nvSpPr>
        <p:spPr>
          <a:xfrm>
            <a:off x="1447800" y="6708112"/>
            <a:ext cx="6184508" cy="15696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400" dirty="0">
                <a:solidFill>
                  <a:schemeClr val="dk1"/>
                </a:solidFill>
                <a:latin typeface="Calibri"/>
                <a:ea typeface="Calibri"/>
                <a:cs typeface="Calibri"/>
                <a:sym typeface="Calibri"/>
              </a:rPr>
              <a:t>P = </a:t>
            </a:r>
            <a:r>
              <a:rPr lang="en-GB" sz="2400" dirty="0" err="1">
                <a:solidFill>
                  <a:schemeClr val="dk1"/>
                </a:solidFill>
                <a:latin typeface="Calibri"/>
                <a:ea typeface="Calibri"/>
                <a:cs typeface="Calibri"/>
                <a:sym typeface="Calibri"/>
              </a:rPr>
              <a:t>Importe</a:t>
            </a:r>
            <a:r>
              <a:rPr lang="en-GB" sz="2400" dirty="0">
                <a:solidFill>
                  <a:schemeClr val="dk1"/>
                </a:solidFill>
                <a:latin typeface="Calibri"/>
                <a:ea typeface="Calibri"/>
                <a:cs typeface="Calibri"/>
                <a:sym typeface="Calibri"/>
              </a:rPr>
              <a:t> principal= </a:t>
            </a:r>
            <a:r>
              <a:rPr lang="en-GB" sz="2400" dirty="0" err="1">
                <a:solidFill>
                  <a:schemeClr val="dk1"/>
                </a:solidFill>
                <a:latin typeface="Calibri"/>
                <a:ea typeface="Calibri"/>
                <a:cs typeface="Calibri"/>
                <a:sym typeface="Calibri"/>
              </a:rPr>
              <a:t>Importe</a:t>
            </a:r>
            <a:r>
              <a:rPr lang="en-GB" sz="2400" dirty="0">
                <a:solidFill>
                  <a:schemeClr val="dk1"/>
                </a:solidFill>
                <a:latin typeface="Calibri"/>
                <a:ea typeface="Calibri"/>
                <a:cs typeface="Calibri"/>
                <a:sym typeface="Calibri"/>
              </a:rPr>
              <a:t> total </a:t>
            </a:r>
            <a:r>
              <a:rPr lang="en-GB" sz="2400" dirty="0" err="1">
                <a:solidFill>
                  <a:schemeClr val="dk1"/>
                </a:solidFill>
                <a:latin typeface="Calibri"/>
                <a:ea typeface="Calibri"/>
                <a:cs typeface="Calibri"/>
                <a:sym typeface="Calibri"/>
              </a:rPr>
              <a:t>prestado</a:t>
            </a:r>
            <a:endParaRPr dirty="0"/>
          </a:p>
          <a:p>
            <a:pPr marL="0" marR="0" lvl="0" indent="0" algn="just" rtl="0">
              <a:spcBef>
                <a:spcPts val="0"/>
              </a:spcBef>
              <a:spcAft>
                <a:spcPts val="0"/>
              </a:spcAft>
              <a:buNone/>
            </a:pPr>
            <a:r>
              <a:rPr lang="en-GB" sz="2400" dirty="0">
                <a:solidFill>
                  <a:schemeClr val="dk1"/>
                </a:solidFill>
                <a:latin typeface="Calibri"/>
                <a:ea typeface="Calibri"/>
                <a:cs typeface="Calibri"/>
                <a:sym typeface="Calibri"/>
              </a:rPr>
              <a:t>IS = </a:t>
            </a:r>
            <a:r>
              <a:rPr lang="en-GB" sz="2400" dirty="0" err="1">
                <a:solidFill>
                  <a:schemeClr val="dk1"/>
                </a:solidFill>
                <a:latin typeface="Calibri"/>
                <a:ea typeface="Calibri"/>
                <a:cs typeface="Calibri"/>
                <a:sym typeface="Calibri"/>
              </a:rPr>
              <a:t>Interés</a:t>
            </a:r>
            <a:r>
              <a:rPr lang="en-GB" sz="2400" dirty="0">
                <a:solidFill>
                  <a:schemeClr val="dk1"/>
                </a:solidFill>
                <a:latin typeface="Calibri"/>
                <a:ea typeface="Calibri"/>
                <a:cs typeface="Calibri"/>
                <a:sym typeface="Calibri"/>
              </a:rPr>
              <a:t> simple = </a:t>
            </a:r>
            <a:r>
              <a:rPr lang="en-GB" sz="2400" dirty="0" err="1">
                <a:solidFill>
                  <a:schemeClr val="dk1"/>
                </a:solidFill>
                <a:latin typeface="Calibri"/>
                <a:ea typeface="Calibri"/>
                <a:cs typeface="Calibri"/>
                <a:sym typeface="Calibri"/>
              </a:rPr>
              <a:t>Importe</a:t>
            </a:r>
            <a:r>
              <a:rPr lang="en-GB" sz="2400" dirty="0">
                <a:solidFill>
                  <a:schemeClr val="dk1"/>
                </a:solidFill>
                <a:latin typeface="Calibri"/>
                <a:ea typeface="Calibri"/>
                <a:cs typeface="Calibri"/>
                <a:sym typeface="Calibri"/>
              </a:rPr>
              <a:t> total </a:t>
            </a:r>
            <a:r>
              <a:rPr lang="en-GB" sz="2400" dirty="0" err="1">
                <a:solidFill>
                  <a:schemeClr val="dk1"/>
                </a:solidFill>
                <a:latin typeface="Calibri"/>
                <a:ea typeface="Calibri"/>
                <a:cs typeface="Calibri"/>
                <a:sym typeface="Calibri"/>
              </a:rPr>
              <a:t>devuelto</a:t>
            </a:r>
            <a:r>
              <a:rPr lang="en-GB" sz="2400" dirty="0">
                <a:solidFill>
                  <a:schemeClr val="dk1"/>
                </a:solidFill>
                <a:latin typeface="Calibri"/>
                <a:ea typeface="Calibri"/>
                <a:cs typeface="Calibri"/>
                <a:sym typeface="Calibri"/>
              </a:rPr>
              <a:t> – P</a:t>
            </a:r>
            <a:endParaRPr dirty="0"/>
          </a:p>
          <a:p>
            <a:pPr marL="0" marR="0" lvl="0" indent="0" algn="just" rtl="0">
              <a:spcBef>
                <a:spcPts val="0"/>
              </a:spcBef>
              <a:spcAft>
                <a:spcPts val="0"/>
              </a:spcAft>
              <a:buNone/>
            </a:pPr>
            <a:r>
              <a:rPr lang="en-GB" sz="2400" dirty="0">
                <a:solidFill>
                  <a:schemeClr val="dk1"/>
                </a:solidFill>
                <a:latin typeface="Calibri"/>
                <a:ea typeface="Calibri"/>
                <a:cs typeface="Calibri"/>
                <a:sym typeface="Calibri"/>
              </a:rPr>
              <a:t>t = </a:t>
            </a:r>
            <a:r>
              <a:rPr lang="en-GB" sz="2400" dirty="0" err="1">
                <a:solidFill>
                  <a:schemeClr val="dk1"/>
                </a:solidFill>
                <a:latin typeface="Calibri"/>
                <a:ea typeface="Calibri"/>
                <a:cs typeface="Calibri"/>
                <a:sym typeface="Calibri"/>
              </a:rPr>
              <a:t>número</a:t>
            </a:r>
            <a:r>
              <a:rPr lang="en-GB" sz="2400" dirty="0">
                <a:solidFill>
                  <a:schemeClr val="dk1"/>
                </a:solidFill>
                <a:latin typeface="Calibri"/>
                <a:ea typeface="Calibri"/>
                <a:cs typeface="Calibri"/>
                <a:sym typeface="Calibri"/>
              </a:rPr>
              <a:t> de </a:t>
            </a:r>
            <a:r>
              <a:rPr lang="en-GB" sz="2400" dirty="0" err="1">
                <a:solidFill>
                  <a:schemeClr val="dk1"/>
                </a:solidFill>
                <a:latin typeface="Calibri"/>
                <a:ea typeface="Calibri"/>
                <a:cs typeface="Calibri"/>
                <a:sym typeface="Calibri"/>
              </a:rPr>
              <a:t>períodos</a:t>
            </a:r>
            <a:r>
              <a:rPr lang="en-GB" sz="2400" dirty="0">
                <a:solidFill>
                  <a:schemeClr val="dk1"/>
                </a:solidFill>
                <a:latin typeface="Calibri"/>
                <a:ea typeface="Calibri"/>
                <a:cs typeface="Calibri"/>
                <a:sym typeface="Calibri"/>
              </a:rPr>
              <a:t> de un </a:t>
            </a:r>
            <a:r>
              <a:rPr lang="en-GB" sz="2400" dirty="0" err="1">
                <a:solidFill>
                  <a:schemeClr val="dk1"/>
                </a:solidFill>
                <a:latin typeface="Calibri"/>
                <a:ea typeface="Calibri"/>
                <a:cs typeface="Calibri"/>
                <a:sym typeface="Calibri"/>
              </a:rPr>
              <a:t>año</a:t>
            </a:r>
            <a:endParaRPr dirty="0"/>
          </a:p>
          <a:p>
            <a:pPr marL="0" marR="0" lvl="0" indent="0" algn="just" rtl="0">
              <a:spcBef>
                <a:spcPts val="0"/>
              </a:spcBef>
              <a:spcAft>
                <a:spcPts val="0"/>
              </a:spcAft>
              <a:buNone/>
            </a:pPr>
            <a:r>
              <a:rPr lang="en-GB" sz="2400" dirty="0">
                <a:solidFill>
                  <a:schemeClr val="dk1"/>
                </a:solidFill>
                <a:latin typeface="Calibri"/>
                <a:ea typeface="Calibri"/>
                <a:cs typeface="Calibri"/>
                <a:sym typeface="Calibri"/>
              </a:rPr>
              <a:t>r = </a:t>
            </a:r>
            <a:r>
              <a:rPr lang="en-GB" sz="2400" dirty="0" err="1">
                <a:solidFill>
                  <a:schemeClr val="dk1"/>
                </a:solidFill>
                <a:latin typeface="Calibri"/>
                <a:ea typeface="Calibri"/>
                <a:cs typeface="Calibri"/>
                <a:sym typeface="Calibri"/>
              </a:rPr>
              <a:t>tipo</a:t>
            </a:r>
            <a:r>
              <a:rPr lang="en-GB" sz="2400" dirty="0">
                <a:solidFill>
                  <a:schemeClr val="dk1"/>
                </a:solidFill>
                <a:latin typeface="Calibri"/>
                <a:ea typeface="Calibri"/>
                <a:cs typeface="Calibri"/>
                <a:sym typeface="Calibri"/>
              </a:rPr>
              <a:t> de </a:t>
            </a:r>
            <a:r>
              <a:rPr lang="en-GB" sz="2400" dirty="0" err="1">
                <a:solidFill>
                  <a:schemeClr val="dk1"/>
                </a:solidFill>
                <a:latin typeface="Calibri"/>
                <a:ea typeface="Calibri"/>
                <a:cs typeface="Calibri"/>
                <a:sym typeface="Calibri"/>
              </a:rPr>
              <a:t>interés</a:t>
            </a:r>
            <a:endParaRPr dirty="0"/>
          </a:p>
        </p:txBody>
      </p:sp>
      <p:sp>
        <p:nvSpPr>
          <p:cNvPr id="86" name="Google Shape;86;p10"/>
          <p:cNvSpPr txBox="1"/>
          <p:nvPr/>
        </p:nvSpPr>
        <p:spPr>
          <a:xfrm>
            <a:off x="13980944" y="6667500"/>
            <a:ext cx="1229439"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Ejemplo 1:</a:t>
            </a:r>
            <a:endParaRPr/>
          </a:p>
        </p:txBody>
      </p:sp>
      <p:cxnSp>
        <p:nvCxnSpPr>
          <p:cNvPr id="87" name="Google Shape;87;p10"/>
          <p:cNvCxnSpPr/>
          <p:nvPr/>
        </p:nvCxnSpPr>
        <p:spPr>
          <a:xfrm>
            <a:off x="12937999" y="7492942"/>
            <a:ext cx="3187933" cy="0"/>
          </a:xfrm>
          <a:prstGeom prst="straightConnector1">
            <a:avLst/>
          </a:prstGeom>
          <a:noFill/>
          <a:ln w="9525" cap="flat" cmpd="sng">
            <a:solidFill>
              <a:schemeClr val="dk1"/>
            </a:solidFill>
            <a:prstDash val="solid"/>
            <a:round/>
            <a:headEnd type="none" w="sm" len="sm"/>
            <a:tailEnd type="none" w="sm" len="sm"/>
          </a:ln>
        </p:spPr>
      </p:cxnSp>
      <p:sp>
        <p:nvSpPr>
          <p:cNvPr id="88" name="Google Shape;88;p10"/>
          <p:cNvSpPr txBox="1"/>
          <p:nvPr/>
        </p:nvSpPr>
        <p:spPr>
          <a:xfrm>
            <a:off x="12929697" y="7481349"/>
            <a:ext cx="3401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t</a:t>
            </a:r>
            <a:r>
              <a:rPr lang="en-GB" sz="1800" baseline="-250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sp>
        <p:nvSpPr>
          <p:cNvPr id="89" name="Google Shape;89;p10"/>
          <p:cNvSpPr txBox="1"/>
          <p:nvPr/>
        </p:nvSpPr>
        <p:spPr>
          <a:xfrm>
            <a:off x="15353379" y="7504536"/>
            <a:ext cx="154510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t</a:t>
            </a:r>
            <a:r>
              <a:rPr lang="en-GB" sz="1800" baseline="-25000">
                <a:solidFill>
                  <a:schemeClr val="dk1"/>
                </a:solidFill>
                <a:latin typeface="Calibri"/>
                <a:ea typeface="Calibri"/>
                <a:cs typeface="Calibri"/>
                <a:sym typeface="Calibri"/>
              </a:rPr>
              <a:t>1 </a:t>
            </a:r>
            <a:r>
              <a:rPr lang="en-GB" sz="1800">
                <a:solidFill>
                  <a:schemeClr val="dk1"/>
                </a:solidFill>
                <a:latin typeface="Calibri"/>
                <a:ea typeface="Calibri"/>
                <a:cs typeface="Calibri"/>
                <a:sym typeface="Calibri"/>
              </a:rPr>
              <a:t>= 24 months</a:t>
            </a:r>
            <a:endParaRPr/>
          </a:p>
        </p:txBody>
      </p:sp>
      <p:sp>
        <p:nvSpPr>
          <p:cNvPr id="90" name="Google Shape;90;p10"/>
          <p:cNvSpPr txBox="1"/>
          <p:nvPr/>
        </p:nvSpPr>
        <p:spPr>
          <a:xfrm>
            <a:off x="12544816" y="7112017"/>
            <a:ext cx="76976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€1000</a:t>
            </a:r>
            <a:endParaRPr/>
          </a:p>
        </p:txBody>
      </p:sp>
      <p:sp>
        <p:nvSpPr>
          <p:cNvPr id="91" name="Google Shape;91;p10"/>
          <p:cNvSpPr txBox="1"/>
          <p:nvPr/>
        </p:nvSpPr>
        <p:spPr>
          <a:xfrm>
            <a:off x="15741050" y="7135204"/>
            <a:ext cx="76976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€1400</a:t>
            </a:r>
            <a:endParaRPr/>
          </a:p>
        </p:txBody>
      </p:sp>
      <p:sp>
        <p:nvSpPr>
          <p:cNvPr id="92" name="Google Shape;92;p10"/>
          <p:cNvSpPr txBox="1"/>
          <p:nvPr/>
        </p:nvSpPr>
        <p:spPr>
          <a:xfrm>
            <a:off x="14250834" y="7123610"/>
            <a:ext cx="59343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r = ?</a:t>
            </a:r>
            <a:endParaRPr/>
          </a:p>
        </p:txBody>
      </p:sp>
      <p:sp>
        <p:nvSpPr>
          <p:cNvPr id="93" name="Google Shape;93;p10"/>
          <p:cNvSpPr txBox="1"/>
          <p:nvPr/>
        </p:nvSpPr>
        <p:spPr>
          <a:xfrm>
            <a:off x="8980569" y="7089037"/>
            <a:ext cx="3060646"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P = 1000</a:t>
            </a:r>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Importe total devuelto= 1400</a:t>
            </a:r>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IS = 1400 – 1000 = 400</a:t>
            </a:r>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t = t</a:t>
            </a:r>
            <a:r>
              <a:rPr lang="en-GB" sz="1800" baseline="-25000">
                <a:solidFill>
                  <a:schemeClr val="dk1"/>
                </a:solidFill>
                <a:latin typeface="Calibri"/>
                <a:ea typeface="Calibri"/>
                <a:cs typeface="Calibri"/>
                <a:sym typeface="Calibri"/>
              </a:rPr>
              <a:t>0</a:t>
            </a:r>
            <a:r>
              <a:rPr lang="en-GB" sz="1800">
                <a:solidFill>
                  <a:schemeClr val="dk1"/>
                </a:solidFill>
                <a:latin typeface="Calibri"/>
                <a:ea typeface="Calibri"/>
                <a:cs typeface="Calibri"/>
                <a:sym typeface="Calibri"/>
              </a:rPr>
              <a:t> – t</a:t>
            </a:r>
            <a:r>
              <a:rPr lang="en-GB" sz="1800" baseline="-25000">
                <a:solidFill>
                  <a:schemeClr val="dk1"/>
                </a:solidFill>
                <a:latin typeface="Calibri"/>
                <a:ea typeface="Calibri"/>
                <a:cs typeface="Calibri"/>
                <a:sym typeface="Calibri"/>
              </a:rPr>
              <a:t>1 </a:t>
            </a:r>
            <a:r>
              <a:rPr lang="en-GB" sz="1800">
                <a:solidFill>
                  <a:schemeClr val="dk1"/>
                </a:solidFill>
                <a:latin typeface="Calibri"/>
                <a:ea typeface="Calibri"/>
                <a:cs typeface="Calibri"/>
                <a:sym typeface="Calibri"/>
              </a:rPr>
              <a:t>= 24/12 = 2</a:t>
            </a:r>
            <a:endParaRPr/>
          </a:p>
        </p:txBody>
      </p:sp>
      <p:sp>
        <p:nvSpPr>
          <p:cNvPr id="94" name="Google Shape;94;p10"/>
          <p:cNvSpPr txBox="1"/>
          <p:nvPr/>
        </p:nvSpPr>
        <p:spPr>
          <a:xfrm>
            <a:off x="12929697" y="8041070"/>
            <a:ext cx="33153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r = (400 x 100) / (1000 x 2) = 20%</a:t>
            </a:r>
            <a:endParaRPr/>
          </a:p>
        </p:txBody>
      </p:sp>
      <p:sp>
        <p:nvSpPr>
          <p:cNvPr id="95" name="Google Shape;95;p10"/>
          <p:cNvSpPr txBox="1"/>
          <p:nvPr/>
        </p:nvSpPr>
        <p:spPr>
          <a:xfrm>
            <a:off x="8013700" y="8487841"/>
            <a:ext cx="8895766" cy="646290"/>
          </a:xfrm>
          <a:prstGeom prst="rect">
            <a:avLst/>
          </a:prstGeom>
          <a:noFill/>
          <a:ln>
            <a:noFill/>
          </a:ln>
        </p:spPr>
        <p:txBody>
          <a:bodyPr spcFirstLastPara="1" wrap="square" lIns="91425" tIns="45700" rIns="91425" bIns="45700" anchor="t" anchorCtr="0">
            <a:spAutoFit/>
          </a:bodyPr>
          <a:lstStyle/>
          <a:p>
            <a:pPr algn="just"/>
            <a:r>
              <a:rPr lang="en-GB" sz="1800" dirty="0">
                <a:effectLst/>
                <a:latin typeface="Calibri" panose="020F0502020204030204" pitchFamily="34" charset="0"/>
                <a:ea typeface="Calibri" panose="020F0502020204030204" pitchFamily="34" charset="0"/>
                <a:cs typeface="Arial MT"/>
              </a:rPr>
              <a:t>20% es </a:t>
            </a:r>
            <a:r>
              <a:rPr lang="en-GB" sz="1800" dirty="0" err="1">
                <a:effectLst/>
                <a:latin typeface="Calibri" panose="020F0502020204030204" pitchFamily="34" charset="0"/>
                <a:ea typeface="Calibri" panose="020F0502020204030204" pitchFamily="34" charset="0"/>
                <a:cs typeface="Arial MT"/>
              </a:rPr>
              <a:t>el</a:t>
            </a:r>
            <a:r>
              <a:rPr lang="en-GB" sz="1800" dirty="0">
                <a:effectLst/>
                <a:latin typeface="Calibri" panose="020F0502020204030204" pitchFamily="34" charset="0"/>
                <a:ea typeface="Calibri" panose="020F0502020204030204" pitchFamily="34" charset="0"/>
                <a:cs typeface="Arial MT"/>
              </a:rPr>
              <a:t> </a:t>
            </a:r>
            <a:r>
              <a:rPr lang="en-GB" sz="1800" dirty="0" err="1">
                <a:effectLst/>
                <a:latin typeface="Calibri" panose="020F0502020204030204" pitchFamily="34" charset="0"/>
                <a:ea typeface="Calibri" panose="020F0502020204030204" pitchFamily="34" charset="0"/>
                <a:cs typeface="Arial MT"/>
              </a:rPr>
              <a:t>tipo</a:t>
            </a:r>
            <a:r>
              <a:rPr lang="en-GB" sz="1800" dirty="0">
                <a:effectLst/>
                <a:latin typeface="Calibri" panose="020F0502020204030204" pitchFamily="34" charset="0"/>
                <a:ea typeface="Calibri" panose="020F0502020204030204" pitchFamily="34" charset="0"/>
                <a:cs typeface="Arial MT"/>
              </a:rPr>
              <a:t> de </a:t>
            </a:r>
            <a:r>
              <a:rPr lang="en-GB" sz="1800" dirty="0" err="1">
                <a:effectLst/>
                <a:latin typeface="Calibri" panose="020F0502020204030204" pitchFamily="34" charset="0"/>
                <a:ea typeface="Calibri" panose="020F0502020204030204" pitchFamily="34" charset="0"/>
                <a:cs typeface="Arial MT"/>
              </a:rPr>
              <a:t>interés</a:t>
            </a:r>
            <a:r>
              <a:rPr lang="en-GB" sz="1800" dirty="0">
                <a:effectLst/>
                <a:latin typeface="Calibri" panose="020F0502020204030204" pitchFamily="34" charset="0"/>
                <a:ea typeface="Calibri" panose="020F0502020204030204" pitchFamily="34" charset="0"/>
                <a:cs typeface="Arial MT"/>
              </a:rPr>
              <a:t>, es </a:t>
            </a:r>
            <a:r>
              <a:rPr lang="en-GB" sz="1800" dirty="0" err="1">
                <a:effectLst/>
                <a:latin typeface="Calibri" panose="020F0502020204030204" pitchFamily="34" charset="0"/>
                <a:ea typeface="Calibri" panose="020F0502020204030204" pitchFamily="34" charset="0"/>
                <a:cs typeface="Arial MT"/>
              </a:rPr>
              <a:t>decir</a:t>
            </a:r>
            <a:r>
              <a:rPr lang="en-GB" sz="1800" dirty="0">
                <a:effectLst/>
                <a:latin typeface="Calibri" panose="020F0502020204030204" pitchFamily="34" charset="0"/>
                <a:ea typeface="Calibri" panose="020F0502020204030204" pitchFamily="34" charset="0"/>
                <a:cs typeface="Arial MT"/>
              </a:rPr>
              <a:t>, la </a:t>
            </a:r>
            <a:r>
              <a:rPr lang="en-GB" sz="1800" dirty="0" err="1">
                <a:effectLst/>
                <a:latin typeface="Calibri" panose="020F0502020204030204" pitchFamily="34" charset="0"/>
                <a:ea typeface="Calibri" panose="020F0502020204030204" pitchFamily="34" charset="0"/>
                <a:cs typeface="Arial MT"/>
              </a:rPr>
              <a:t>parte</a:t>
            </a:r>
            <a:r>
              <a:rPr lang="en-GB" sz="1800" dirty="0">
                <a:effectLst/>
                <a:latin typeface="Calibri" panose="020F0502020204030204" pitchFamily="34" charset="0"/>
                <a:ea typeface="Calibri" panose="020F0502020204030204" pitchFamily="34" charset="0"/>
                <a:cs typeface="Arial MT"/>
              </a:rPr>
              <a:t> de la </a:t>
            </a:r>
            <a:r>
              <a:rPr lang="en-GB" sz="1800" dirty="0" err="1">
                <a:effectLst/>
                <a:latin typeface="Calibri" panose="020F0502020204030204" pitchFamily="34" charset="0"/>
                <a:ea typeface="Calibri" panose="020F0502020204030204" pitchFamily="34" charset="0"/>
                <a:cs typeface="Arial MT"/>
              </a:rPr>
              <a:t>financiación</a:t>
            </a:r>
            <a:r>
              <a:rPr lang="en-GB" sz="1800" dirty="0">
                <a:effectLst/>
                <a:latin typeface="Calibri" panose="020F0502020204030204" pitchFamily="34" charset="0"/>
                <a:ea typeface="Calibri" panose="020F0502020204030204" pitchFamily="34" charset="0"/>
                <a:cs typeface="Arial MT"/>
              </a:rPr>
              <a:t> que se cobra </a:t>
            </a:r>
            <a:r>
              <a:rPr lang="en-GB" sz="1800" dirty="0" err="1">
                <a:effectLst/>
                <a:latin typeface="Calibri" panose="020F0502020204030204" pitchFamily="34" charset="0"/>
                <a:ea typeface="Calibri" panose="020F0502020204030204" pitchFamily="34" charset="0"/>
                <a:cs typeface="Arial MT"/>
              </a:rPr>
              <a:t>como</a:t>
            </a:r>
            <a:r>
              <a:rPr lang="en-GB" sz="1800" dirty="0">
                <a:effectLst/>
                <a:latin typeface="Calibri" panose="020F0502020204030204" pitchFamily="34" charset="0"/>
                <a:ea typeface="Calibri" panose="020F0502020204030204" pitchFamily="34" charset="0"/>
                <a:cs typeface="Arial MT"/>
              </a:rPr>
              <a:t> </a:t>
            </a:r>
            <a:r>
              <a:rPr lang="en-GB" sz="1800" dirty="0" err="1">
                <a:effectLst/>
                <a:latin typeface="Calibri" panose="020F0502020204030204" pitchFamily="34" charset="0"/>
                <a:ea typeface="Calibri" panose="020F0502020204030204" pitchFamily="34" charset="0"/>
                <a:cs typeface="Arial MT"/>
              </a:rPr>
              <a:t>intereses</a:t>
            </a:r>
            <a:r>
              <a:rPr lang="en-GB" sz="1800" dirty="0">
                <a:effectLst/>
                <a:latin typeface="Calibri" panose="020F0502020204030204" pitchFamily="34" charset="0"/>
                <a:ea typeface="Calibri" panose="020F0502020204030204" pitchFamily="34" charset="0"/>
                <a:cs typeface="Arial MT"/>
              </a:rPr>
              <a:t> a </a:t>
            </a:r>
            <a:r>
              <a:rPr lang="en-GB" sz="1800" dirty="0" err="1">
                <a:effectLst/>
                <a:latin typeface="Calibri" panose="020F0502020204030204" pitchFamily="34" charset="0"/>
                <a:ea typeface="Calibri" panose="020F0502020204030204" pitchFamily="34" charset="0"/>
                <a:cs typeface="Arial MT"/>
              </a:rPr>
              <a:t>una</a:t>
            </a:r>
            <a:r>
              <a:rPr lang="en-GB" sz="1800" dirty="0">
                <a:effectLst/>
                <a:latin typeface="Calibri" panose="020F0502020204030204" pitchFamily="34" charset="0"/>
                <a:ea typeface="Calibri" panose="020F0502020204030204" pitchFamily="34" charset="0"/>
                <a:cs typeface="Arial MT"/>
              </a:rPr>
              <a:t> </a:t>
            </a:r>
            <a:r>
              <a:rPr lang="en-GB" sz="1800" dirty="0" err="1">
                <a:effectLst/>
                <a:latin typeface="Calibri" panose="020F0502020204030204" pitchFamily="34" charset="0"/>
                <a:ea typeface="Calibri" panose="020F0502020204030204" pitchFamily="34" charset="0"/>
                <a:cs typeface="Arial MT"/>
              </a:rPr>
              <a:t>empresa</a:t>
            </a:r>
            <a:r>
              <a:rPr lang="en-GB" sz="1800" dirty="0">
                <a:effectLst/>
                <a:latin typeface="Calibri" panose="020F0502020204030204" pitchFamily="34" charset="0"/>
                <a:ea typeface="Calibri" panose="020F0502020204030204" pitchFamily="34" charset="0"/>
                <a:cs typeface="Arial MT"/>
              </a:rPr>
              <a:t>, </a:t>
            </a:r>
            <a:r>
              <a:rPr lang="en-GB" sz="1800" dirty="0" err="1">
                <a:effectLst/>
                <a:latin typeface="Calibri" panose="020F0502020204030204" pitchFamily="34" charset="0"/>
                <a:ea typeface="Calibri" panose="020F0502020204030204" pitchFamily="34" charset="0"/>
                <a:cs typeface="Arial MT"/>
              </a:rPr>
              <a:t>expresada</a:t>
            </a:r>
            <a:r>
              <a:rPr lang="en-GB" sz="1800" dirty="0">
                <a:effectLst/>
                <a:latin typeface="Calibri" panose="020F0502020204030204" pitchFamily="34" charset="0"/>
                <a:ea typeface="Calibri" panose="020F0502020204030204" pitchFamily="34" charset="0"/>
                <a:cs typeface="Arial MT"/>
              </a:rPr>
              <a:t> </a:t>
            </a:r>
            <a:r>
              <a:rPr lang="en-GB" sz="1800" dirty="0" err="1">
                <a:effectLst/>
                <a:latin typeface="Calibri" panose="020F0502020204030204" pitchFamily="34" charset="0"/>
                <a:ea typeface="Calibri" panose="020F0502020204030204" pitchFamily="34" charset="0"/>
                <a:cs typeface="Arial MT"/>
              </a:rPr>
              <a:t>como</a:t>
            </a:r>
            <a:r>
              <a:rPr lang="en-GB" sz="1800" dirty="0">
                <a:effectLst/>
                <a:latin typeface="Calibri" panose="020F0502020204030204" pitchFamily="34" charset="0"/>
                <a:ea typeface="Calibri" panose="020F0502020204030204" pitchFamily="34" charset="0"/>
                <a:cs typeface="Arial MT"/>
              </a:rPr>
              <a:t> </a:t>
            </a:r>
            <a:r>
              <a:rPr lang="en-GB" sz="1800" dirty="0" err="1">
                <a:effectLst/>
                <a:latin typeface="Calibri" panose="020F0502020204030204" pitchFamily="34" charset="0"/>
                <a:ea typeface="Calibri" panose="020F0502020204030204" pitchFamily="34" charset="0"/>
                <a:cs typeface="Arial MT"/>
              </a:rPr>
              <a:t>porcentaje</a:t>
            </a:r>
            <a:r>
              <a:rPr lang="en-GB" sz="1800" dirty="0">
                <a:effectLst/>
                <a:latin typeface="Calibri" panose="020F0502020204030204" pitchFamily="34" charset="0"/>
                <a:ea typeface="Calibri" panose="020F0502020204030204" pitchFamily="34" charset="0"/>
                <a:cs typeface="Arial MT"/>
              </a:rPr>
              <a:t> </a:t>
            </a:r>
            <a:r>
              <a:rPr lang="en-GB" sz="1800" dirty="0" err="1">
                <a:effectLst/>
                <a:latin typeface="Calibri" panose="020F0502020204030204" pitchFamily="34" charset="0"/>
                <a:ea typeface="Calibri" panose="020F0502020204030204" pitchFamily="34" charset="0"/>
                <a:cs typeface="Arial MT"/>
              </a:rPr>
              <a:t>anual</a:t>
            </a:r>
            <a:r>
              <a:rPr lang="en-GB" sz="1800" dirty="0">
                <a:effectLst/>
                <a:latin typeface="Calibri" panose="020F0502020204030204" pitchFamily="34" charset="0"/>
                <a:ea typeface="Calibri" panose="020F0502020204030204" pitchFamily="34" charset="0"/>
                <a:cs typeface="Arial MT"/>
              </a:rPr>
              <a:t> de la </a:t>
            </a:r>
            <a:r>
              <a:rPr lang="en-GB" sz="1800" dirty="0" err="1">
                <a:effectLst/>
                <a:latin typeface="Calibri" panose="020F0502020204030204" pitchFamily="34" charset="0"/>
                <a:ea typeface="Calibri" panose="020F0502020204030204" pitchFamily="34" charset="0"/>
                <a:cs typeface="Arial MT"/>
              </a:rPr>
              <a:t>financiación</a:t>
            </a:r>
            <a:r>
              <a:rPr lang="en-GB" sz="1800" dirty="0">
                <a:effectLst/>
                <a:latin typeface="Calibri" panose="020F0502020204030204" pitchFamily="34" charset="0"/>
                <a:ea typeface="Calibri" panose="020F0502020204030204" pitchFamily="34" charset="0"/>
                <a:cs typeface="Arial MT"/>
              </a:rPr>
              <a:t> </a:t>
            </a:r>
            <a:r>
              <a:rPr lang="en-GB" sz="1800" dirty="0" err="1">
                <a:effectLst/>
                <a:latin typeface="Calibri" panose="020F0502020204030204" pitchFamily="34" charset="0"/>
                <a:ea typeface="Calibri" panose="020F0502020204030204" pitchFamily="34" charset="0"/>
                <a:cs typeface="Arial MT"/>
              </a:rPr>
              <a:t>pendiente</a:t>
            </a:r>
            <a:r>
              <a:rPr lang="en-GB" sz="1800" dirty="0">
                <a:effectLst/>
                <a:latin typeface="Calibri" panose="020F0502020204030204" pitchFamily="34" charset="0"/>
                <a:ea typeface="Calibri" panose="020F0502020204030204" pitchFamily="34" charset="0"/>
                <a:cs typeface="Arial MT"/>
              </a:rPr>
              <a:t>.</a:t>
            </a:r>
            <a:endParaRPr lang="es-ES" sz="1800" dirty="0">
              <a:effectLst/>
              <a:latin typeface="Arial MT"/>
              <a:ea typeface="Arial MT"/>
              <a:cs typeface="Arial MT"/>
            </a:endParaRPr>
          </a:p>
        </p:txBody>
      </p:sp>
      <p:cxnSp>
        <p:nvCxnSpPr>
          <p:cNvPr id="96" name="Google Shape;96;p10"/>
          <p:cNvCxnSpPr/>
          <p:nvPr/>
        </p:nvCxnSpPr>
        <p:spPr>
          <a:xfrm>
            <a:off x="13269855" y="4153165"/>
            <a:ext cx="2778125" cy="0"/>
          </a:xfrm>
          <a:prstGeom prst="straightConnector1">
            <a:avLst/>
          </a:prstGeom>
          <a:noFill/>
          <a:ln w="9525" cap="flat" cmpd="sng">
            <a:solidFill>
              <a:schemeClr val="dk1"/>
            </a:solidFill>
            <a:prstDash val="solid"/>
            <a:round/>
            <a:headEnd type="none" w="sm" len="sm"/>
            <a:tailEnd type="none" w="sm" len="sm"/>
          </a:ln>
        </p:spPr>
      </p:cxnSp>
      <p:sp>
        <p:nvSpPr>
          <p:cNvPr id="97" name="Google Shape;97;p10"/>
          <p:cNvSpPr txBox="1"/>
          <p:nvPr/>
        </p:nvSpPr>
        <p:spPr>
          <a:xfrm>
            <a:off x="1447800" y="8491835"/>
            <a:ext cx="56938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dk1"/>
                </a:solidFill>
                <a:latin typeface="Helvetica Neue"/>
                <a:ea typeface="Helvetica Neue"/>
                <a:cs typeface="Helvetica Neue"/>
                <a:sym typeface="Helvetica Neue"/>
              </a:rPr>
              <a:t>r =</a:t>
            </a:r>
            <a:endParaRPr/>
          </a:p>
        </p:txBody>
      </p:sp>
      <p:cxnSp>
        <p:nvCxnSpPr>
          <p:cNvPr id="98" name="Google Shape;98;p10"/>
          <p:cNvCxnSpPr/>
          <p:nvPr/>
        </p:nvCxnSpPr>
        <p:spPr>
          <a:xfrm>
            <a:off x="2017187" y="8724900"/>
            <a:ext cx="2082425" cy="0"/>
          </a:xfrm>
          <a:prstGeom prst="straightConnector1">
            <a:avLst/>
          </a:prstGeom>
          <a:noFill/>
          <a:ln w="9525" cap="flat" cmpd="sng">
            <a:solidFill>
              <a:schemeClr val="dk1"/>
            </a:solidFill>
            <a:prstDash val="solid"/>
            <a:round/>
            <a:headEnd type="none" w="sm" len="sm"/>
            <a:tailEnd type="none" w="sm" len="sm"/>
          </a:ln>
        </p:spPr>
      </p:cxnSp>
      <p:sp>
        <p:nvSpPr>
          <p:cNvPr id="99" name="Google Shape;99;p10"/>
          <p:cNvSpPr txBox="1"/>
          <p:nvPr/>
        </p:nvSpPr>
        <p:spPr>
          <a:xfrm>
            <a:off x="2286000" y="8339435"/>
            <a:ext cx="153599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dk1"/>
                </a:solidFill>
                <a:latin typeface="Helvetica Neue"/>
                <a:ea typeface="Helvetica Neue"/>
                <a:cs typeface="Helvetica Neue"/>
                <a:sym typeface="Helvetica Neue"/>
              </a:rPr>
              <a:t>(IS x 100)</a:t>
            </a:r>
            <a:endParaRPr/>
          </a:p>
        </p:txBody>
      </p:sp>
      <p:sp>
        <p:nvSpPr>
          <p:cNvPr id="100" name="Google Shape;100;p10"/>
          <p:cNvSpPr txBox="1"/>
          <p:nvPr/>
        </p:nvSpPr>
        <p:spPr>
          <a:xfrm>
            <a:off x="2514600" y="8720435"/>
            <a:ext cx="103368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dk1"/>
                </a:solidFill>
                <a:latin typeface="Helvetica Neue"/>
                <a:ea typeface="Helvetica Neue"/>
                <a:cs typeface="Helvetica Neue"/>
                <a:sym typeface="Helvetica Neue"/>
              </a:rPr>
              <a:t>(P x 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1"/>
          <p:cNvSpPr txBox="1"/>
          <p:nvPr/>
        </p:nvSpPr>
        <p:spPr>
          <a:xfrm>
            <a:off x="1447800" y="1573291"/>
            <a:ext cx="12573000" cy="1508065"/>
          </a:xfrm>
          <a:prstGeom prst="rect">
            <a:avLst/>
          </a:prstGeom>
          <a:noFill/>
          <a:ln>
            <a:noFill/>
          </a:ln>
        </p:spPr>
        <p:txBody>
          <a:bodyPr spcFirstLastPara="1" wrap="square" lIns="91425" tIns="45700" rIns="91425" bIns="45700" anchor="t" anchorCtr="0">
            <a:spAutoFit/>
          </a:bodyPr>
          <a:lstStyle/>
          <a:p>
            <a:r>
              <a:rPr lang="en-GB" sz="4000" b="1">
                <a:solidFill>
                  <a:srgbClr val="660066"/>
                </a:solidFill>
                <a:latin typeface="Calibri"/>
                <a:ea typeface="Calibri"/>
                <a:cs typeface="Calibri"/>
                <a:sym typeface="Calibri"/>
              </a:rPr>
              <a:t>1.	</a:t>
            </a:r>
            <a:r>
              <a:rPr lang="es-ES" sz="4000" b="1">
                <a:solidFill>
                  <a:srgbClr val="660066"/>
                </a:solidFill>
                <a:latin typeface="Calibri"/>
                <a:ea typeface="Calibri"/>
                <a:cs typeface="Calibri"/>
                <a:sym typeface="Calibri"/>
              </a:rPr>
              <a:t>Costes de financiación y tipos de interés</a:t>
            </a:r>
            <a:endParaRPr lang="es-ES" sz="4000"/>
          </a:p>
          <a:p>
            <a:pPr marL="0" marR="0" lvl="0" indent="0" algn="l" rtl="0">
              <a:spcBef>
                <a:spcPts val="0"/>
              </a:spcBef>
              <a:spcAft>
                <a:spcPts val="0"/>
              </a:spcAft>
              <a:buNone/>
            </a:pPr>
            <a:endParaRPr/>
          </a:p>
          <a:p>
            <a:pPr marL="0" marR="0" lvl="0" indent="0" algn="l" rtl="0">
              <a:spcBef>
                <a:spcPts val="0"/>
              </a:spcBef>
              <a:spcAft>
                <a:spcPts val="0"/>
              </a:spcAft>
              <a:buNone/>
            </a:pPr>
            <a:endParaRPr sz="1000" b="1">
              <a:solidFill>
                <a:srgbClr val="660066"/>
              </a:solidFill>
              <a:latin typeface="Calibri"/>
              <a:ea typeface="Calibri"/>
              <a:cs typeface="Calibri"/>
              <a:sym typeface="Calibri"/>
            </a:endParaRPr>
          </a:p>
          <a:p>
            <a:pPr marL="0" marR="0" lvl="0" indent="0" algn="l" rtl="0">
              <a:spcBef>
                <a:spcPts val="0"/>
              </a:spcBef>
              <a:spcAft>
                <a:spcPts val="0"/>
              </a:spcAft>
              <a:buNone/>
            </a:pPr>
            <a:r>
              <a:rPr lang="en-GB" sz="2800" b="1">
                <a:solidFill>
                  <a:srgbClr val="660066"/>
                </a:solidFill>
                <a:latin typeface="Calibri"/>
                <a:ea typeface="Calibri"/>
                <a:cs typeface="Calibri"/>
                <a:sym typeface="Calibri"/>
              </a:rPr>
              <a:t>Sección 2: Interés y tipos de interés</a:t>
            </a:r>
            <a:endParaRPr/>
          </a:p>
        </p:txBody>
      </p:sp>
      <p:sp>
        <p:nvSpPr>
          <p:cNvPr id="106" name="Google Shape;106;p11"/>
          <p:cNvSpPr txBox="1"/>
          <p:nvPr/>
        </p:nvSpPr>
        <p:spPr>
          <a:xfrm>
            <a:off x="1447800" y="3009900"/>
            <a:ext cx="15392400" cy="8309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400" b="1">
                <a:effectLst/>
                <a:latin typeface="Calibri" panose="020F0502020204030204" pitchFamily="34" charset="0"/>
                <a:ea typeface="Calibri" panose="020F0502020204030204" pitchFamily="34" charset="0"/>
              </a:rPr>
              <a:t>El interés compuesto (IC) </a:t>
            </a:r>
            <a:r>
              <a:rPr lang="en-GB" sz="2400">
                <a:effectLst/>
                <a:latin typeface="Calibri" panose="020F0502020204030204" pitchFamily="34" charset="0"/>
                <a:ea typeface="Calibri" panose="020F0502020204030204" pitchFamily="34" charset="0"/>
              </a:rPr>
              <a:t>también llamado interés sobre interés, es otro método para calcular el coste de financiación. Se aplica tanto al capital -principio- como a los intereses acumulados devengados en periodos anteriores</a:t>
            </a:r>
            <a:r>
              <a:rPr lang="en-GB" sz="2400">
                <a:solidFill>
                  <a:schemeClr val="dk1"/>
                </a:solidFill>
                <a:latin typeface="Calibri"/>
                <a:ea typeface="Calibri"/>
                <a:cs typeface="Calibri"/>
                <a:sym typeface="Calibri"/>
              </a:rPr>
              <a:t>.</a:t>
            </a:r>
            <a:endParaRPr sz="2400"/>
          </a:p>
        </p:txBody>
      </p:sp>
      <p:sp>
        <p:nvSpPr>
          <p:cNvPr id="107" name="Google Shape;107;p11"/>
          <p:cNvSpPr txBox="1"/>
          <p:nvPr/>
        </p:nvSpPr>
        <p:spPr>
          <a:xfrm>
            <a:off x="1447800" y="5164487"/>
            <a:ext cx="15392400" cy="830956"/>
          </a:xfrm>
          <a:prstGeom prst="rect">
            <a:avLst/>
          </a:prstGeom>
          <a:noFill/>
          <a:ln>
            <a:noFill/>
          </a:ln>
        </p:spPr>
        <p:txBody>
          <a:bodyPr spcFirstLastPara="1" wrap="square" lIns="91425" tIns="45700" rIns="91425" bIns="45700" anchor="t" anchorCtr="0">
            <a:spAutoFit/>
          </a:bodyPr>
          <a:lstStyle/>
          <a:p>
            <a:pPr algn="just"/>
            <a:r>
              <a:rPr lang="en-GB" sz="2400" dirty="0">
                <a:effectLst/>
                <a:latin typeface="Calibri" panose="020F0502020204030204" pitchFamily="34" charset="0"/>
                <a:ea typeface="Calibri" panose="020F0502020204030204" pitchFamily="34" charset="0"/>
                <a:cs typeface="Arial MT"/>
              </a:rPr>
              <a:t>Por lo tanto, </a:t>
            </a:r>
            <a:r>
              <a:rPr lang="en-GB" sz="2400" b="1" dirty="0" err="1">
                <a:effectLst/>
                <a:latin typeface="Calibri" panose="020F0502020204030204" pitchFamily="34" charset="0"/>
                <a:ea typeface="Calibri" panose="020F0502020204030204" pitchFamily="34" charset="0"/>
                <a:cs typeface="Arial MT"/>
              </a:rPr>
              <a:t>cuando</a:t>
            </a:r>
            <a:r>
              <a:rPr lang="en-GB" sz="2400" b="1" dirty="0">
                <a:effectLst/>
                <a:latin typeface="Calibri" panose="020F0502020204030204" pitchFamily="34" charset="0"/>
                <a:ea typeface="Calibri" panose="020F0502020204030204" pitchFamily="34" charset="0"/>
                <a:cs typeface="Arial MT"/>
              </a:rPr>
              <a:t> se </a:t>
            </a:r>
            <a:r>
              <a:rPr lang="en-GB" sz="2400" b="1" dirty="0" err="1">
                <a:effectLst/>
                <a:latin typeface="Calibri" panose="020F0502020204030204" pitchFamily="34" charset="0"/>
                <a:ea typeface="Calibri" panose="020F0502020204030204" pitchFamily="34" charset="0"/>
                <a:cs typeface="Arial MT"/>
              </a:rPr>
              <a:t>capitaliza</a:t>
            </a:r>
            <a:r>
              <a:rPr lang="en-GB" sz="2400" dirty="0">
                <a:effectLst/>
                <a:latin typeface="Calibri" panose="020F0502020204030204" pitchFamily="34" charset="0"/>
                <a:ea typeface="Calibri" panose="020F0502020204030204" pitchFamily="34" charset="0"/>
                <a:cs typeface="Arial MT"/>
              </a:rPr>
              <a:t> (🡪 IC &gt; IS), </a:t>
            </a:r>
            <a:r>
              <a:rPr lang="en-GB" sz="2400" dirty="0" err="1">
                <a:effectLst/>
                <a:latin typeface="Calibri" panose="020F0502020204030204" pitchFamily="34" charset="0"/>
                <a:ea typeface="Calibri" panose="020F0502020204030204" pitchFamily="34" charset="0"/>
                <a:cs typeface="Arial MT"/>
              </a:rPr>
              <a:t>el</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interés</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adeudado</a:t>
            </a:r>
            <a:r>
              <a:rPr lang="en-GB" sz="2400" dirty="0">
                <a:effectLst/>
                <a:latin typeface="Calibri" panose="020F0502020204030204" pitchFamily="34" charset="0"/>
                <a:ea typeface="Calibri" panose="020F0502020204030204" pitchFamily="34" charset="0"/>
                <a:cs typeface="Arial MT"/>
              </a:rPr>
              <a:t> es mayor que </a:t>
            </a:r>
            <a:r>
              <a:rPr lang="en-GB" sz="2400" dirty="0" err="1">
                <a:effectLst/>
                <a:latin typeface="Calibri" panose="020F0502020204030204" pitchFamily="34" charset="0"/>
                <a:ea typeface="Calibri" panose="020F0502020204030204" pitchFamily="34" charset="0"/>
                <a:cs typeface="Arial MT"/>
              </a:rPr>
              <a:t>el</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interés</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adeudado</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cuando</a:t>
            </a:r>
            <a:r>
              <a:rPr lang="en-GB" sz="2400" dirty="0">
                <a:effectLst/>
                <a:latin typeface="Calibri" panose="020F0502020204030204" pitchFamily="34" charset="0"/>
                <a:ea typeface="Calibri" panose="020F0502020204030204" pitchFamily="34" charset="0"/>
                <a:cs typeface="Arial MT"/>
              </a:rPr>
              <a:t> se </a:t>
            </a:r>
            <a:r>
              <a:rPr lang="en-GB" sz="2400" dirty="0" err="1">
                <a:effectLst/>
                <a:latin typeface="Calibri" panose="020F0502020204030204" pitchFamily="34" charset="0"/>
                <a:ea typeface="Calibri" panose="020F0502020204030204" pitchFamily="34" charset="0"/>
                <a:cs typeface="Arial MT"/>
              </a:rPr>
              <a:t>utiliza</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el</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enfoque</a:t>
            </a:r>
            <a:r>
              <a:rPr lang="en-GB" sz="2400" dirty="0">
                <a:effectLst/>
                <a:latin typeface="Calibri" panose="020F0502020204030204" pitchFamily="34" charset="0"/>
                <a:ea typeface="Calibri" panose="020F0502020204030204" pitchFamily="34" charset="0"/>
                <a:cs typeface="Arial MT"/>
              </a:rPr>
              <a:t> de </a:t>
            </a:r>
            <a:r>
              <a:rPr lang="en-GB" sz="2400" dirty="0" err="1">
                <a:effectLst/>
                <a:latin typeface="Calibri" panose="020F0502020204030204" pitchFamily="34" charset="0"/>
                <a:ea typeface="Calibri" panose="020F0502020204030204" pitchFamily="34" charset="0"/>
                <a:cs typeface="Arial MT"/>
              </a:rPr>
              <a:t>interés</a:t>
            </a:r>
            <a:r>
              <a:rPr lang="en-GB" sz="2400" dirty="0">
                <a:effectLst/>
                <a:latin typeface="Calibri" panose="020F0502020204030204" pitchFamily="34" charset="0"/>
                <a:ea typeface="Calibri" panose="020F0502020204030204" pitchFamily="34" charset="0"/>
                <a:cs typeface="Arial MT"/>
              </a:rPr>
              <a:t> simple.</a:t>
            </a:r>
            <a:endParaRPr lang="es-ES" sz="2400" dirty="0">
              <a:effectLst/>
              <a:latin typeface="Arial MT"/>
              <a:ea typeface="Arial MT"/>
              <a:cs typeface="Arial MT"/>
            </a:endParaRPr>
          </a:p>
        </p:txBody>
      </p:sp>
      <p:sp>
        <p:nvSpPr>
          <p:cNvPr id="108" name="Google Shape;108;p11"/>
          <p:cNvSpPr txBox="1"/>
          <p:nvPr/>
        </p:nvSpPr>
        <p:spPr>
          <a:xfrm>
            <a:off x="1447800" y="3917916"/>
            <a:ext cx="15392400" cy="830956"/>
          </a:xfrm>
          <a:prstGeom prst="rect">
            <a:avLst/>
          </a:prstGeom>
          <a:noFill/>
          <a:ln>
            <a:noFill/>
          </a:ln>
        </p:spPr>
        <p:txBody>
          <a:bodyPr spcFirstLastPara="1" wrap="square" lIns="91425" tIns="45700" rIns="91425" bIns="45700" anchor="t" anchorCtr="0">
            <a:spAutoFit/>
          </a:bodyPr>
          <a:lstStyle/>
          <a:p>
            <a:pPr algn="just"/>
            <a:r>
              <a:rPr lang="en-GB" sz="2400" dirty="0">
                <a:effectLst/>
                <a:latin typeface="Calibri" panose="020F0502020204030204" pitchFamily="34" charset="0"/>
                <a:ea typeface="Calibri" panose="020F0502020204030204" pitchFamily="34" charset="0"/>
                <a:cs typeface="Arial MT"/>
              </a:rPr>
              <a:t>Al final del primer </a:t>
            </a:r>
            <a:r>
              <a:rPr lang="en-GB" sz="2400" dirty="0" err="1">
                <a:effectLst/>
                <a:latin typeface="Calibri" panose="020F0502020204030204" pitchFamily="34" charset="0"/>
                <a:ea typeface="Calibri" panose="020F0502020204030204" pitchFamily="34" charset="0"/>
                <a:cs typeface="Arial MT"/>
              </a:rPr>
              <a:t>año</a:t>
            </a:r>
            <a:r>
              <a:rPr lang="en-GB" sz="2400" dirty="0">
                <a:effectLst/>
                <a:latin typeface="Calibri" panose="020F0502020204030204" pitchFamily="34" charset="0"/>
                <a:ea typeface="Calibri" panose="020F0502020204030204" pitchFamily="34" charset="0"/>
                <a:cs typeface="Arial MT"/>
              </a:rPr>
              <a:t>, la </a:t>
            </a:r>
            <a:r>
              <a:rPr lang="en-GB" sz="2400" dirty="0" err="1">
                <a:effectLst/>
                <a:latin typeface="Calibri" panose="020F0502020204030204" pitchFamily="34" charset="0"/>
                <a:ea typeface="Calibri" panose="020F0502020204030204" pitchFamily="34" charset="0"/>
                <a:cs typeface="Arial MT"/>
              </a:rPr>
              <a:t>empresa</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debe</a:t>
            </a:r>
            <a:r>
              <a:rPr lang="en-GB" sz="2400" dirty="0">
                <a:effectLst/>
                <a:latin typeface="Calibri" panose="020F0502020204030204" pitchFamily="34" charset="0"/>
                <a:ea typeface="Calibri" panose="020F0502020204030204" pitchFamily="34" charset="0"/>
                <a:cs typeface="Arial MT"/>
              </a:rPr>
              <a:t> la </a:t>
            </a:r>
            <a:r>
              <a:rPr lang="en-GB" sz="2400" dirty="0" err="1">
                <a:effectLst/>
                <a:latin typeface="Calibri" panose="020F0502020204030204" pitchFamily="34" charset="0"/>
                <a:ea typeface="Calibri" panose="020F0502020204030204" pitchFamily="34" charset="0"/>
                <a:cs typeface="Arial MT"/>
              </a:rPr>
              <a:t>parte</a:t>
            </a:r>
            <a:r>
              <a:rPr lang="en-GB" sz="2400" dirty="0">
                <a:effectLst/>
                <a:latin typeface="Calibri" panose="020F0502020204030204" pitchFamily="34" charset="0"/>
                <a:ea typeface="Calibri" panose="020F0502020204030204" pitchFamily="34" charset="0"/>
                <a:cs typeface="Arial MT"/>
              </a:rPr>
              <a:t> del principal </a:t>
            </a:r>
            <a:r>
              <a:rPr lang="en-GB" sz="2400" dirty="0" err="1">
                <a:effectLst/>
                <a:latin typeface="Calibri" panose="020F0502020204030204" pitchFamily="34" charset="0"/>
                <a:ea typeface="Calibri" panose="020F0502020204030204" pitchFamily="34" charset="0"/>
                <a:cs typeface="Arial MT"/>
              </a:rPr>
              <a:t>más</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los</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intereses</a:t>
            </a:r>
            <a:r>
              <a:rPr lang="en-GB" sz="2400" dirty="0">
                <a:effectLst/>
                <a:latin typeface="Calibri" panose="020F0502020204030204" pitchFamily="34" charset="0"/>
                <a:ea typeface="Calibri" panose="020F0502020204030204" pitchFamily="34" charset="0"/>
                <a:cs typeface="Arial MT"/>
              </a:rPr>
              <a:t> de ese </a:t>
            </a:r>
            <a:r>
              <a:rPr lang="en-GB" sz="2400" dirty="0" err="1">
                <a:effectLst/>
                <a:latin typeface="Calibri" panose="020F0502020204030204" pitchFamily="34" charset="0"/>
                <a:ea typeface="Calibri" panose="020F0502020204030204" pitchFamily="34" charset="0"/>
                <a:cs typeface="Arial MT"/>
              </a:rPr>
              <a:t>año</a:t>
            </a:r>
            <a:r>
              <a:rPr lang="en-GB" sz="2400" dirty="0">
                <a:effectLst/>
                <a:latin typeface="Calibri" panose="020F0502020204030204" pitchFamily="34" charset="0"/>
                <a:ea typeface="Calibri" panose="020F0502020204030204" pitchFamily="34" charset="0"/>
                <a:cs typeface="Arial MT"/>
              </a:rPr>
              <a:t>. Al final del </a:t>
            </a:r>
            <a:r>
              <a:rPr lang="en-GB" sz="2400" dirty="0" err="1">
                <a:effectLst/>
                <a:latin typeface="Calibri" panose="020F0502020204030204" pitchFamily="34" charset="0"/>
                <a:ea typeface="Calibri" panose="020F0502020204030204" pitchFamily="34" charset="0"/>
                <a:cs typeface="Arial MT"/>
              </a:rPr>
              <a:t>segundo</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año</a:t>
            </a:r>
            <a:r>
              <a:rPr lang="en-GB" sz="2400" dirty="0">
                <a:effectLst/>
                <a:latin typeface="Calibri" panose="020F0502020204030204" pitchFamily="34" charset="0"/>
                <a:ea typeface="Calibri" panose="020F0502020204030204" pitchFamily="34" charset="0"/>
                <a:cs typeface="Arial MT"/>
              </a:rPr>
              <a:t>, la </a:t>
            </a:r>
            <a:r>
              <a:rPr lang="en-GB" sz="2400" dirty="0" err="1">
                <a:effectLst/>
                <a:latin typeface="Calibri" panose="020F0502020204030204" pitchFamily="34" charset="0"/>
                <a:ea typeface="Calibri" panose="020F0502020204030204" pitchFamily="34" charset="0"/>
                <a:cs typeface="Arial MT"/>
              </a:rPr>
              <a:t>empresa</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debe</a:t>
            </a:r>
            <a:r>
              <a:rPr lang="en-GB" sz="2400" dirty="0">
                <a:effectLst/>
                <a:latin typeface="Calibri" panose="020F0502020204030204" pitchFamily="34" charset="0"/>
                <a:ea typeface="Calibri" panose="020F0502020204030204" pitchFamily="34" charset="0"/>
                <a:cs typeface="Arial MT"/>
              </a:rPr>
              <a:t> la </a:t>
            </a:r>
            <a:r>
              <a:rPr lang="en-GB" sz="2400" dirty="0" err="1">
                <a:effectLst/>
                <a:latin typeface="Calibri" panose="020F0502020204030204" pitchFamily="34" charset="0"/>
                <a:ea typeface="Calibri" panose="020F0502020204030204" pitchFamily="34" charset="0"/>
                <a:cs typeface="Arial MT"/>
              </a:rPr>
              <a:t>parte</a:t>
            </a:r>
            <a:r>
              <a:rPr lang="en-GB" sz="2400" dirty="0">
                <a:effectLst/>
                <a:latin typeface="Calibri" panose="020F0502020204030204" pitchFamily="34" charset="0"/>
                <a:ea typeface="Calibri" panose="020F0502020204030204" pitchFamily="34" charset="0"/>
                <a:cs typeface="Arial MT"/>
              </a:rPr>
              <a:t> del principal </a:t>
            </a:r>
            <a:r>
              <a:rPr lang="en-GB" sz="2400" dirty="0" err="1">
                <a:effectLst/>
                <a:latin typeface="Calibri" panose="020F0502020204030204" pitchFamily="34" charset="0"/>
                <a:ea typeface="Calibri" panose="020F0502020204030204" pitchFamily="34" charset="0"/>
                <a:cs typeface="Arial MT"/>
              </a:rPr>
              <a:t>más</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los</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intereses</a:t>
            </a:r>
            <a:r>
              <a:rPr lang="en-GB" sz="2400" dirty="0">
                <a:effectLst/>
                <a:latin typeface="Calibri" panose="020F0502020204030204" pitchFamily="34" charset="0"/>
                <a:ea typeface="Calibri" panose="020F0502020204030204" pitchFamily="34" charset="0"/>
                <a:cs typeface="Arial MT"/>
              </a:rPr>
              <a:t> de ese </a:t>
            </a:r>
            <a:r>
              <a:rPr lang="en-GB" sz="2400" dirty="0" err="1">
                <a:effectLst/>
                <a:latin typeface="Calibri" panose="020F0502020204030204" pitchFamily="34" charset="0"/>
                <a:ea typeface="Calibri" panose="020F0502020204030204" pitchFamily="34" charset="0"/>
                <a:cs typeface="Arial MT"/>
              </a:rPr>
              <a:t>año</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más</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los</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intereses</a:t>
            </a:r>
            <a:r>
              <a:rPr lang="en-GB" sz="2400" dirty="0">
                <a:effectLst/>
                <a:latin typeface="Calibri" panose="020F0502020204030204" pitchFamily="34" charset="0"/>
                <a:ea typeface="Calibri" panose="020F0502020204030204" pitchFamily="34" charset="0"/>
                <a:cs typeface="Arial MT"/>
              </a:rPr>
              <a:t> del </a:t>
            </a:r>
            <a:r>
              <a:rPr lang="en-GB" sz="2400" dirty="0" err="1">
                <a:effectLst/>
                <a:latin typeface="Calibri" panose="020F0502020204030204" pitchFamily="34" charset="0"/>
                <a:ea typeface="Calibri" panose="020F0502020204030204" pitchFamily="34" charset="0"/>
                <a:cs typeface="Arial MT"/>
              </a:rPr>
              <a:t>año</a:t>
            </a:r>
            <a:r>
              <a:rPr lang="en-GB" sz="2400" dirty="0">
                <a:effectLst/>
                <a:latin typeface="Calibri" panose="020F0502020204030204" pitchFamily="34" charset="0"/>
                <a:ea typeface="Calibri" panose="020F0502020204030204" pitchFamily="34" charset="0"/>
                <a:cs typeface="Arial MT"/>
              </a:rPr>
              <a:t> anterior. Y </a:t>
            </a:r>
            <a:r>
              <a:rPr lang="en-GB" sz="2400" dirty="0" err="1">
                <a:effectLst/>
                <a:latin typeface="Calibri" panose="020F0502020204030204" pitchFamily="34" charset="0"/>
                <a:ea typeface="Calibri" panose="020F0502020204030204" pitchFamily="34" charset="0"/>
                <a:cs typeface="Arial MT"/>
              </a:rPr>
              <a:t>así</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sucesivamente</a:t>
            </a:r>
            <a:r>
              <a:rPr lang="en-GB" sz="2400" dirty="0">
                <a:effectLst/>
                <a:latin typeface="Calibri" panose="020F0502020204030204" pitchFamily="34" charset="0"/>
                <a:ea typeface="Calibri" panose="020F0502020204030204" pitchFamily="34" charset="0"/>
                <a:cs typeface="Arial MT"/>
              </a:rPr>
              <a:t>.</a:t>
            </a:r>
            <a:endParaRPr lang="es-ES" sz="2400" dirty="0">
              <a:effectLst/>
              <a:latin typeface="Arial MT"/>
              <a:ea typeface="Arial MT"/>
              <a:cs typeface="Arial MT"/>
            </a:endParaRPr>
          </a:p>
        </p:txBody>
      </p:sp>
      <p:sp>
        <p:nvSpPr>
          <p:cNvPr id="109" name="Google Shape;109;p11"/>
          <p:cNvSpPr txBox="1"/>
          <p:nvPr/>
        </p:nvSpPr>
        <p:spPr>
          <a:xfrm>
            <a:off x="7505700" y="5994289"/>
            <a:ext cx="3276600"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b="1">
                <a:solidFill>
                  <a:schemeClr val="dk1"/>
                </a:solidFill>
                <a:latin typeface="Helvetica Neue"/>
                <a:ea typeface="Helvetica Neue"/>
                <a:cs typeface="Helvetica Neue"/>
                <a:sym typeface="Helvetica Neue"/>
              </a:rPr>
              <a:t>IC = P x (1 + r)</a:t>
            </a:r>
            <a:r>
              <a:rPr lang="en-GB" sz="2800" b="1" baseline="30000">
                <a:solidFill>
                  <a:schemeClr val="dk1"/>
                </a:solidFill>
                <a:latin typeface="Helvetica Neue"/>
                <a:ea typeface="Helvetica Neue"/>
                <a:cs typeface="Helvetica Neue"/>
                <a:sym typeface="Helvetica Neue"/>
              </a:rPr>
              <a:t>t </a:t>
            </a:r>
            <a:r>
              <a:rPr lang="en-GB" sz="2800" b="1">
                <a:solidFill>
                  <a:schemeClr val="dk1"/>
                </a:solidFill>
                <a:latin typeface="Helvetica Neue"/>
                <a:ea typeface="Helvetica Neue"/>
                <a:cs typeface="Helvetica Neue"/>
                <a:sym typeface="Helvetica Neue"/>
              </a:rPr>
              <a:t>– P</a:t>
            </a:r>
            <a:endParaRPr/>
          </a:p>
        </p:txBody>
      </p:sp>
      <p:sp>
        <p:nvSpPr>
          <p:cNvPr id="110" name="Google Shape;110;p11"/>
          <p:cNvSpPr txBox="1"/>
          <p:nvPr/>
        </p:nvSpPr>
        <p:spPr>
          <a:xfrm>
            <a:off x="1447800" y="7118943"/>
            <a:ext cx="154805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chemeClr val="dk1"/>
                </a:solidFill>
                <a:latin typeface="Calibri"/>
                <a:ea typeface="Calibri"/>
                <a:cs typeface="Calibri"/>
                <a:sym typeface="Calibri"/>
              </a:rPr>
              <a:t>Ejemplo 1:</a:t>
            </a:r>
            <a:endParaRPr/>
          </a:p>
        </p:txBody>
      </p:sp>
      <p:sp>
        <p:nvSpPr>
          <p:cNvPr id="111" name="Google Shape;111;p11"/>
          <p:cNvSpPr txBox="1"/>
          <p:nvPr/>
        </p:nvSpPr>
        <p:spPr>
          <a:xfrm>
            <a:off x="2995852" y="6471988"/>
            <a:ext cx="1257075"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chemeClr val="dk1"/>
                </a:solidFill>
                <a:latin typeface="Calibri"/>
                <a:ea typeface="Calibri"/>
                <a:cs typeface="Calibri"/>
                <a:sym typeface="Calibri"/>
              </a:rPr>
              <a:t>P = 1000</a:t>
            </a:r>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IS = 400</a:t>
            </a:r>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t = 2</a:t>
            </a:r>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r = 20%</a:t>
            </a:r>
            <a:endParaRPr/>
          </a:p>
        </p:txBody>
      </p:sp>
      <p:sp>
        <p:nvSpPr>
          <p:cNvPr id="112" name="Google Shape;112;p11"/>
          <p:cNvSpPr txBox="1"/>
          <p:nvPr/>
        </p:nvSpPr>
        <p:spPr>
          <a:xfrm>
            <a:off x="4887862" y="6888110"/>
            <a:ext cx="463139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chemeClr val="dk1"/>
                </a:solidFill>
                <a:latin typeface="Calibri"/>
                <a:ea typeface="Calibri"/>
                <a:cs typeface="Calibri"/>
                <a:sym typeface="Calibri"/>
              </a:rPr>
              <a:t>IC = 1000 x (1 + 0,20)</a:t>
            </a:r>
            <a:r>
              <a:rPr lang="en-GB" sz="2400" baseline="30000">
                <a:solidFill>
                  <a:schemeClr val="dk1"/>
                </a:solidFill>
                <a:latin typeface="Calibri"/>
                <a:ea typeface="Calibri"/>
                <a:cs typeface="Calibri"/>
                <a:sym typeface="Calibri"/>
              </a:rPr>
              <a:t>2</a:t>
            </a:r>
            <a:r>
              <a:rPr lang="en-GB" sz="2400">
                <a:solidFill>
                  <a:schemeClr val="dk1"/>
                </a:solidFill>
                <a:latin typeface="Calibri"/>
                <a:ea typeface="Calibri"/>
                <a:cs typeface="Calibri"/>
                <a:sym typeface="Calibri"/>
              </a:rPr>
              <a:t> – 1000 = 440 </a:t>
            </a:r>
            <a:endParaRPr/>
          </a:p>
        </p:txBody>
      </p:sp>
      <p:sp>
        <p:nvSpPr>
          <p:cNvPr id="113" name="Google Shape;113;p11"/>
          <p:cNvSpPr txBox="1"/>
          <p:nvPr/>
        </p:nvSpPr>
        <p:spPr>
          <a:xfrm>
            <a:off x="4887862" y="7349775"/>
            <a:ext cx="259878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dk1"/>
                </a:solidFill>
                <a:latin typeface="Calibri"/>
                <a:ea typeface="Calibri"/>
                <a:cs typeface="Calibri"/>
                <a:sym typeface="Calibri"/>
              </a:rPr>
              <a:t>440 &gt; 400 🡪 IC &gt; IS</a:t>
            </a:r>
            <a:endParaRPr sz="2400" b="1">
              <a:solidFill>
                <a:schemeClr val="dk1"/>
              </a:solidFill>
              <a:latin typeface="Calibri"/>
              <a:ea typeface="Calibri"/>
              <a:cs typeface="Calibri"/>
              <a:sym typeface="Calibri"/>
            </a:endParaRPr>
          </a:p>
        </p:txBody>
      </p:sp>
      <p:sp>
        <p:nvSpPr>
          <p:cNvPr id="114" name="Google Shape;114;p11"/>
          <p:cNvSpPr txBox="1"/>
          <p:nvPr/>
        </p:nvSpPr>
        <p:spPr>
          <a:xfrm>
            <a:off x="1447800" y="7996127"/>
            <a:ext cx="15392400" cy="1200288"/>
          </a:xfrm>
          <a:prstGeom prst="rect">
            <a:avLst/>
          </a:prstGeom>
          <a:noFill/>
          <a:ln>
            <a:noFill/>
          </a:ln>
        </p:spPr>
        <p:txBody>
          <a:bodyPr spcFirstLastPara="1" wrap="square" lIns="91425" tIns="45700" rIns="91425" bIns="45700" anchor="t" anchorCtr="0">
            <a:spAutoFit/>
          </a:bodyPr>
          <a:lstStyle/>
          <a:p>
            <a:pPr algn="just"/>
            <a:r>
              <a:rPr lang="en-GB" sz="2400" dirty="0">
                <a:effectLst/>
                <a:latin typeface="Calibri" panose="020F0502020204030204" pitchFamily="34" charset="0"/>
                <a:ea typeface="Calibri" panose="020F0502020204030204" pitchFamily="34" charset="0"/>
                <a:cs typeface="Arial MT"/>
              </a:rPr>
              <a:t>Para </a:t>
            </a:r>
            <a:r>
              <a:rPr lang="en-GB" sz="2400" dirty="0" err="1">
                <a:effectLst/>
                <a:latin typeface="Calibri" panose="020F0502020204030204" pitchFamily="34" charset="0"/>
                <a:ea typeface="Calibri" panose="020F0502020204030204" pitchFamily="34" charset="0"/>
                <a:cs typeface="Arial MT"/>
              </a:rPr>
              <a:t>periodos</a:t>
            </a:r>
            <a:r>
              <a:rPr lang="en-GB" sz="2400" dirty="0">
                <a:effectLst/>
                <a:latin typeface="Calibri" panose="020F0502020204030204" pitchFamily="34" charset="0"/>
                <a:ea typeface="Calibri" panose="020F0502020204030204" pitchFamily="34" charset="0"/>
                <a:cs typeface="Arial MT"/>
              </a:rPr>
              <a:t> de </a:t>
            </a:r>
            <a:r>
              <a:rPr lang="en-GB" sz="2400" dirty="0" err="1">
                <a:effectLst/>
                <a:latin typeface="Calibri" panose="020F0502020204030204" pitchFamily="34" charset="0"/>
                <a:ea typeface="Calibri" panose="020F0502020204030204" pitchFamily="34" charset="0"/>
                <a:cs typeface="Arial MT"/>
              </a:rPr>
              <a:t>tiempo</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más</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cortos</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el</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cálculo</a:t>
            </a:r>
            <a:r>
              <a:rPr lang="en-GB" sz="2400" dirty="0">
                <a:effectLst/>
                <a:latin typeface="Calibri" panose="020F0502020204030204" pitchFamily="34" charset="0"/>
                <a:ea typeface="Calibri" panose="020F0502020204030204" pitchFamily="34" charset="0"/>
                <a:cs typeface="Arial MT"/>
              </a:rPr>
              <a:t> de </a:t>
            </a:r>
            <a:r>
              <a:rPr lang="en-GB" sz="2400" dirty="0" err="1">
                <a:effectLst/>
                <a:latin typeface="Calibri" panose="020F0502020204030204" pitchFamily="34" charset="0"/>
                <a:ea typeface="Calibri" panose="020F0502020204030204" pitchFamily="34" charset="0"/>
                <a:cs typeface="Arial MT"/>
              </a:rPr>
              <a:t>intereses</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será</a:t>
            </a:r>
            <a:r>
              <a:rPr lang="en-GB" sz="2400" dirty="0">
                <a:effectLst/>
                <a:latin typeface="Calibri" panose="020F0502020204030204" pitchFamily="34" charset="0"/>
                <a:ea typeface="Calibri" panose="020F0502020204030204" pitchFamily="34" charset="0"/>
                <a:cs typeface="Arial MT"/>
              </a:rPr>
              <a:t> similar para ambos </a:t>
            </a:r>
            <a:r>
              <a:rPr lang="en-GB" sz="2400" dirty="0" err="1">
                <a:effectLst/>
                <a:latin typeface="Calibri" panose="020F0502020204030204" pitchFamily="34" charset="0"/>
                <a:ea typeface="Calibri" panose="020F0502020204030204" pitchFamily="34" charset="0"/>
                <a:cs typeface="Arial MT"/>
              </a:rPr>
              <a:t>métodos</a:t>
            </a:r>
            <a:r>
              <a:rPr lang="en-GB" sz="2400" dirty="0">
                <a:effectLst/>
                <a:latin typeface="Calibri" panose="020F0502020204030204" pitchFamily="34" charset="0"/>
                <a:ea typeface="Calibri" panose="020F0502020204030204" pitchFamily="34" charset="0"/>
                <a:cs typeface="Arial MT"/>
              </a:rPr>
              <a:t> - IS y IC. Sin embargo, a </a:t>
            </a:r>
            <a:r>
              <a:rPr lang="en-GB" sz="2400" dirty="0" err="1">
                <a:effectLst/>
                <a:latin typeface="Calibri" panose="020F0502020204030204" pitchFamily="34" charset="0"/>
                <a:ea typeface="Calibri" panose="020F0502020204030204" pitchFamily="34" charset="0"/>
                <a:cs typeface="Arial MT"/>
              </a:rPr>
              <a:t>medida</a:t>
            </a:r>
            <a:r>
              <a:rPr lang="en-GB" sz="2400" dirty="0">
                <a:effectLst/>
                <a:latin typeface="Calibri" panose="020F0502020204030204" pitchFamily="34" charset="0"/>
                <a:ea typeface="Calibri" panose="020F0502020204030204" pitchFamily="34" charset="0"/>
                <a:cs typeface="Arial MT"/>
              </a:rPr>
              <a:t> que se </a:t>
            </a:r>
            <a:r>
              <a:rPr lang="en-GB" sz="2400" dirty="0" err="1">
                <a:effectLst/>
                <a:latin typeface="Calibri" panose="020F0502020204030204" pitchFamily="34" charset="0"/>
                <a:ea typeface="Calibri" panose="020F0502020204030204" pitchFamily="34" charset="0"/>
                <a:cs typeface="Arial MT"/>
              </a:rPr>
              <a:t>alarga</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el</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período</a:t>
            </a:r>
            <a:r>
              <a:rPr lang="en-GB" sz="2400" dirty="0">
                <a:effectLst/>
                <a:latin typeface="Calibri" panose="020F0502020204030204" pitchFamily="34" charset="0"/>
                <a:ea typeface="Calibri" panose="020F0502020204030204" pitchFamily="34" charset="0"/>
                <a:cs typeface="Arial MT"/>
              </a:rPr>
              <a:t> de </a:t>
            </a:r>
            <a:r>
              <a:rPr lang="en-GB" sz="2400" dirty="0" err="1">
                <a:effectLst/>
                <a:latin typeface="Calibri" panose="020F0502020204030204" pitchFamily="34" charset="0"/>
                <a:ea typeface="Calibri" panose="020F0502020204030204" pitchFamily="34" charset="0"/>
                <a:cs typeface="Arial MT"/>
              </a:rPr>
              <a:t>financiación</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aumenta</a:t>
            </a:r>
            <a:r>
              <a:rPr lang="en-GB" sz="2400" dirty="0">
                <a:effectLst/>
                <a:latin typeface="Calibri" panose="020F0502020204030204" pitchFamily="34" charset="0"/>
                <a:ea typeface="Calibri" panose="020F0502020204030204" pitchFamily="34" charset="0"/>
                <a:cs typeface="Arial MT"/>
              </a:rPr>
              <a:t> la </a:t>
            </a:r>
            <a:r>
              <a:rPr lang="en-GB" sz="2400" dirty="0" err="1">
                <a:effectLst/>
                <a:latin typeface="Calibri" panose="020F0502020204030204" pitchFamily="34" charset="0"/>
                <a:ea typeface="Calibri" panose="020F0502020204030204" pitchFamily="34" charset="0"/>
                <a:cs typeface="Arial MT"/>
              </a:rPr>
              <a:t>discrepancia</a:t>
            </a:r>
            <a:r>
              <a:rPr lang="en-GB" sz="2400" dirty="0">
                <a:effectLst/>
                <a:latin typeface="Calibri" panose="020F0502020204030204" pitchFamily="34" charset="0"/>
                <a:ea typeface="Calibri" panose="020F0502020204030204" pitchFamily="34" charset="0"/>
                <a:cs typeface="Arial MT"/>
              </a:rPr>
              <a:t> entre las dos </a:t>
            </a:r>
            <a:r>
              <a:rPr lang="en-GB" sz="2400" dirty="0" err="1">
                <a:effectLst/>
                <a:latin typeface="Calibri" panose="020F0502020204030204" pitchFamily="34" charset="0"/>
                <a:ea typeface="Calibri" panose="020F0502020204030204" pitchFamily="34" charset="0"/>
                <a:cs typeface="Arial MT"/>
              </a:rPr>
              <a:t>formas</a:t>
            </a:r>
            <a:r>
              <a:rPr lang="en-GB" sz="2400" dirty="0">
                <a:effectLst/>
                <a:latin typeface="Calibri" panose="020F0502020204030204" pitchFamily="34" charset="0"/>
                <a:ea typeface="Calibri" panose="020F0502020204030204" pitchFamily="34" charset="0"/>
                <a:cs typeface="Arial MT"/>
              </a:rPr>
              <a:t> de </a:t>
            </a:r>
            <a:r>
              <a:rPr lang="en-GB" sz="2400" dirty="0" err="1">
                <a:effectLst/>
                <a:latin typeface="Calibri" panose="020F0502020204030204" pitchFamily="34" charset="0"/>
                <a:ea typeface="Calibri" panose="020F0502020204030204" pitchFamily="34" charset="0"/>
                <a:cs typeface="Arial MT"/>
              </a:rPr>
              <a:t>cálculo</a:t>
            </a:r>
            <a:r>
              <a:rPr lang="en-GB" sz="2400" dirty="0">
                <a:effectLst/>
                <a:latin typeface="Calibri" panose="020F0502020204030204" pitchFamily="34" charset="0"/>
                <a:ea typeface="Calibri" panose="020F0502020204030204" pitchFamily="34" charset="0"/>
                <a:cs typeface="Arial MT"/>
              </a:rPr>
              <a:t> de </a:t>
            </a:r>
            <a:r>
              <a:rPr lang="en-GB" sz="2400" dirty="0" err="1">
                <a:effectLst/>
                <a:latin typeface="Calibri" panose="020F0502020204030204" pitchFamily="34" charset="0"/>
                <a:ea typeface="Calibri" panose="020F0502020204030204" pitchFamily="34" charset="0"/>
                <a:cs typeface="Arial MT"/>
              </a:rPr>
              <a:t>intereses</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pendiente</a:t>
            </a:r>
            <a:r>
              <a:rPr lang="en-GB" sz="2400" dirty="0">
                <a:effectLst/>
                <a:latin typeface="Calibri" panose="020F0502020204030204" pitchFamily="34" charset="0"/>
                <a:ea typeface="Calibri" panose="020F0502020204030204" pitchFamily="34" charset="0"/>
                <a:cs typeface="Arial MT"/>
              </a:rPr>
              <a:t> a </a:t>
            </a:r>
            <a:r>
              <a:rPr lang="en-GB" sz="2400" dirty="0" err="1">
                <a:effectLst/>
                <a:latin typeface="Calibri" panose="020F0502020204030204" pitchFamily="34" charset="0"/>
                <a:ea typeface="Calibri" panose="020F0502020204030204" pitchFamily="34" charset="0"/>
                <a:cs typeface="Arial MT"/>
              </a:rPr>
              <a:t>favor</a:t>
            </a:r>
            <a:r>
              <a:rPr lang="en-GB" sz="2400" dirty="0">
                <a:effectLst/>
                <a:latin typeface="Calibri" panose="020F0502020204030204" pitchFamily="34" charset="0"/>
                <a:ea typeface="Calibri" panose="020F0502020204030204" pitchFamily="34" charset="0"/>
                <a:cs typeface="Arial MT"/>
              </a:rPr>
              <a:t> de IC </a:t>
            </a:r>
            <a:r>
              <a:rPr lang="en-GB" sz="2400" dirty="0" err="1">
                <a:effectLst/>
                <a:latin typeface="Calibri" panose="020F0502020204030204" pitchFamily="34" charset="0"/>
                <a:ea typeface="Calibri" panose="020F0502020204030204" pitchFamily="34" charset="0"/>
                <a:cs typeface="Arial MT"/>
              </a:rPr>
              <a:t>frente</a:t>
            </a:r>
            <a:r>
              <a:rPr lang="en-GB" sz="2400" dirty="0">
                <a:effectLst/>
                <a:latin typeface="Calibri" panose="020F0502020204030204" pitchFamily="34" charset="0"/>
                <a:ea typeface="Calibri" panose="020F0502020204030204" pitchFamily="34" charset="0"/>
                <a:cs typeface="Arial MT"/>
              </a:rPr>
              <a:t> a IS.</a:t>
            </a:r>
            <a:endParaRPr lang="es-ES" sz="2400" dirty="0">
              <a:effectLst/>
              <a:latin typeface="Arial MT"/>
              <a:ea typeface="Arial MT"/>
              <a:cs typeface="Arial M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2"/>
          <p:cNvSpPr txBox="1"/>
          <p:nvPr/>
        </p:nvSpPr>
        <p:spPr>
          <a:xfrm>
            <a:off x="1447800" y="1573291"/>
            <a:ext cx="11887200" cy="1293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a:solidFill>
                  <a:srgbClr val="660066"/>
                </a:solidFill>
                <a:latin typeface="Calibri"/>
                <a:ea typeface="Calibri"/>
                <a:cs typeface="Calibri"/>
                <a:sym typeface="Calibri"/>
              </a:rPr>
              <a:t>1.	</a:t>
            </a:r>
            <a:r>
              <a:rPr lang="es-ES" sz="4000" b="1">
                <a:solidFill>
                  <a:srgbClr val="660066"/>
                </a:solidFill>
                <a:latin typeface="Calibri"/>
                <a:ea typeface="Calibri"/>
                <a:cs typeface="Calibri"/>
                <a:sym typeface="Calibri"/>
              </a:rPr>
              <a:t> Costes de financiación y tipos de interés</a:t>
            </a:r>
            <a:endParaRPr/>
          </a:p>
          <a:p>
            <a:pPr marL="0" marR="0" lvl="0" indent="0" algn="l" rtl="0">
              <a:spcBef>
                <a:spcPts val="0"/>
              </a:spcBef>
              <a:spcAft>
                <a:spcPts val="0"/>
              </a:spcAft>
              <a:buNone/>
            </a:pPr>
            <a:endParaRPr sz="1000" b="1">
              <a:solidFill>
                <a:srgbClr val="660066"/>
              </a:solidFill>
              <a:latin typeface="Calibri"/>
              <a:ea typeface="Calibri"/>
              <a:cs typeface="Calibri"/>
              <a:sym typeface="Calibri"/>
            </a:endParaRPr>
          </a:p>
          <a:p>
            <a:pPr marL="0" marR="0" lvl="0" indent="0" algn="l" rtl="0">
              <a:spcBef>
                <a:spcPts val="0"/>
              </a:spcBef>
              <a:spcAft>
                <a:spcPts val="0"/>
              </a:spcAft>
              <a:buNone/>
            </a:pPr>
            <a:r>
              <a:rPr lang="en-GB" sz="2800" b="1">
                <a:solidFill>
                  <a:srgbClr val="660066"/>
                </a:solidFill>
                <a:latin typeface="Calibri"/>
                <a:ea typeface="Calibri"/>
                <a:cs typeface="Calibri"/>
                <a:sym typeface="Calibri"/>
              </a:rPr>
              <a:t>Sección 3: Diferentes tipos de tarifa</a:t>
            </a:r>
            <a:endParaRPr/>
          </a:p>
        </p:txBody>
      </p:sp>
      <p:sp>
        <p:nvSpPr>
          <p:cNvPr id="120" name="Google Shape;120;p12"/>
          <p:cNvSpPr txBox="1"/>
          <p:nvPr/>
        </p:nvSpPr>
        <p:spPr>
          <a:xfrm>
            <a:off x="8333328" y="2628900"/>
            <a:ext cx="2652171"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chemeClr val="dk1"/>
                </a:solidFill>
                <a:latin typeface="Calibri"/>
                <a:ea typeface="Calibri"/>
                <a:cs typeface="Calibri"/>
                <a:sym typeface="Calibri"/>
              </a:rPr>
              <a:t>TAE vs APR</a:t>
            </a:r>
            <a:endParaRPr/>
          </a:p>
        </p:txBody>
      </p:sp>
      <p:sp>
        <p:nvSpPr>
          <p:cNvPr id="121" name="Google Shape;121;p12"/>
          <p:cNvSpPr txBox="1"/>
          <p:nvPr/>
        </p:nvSpPr>
        <p:spPr>
          <a:xfrm>
            <a:off x="1447800" y="3005971"/>
            <a:ext cx="15316200" cy="70788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b="1" dirty="0">
                <a:solidFill>
                  <a:schemeClr val="dk1"/>
                </a:solidFill>
                <a:latin typeface="Calibri"/>
                <a:ea typeface="Calibri"/>
                <a:cs typeface="Calibri"/>
                <a:sym typeface="Calibri"/>
              </a:rPr>
              <a:t>Tasa Anual Equivalente (TAE)</a:t>
            </a:r>
            <a:endParaRPr lang="es-ES" dirty="0"/>
          </a:p>
          <a:p>
            <a:pPr algn="just"/>
            <a:r>
              <a:rPr lang="es-ES" sz="2400" dirty="0">
                <a:effectLst/>
                <a:latin typeface="Calibri" panose="020F0502020204030204" pitchFamily="34" charset="0"/>
                <a:ea typeface="Calibri" panose="020F0502020204030204" pitchFamily="34" charset="0"/>
                <a:cs typeface="Arial MT"/>
              </a:rPr>
              <a:t>La TAE es el tipo de interés anual sin tener en cuenta la capitalización de intereses dentro de ese año.</a:t>
            </a:r>
            <a:endParaRPr lang="es-ES" sz="2400" dirty="0">
              <a:effectLst/>
              <a:latin typeface="Arial MT"/>
              <a:ea typeface="Arial MT"/>
              <a:cs typeface="Arial MT"/>
            </a:endParaRPr>
          </a:p>
          <a:p>
            <a:pPr marL="0" marR="0" lvl="0" indent="0" algn="l" rtl="0">
              <a:spcBef>
                <a:spcPts val="0"/>
              </a:spcBef>
              <a:spcAft>
                <a:spcPts val="0"/>
              </a:spcAft>
              <a:buNone/>
            </a:pPr>
            <a:r>
              <a:rPr lang="es-ES" sz="2400" dirty="0">
                <a:solidFill>
                  <a:schemeClr val="dk1"/>
                </a:solidFill>
                <a:latin typeface="Calibri"/>
                <a:ea typeface="Calibri"/>
                <a:cs typeface="Calibri"/>
                <a:sym typeface="Calibri"/>
              </a:rPr>
              <a:t>	</a:t>
            </a:r>
            <a:endParaRPr lang="es-ES" dirty="0"/>
          </a:p>
          <a:p>
            <a:pPr marL="0" marR="0" lvl="0" indent="0" algn="l" rtl="0">
              <a:spcBef>
                <a:spcPts val="0"/>
              </a:spcBef>
              <a:spcAft>
                <a:spcPts val="0"/>
              </a:spcAft>
              <a:buNone/>
            </a:pPr>
            <a:r>
              <a:rPr lang="es-ES" sz="2400" dirty="0">
                <a:solidFill>
                  <a:schemeClr val="dk1"/>
                </a:solidFill>
                <a:latin typeface="Calibri"/>
                <a:ea typeface="Calibri"/>
                <a:cs typeface="Calibri"/>
                <a:sym typeface="Calibri"/>
              </a:rPr>
              <a:t>		</a:t>
            </a:r>
            <a:r>
              <a:rPr lang="es-ES" sz="2400" b="1" dirty="0">
                <a:effectLst/>
                <a:latin typeface="Calibri" panose="020F0502020204030204" pitchFamily="34" charset="0"/>
                <a:ea typeface="Calibri" panose="020F0502020204030204" pitchFamily="34" charset="0"/>
              </a:rPr>
              <a:t> TAE = Tipo periódico x Número de períodos en un año</a:t>
            </a:r>
            <a:endParaRPr lang="es-ES" sz="2400" dirty="0"/>
          </a:p>
          <a:p>
            <a:pPr marL="0" marR="0" lvl="0" indent="0" algn="l" rtl="0">
              <a:spcBef>
                <a:spcPts val="0"/>
              </a:spcBef>
              <a:spcAft>
                <a:spcPts val="0"/>
              </a:spcAft>
              <a:buNone/>
            </a:pPr>
            <a:endParaRPr lang="es-ES" sz="2400" dirty="0">
              <a:solidFill>
                <a:schemeClr val="dk1"/>
              </a:solidFill>
              <a:latin typeface="Calibri"/>
              <a:ea typeface="Calibri"/>
              <a:cs typeface="Calibri"/>
              <a:sym typeface="Calibri"/>
            </a:endParaRPr>
          </a:p>
          <a:p>
            <a:pPr marL="0" marR="0" lvl="0" indent="0" algn="l" rtl="0">
              <a:spcBef>
                <a:spcPts val="0"/>
              </a:spcBef>
              <a:spcAft>
                <a:spcPts val="0"/>
              </a:spcAft>
              <a:buNone/>
            </a:pPr>
            <a:r>
              <a:rPr lang="es-ES" sz="2400" b="1" dirty="0">
                <a:solidFill>
                  <a:schemeClr val="dk1"/>
                </a:solidFill>
                <a:latin typeface="Calibri"/>
                <a:ea typeface="Calibri"/>
                <a:cs typeface="Calibri"/>
                <a:sym typeface="Calibri"/>
              </a:rPr>
              <a:t>Rentabilidad porcentual anual (APR)</a:t>
            </a:r>
            <a:endParaRPr lang="es-ES" dirty="0"/>
          </a:p>
          <a:p>
            <a:pPr algn="just"/>
            <a:r>
              <a:rPr lang="es-ES" sz="2400" dirty="0">
                <a:effectLst/>
                <a:latin typeface="Calibri" panose="020F0502020204030204" pitchFamily="34" charset="0"/>
                <a:ea typeface="Calibri" panose="020F0502020204030204" pitchFamily="34" charset="0"/>
                <a:cs typeface="Arial MT"/>
              </a:rPr>
              <a:t>El APR tiene en cuenta los efectos de la capitalización </a:t>
            </a:r>
            <a:r>
              <a:rPr lang="es-ES" sz="2400" dirty="0" err="1">
                <a:effectLst/>
                <a:latin typeface="Calibri" panose="020F0502020204030204" pitchFamily="34" charset="0"/>
                <a:ea typeface="Calibri" panose="020F0502020204030204" pitchFamily="34" charset="0"/>
                <a:cs typeface="Arial MT"/>
              </a:rPr>
              <a:t>intraanual</a:t>
            </a:r>
            <a:r>
              <a:rPr lang="es-ES" sz="2400" dirty="0">
                <a:effectLst/>
                <a:latin typeface="Calibri" panose="020F0502020204030204" pitchFamily="34" charset="0"/>
                <a:ea typeface="Calibri" panose="020F0502020204030204" pitchFamily="34" charset="0"/>
                <a:cs typeface="Arial MT"/>
              </a:rPr>
              <a:t>.	</a:t>
            </a:r>
            <a:endParaRPr lang="es-ES" sz="2400" dirty="0">
              <a:effectLst/>
              <a:latin typeface="Arial MT"/>
              <a:ea typeface="Arial MT"/>
              <a:cs typeface="Arial MT"/>
            </a:endParaRPr>
          </a:p>
          <a:p>
            <a:pPr marL="0" marR="0" lvl="0" indent="0" algn="l" rtl="0">
              <a:spcBef>
                <a:spcPts val="0"/>
              </a:spcBef>
              <a:spcAft>
                <a:spcPts val="0"/>
              </a:spcAft>
              <a:buNone/>
            </a:pPr>
            <a:r>
              <a:rPr lang="es-ES" sz="2400" dirty="0">
                <a:solidFill>
                  <a:schemeClr val="dk1"/>
                </a:solidFill>
                <a:latin typeface="Calibri"/>
                <a:ea typeface="Calibri"/>
                <a:cs typeface="Calibri"/>
                <a:sym typeface="Calibri"/>
              </a:rPr>
              <a:t>	</a:t>
            </a:r>
            <a:endParaRPr lang="es-ES" dirty="0"/>
          </a:p>
          <a:p>
            <a:pPr marL="0" marR="0" lvl="0" indent="0" algn="l" rtl="0">
              <a:spcBef>
                <a:spcPts val="0"/>
              </a:spcBef>
              <a:spcAft>
                <a:spcPts val="0"/>
              </a:spcAft>
              <a:buNone/>
            </a:pPr>
            <a:r>
              <a:rPr lang="es-ES" sz="2400" dirty="0">
                <a:solidFill>
                  <a:schemeClr val="dk1"/>
                </a:solidFill>
                <a:latin typeface="Calibri"/>
                <a:ea typeface="Calibri"/>
                <a:cs typeface="Calibri"/>
                <a:sym typeface="Calibri"/>
              </a:rPr>
              <a:t>		</a:t>
            </a:r>
            <a:r>
              <a:rPr lang="es-ES" sz="2400" b="1" dirty="0">
                <a:solidFill>
                  <a:schemeClr val="dk1"/>
                </a:solidFill>
                <a:latin typeface="Helvetica Neue"/>
                <a:ea typeface="Helvetica Neue"/>
                <a:cs typeface="Helvetica Neue"/>
                <a:sym typeface="Helvetica Neue"/>
              </a:rPr>
              <a:t>APR = (1 + Tasa periódica)</a:t>
            </a:r>
            <a:r>
              <a:rPr lang="es-ES" sz="2400" b="1" baseline="30000" dirty="0">
                <a:solidFill>
                  <a:schemeClr val="dk1"/>
                </a:solidFill>
                <a:latin typeface="Helvetica Neue"/>
                <a:ea typeface="Helvetica Neue"/>
                <a:cs typeface="Helvetica Neue"/>
                <a:sym typeface="Helvetica Neue"/>
              </a:rPr>
              <a:t>Número de períodos</a:t>
            </a:r>
            <a:r>
              <a:rPr lang="es-ES" sz="2400" b="1" dirty="0">
                <a:solidFill>
                  <a:schemeClr val="dk1"/>
                </a:solidFill>
                <a:latin typeface="Helvetica Neue"/>
                <a:ea typeface="Helvetica Neue"/>
                <a:cs typeface="Helvetica Neue"/>
                <a:sym typeface="Helvetica Neue"/>
              </a:rPr>
              <a:t> – 1</a:t>
            </a:r>
            <a:endParaRPr lang="es-ES" dirty="0"/>
          </a:p>
          <a:p>
            <a:pPr marL="0" marR="0" lvl="0" indent="0" algn="l" rtl="0">
              <a:spcBef>
                <a:spcPts val="0"/>
              </a:spcBef>
              <a:spcAft>
                <a:spcPts val="0"/>
              </a:spcAft>
              <a:buNone/>
            </a:pPr>
            <a:endParaRPr lang="es-ES" sz="2200" dirty="0">
              <a:solidFill>
                <a:schemeClr val="dk1"/>
              </a:solidFill>
              <a:latin typeface="Calibri"/>
              <a:ea typeface="Calibri"/>
              <a:cs typeface="Calibri"/>
              <a:sym typeface="Calibri"/>
            </a:endParaRPr>
          </a:p>
          <a:p>
            <a:pPr marL="0" marR="0" lvl="0" indent="0" algn="l" rtl="0">
              <a:spcBef>
                <a:spcPts val="0"/>
              </a:spcBef>
              <a:spcAft>
                <a:spcPts val="0"/>
              </a:spcAft>
              <a:buNone/>
            </a:pPr>
            <a:r>
              <a:rPr lang="es-ES" sz="2400" dirty="0">
                <a:solidFill>
                  <a:schemeClr val="dk1"/>
                </a:solidFill>
                <a:latin typeface="Calibri"/>
                <a:ea typeface="Calibri"/>
                <a:cs typeface="Calibri"/>
                <a:sym typeface="Calibri"/>
              </a:rPr>
              <a:t>Ejemplo 2:	Una compañía de tarjetas de crédito podría cobrar un 1,5% de interés</a:t>
            </a:r>
            <a:endParaRPr lang="es-ES" dirty="0"/>
          </a:p>
          <a:p>
            <a:pPr marL="0" marR="0" lvl="0" indent="0" algn="l" rtl="0">
              <a:spcBef>
                <a:spcPts val="0"/>
              </a:spcBef>
              <a:spcAft>
                <a:spcPts val="0"/>
              </a:spcAft>
              <a:buNone/>
            </a:pPr>
            <a:r>
              <a:rPr lang="es-ES" sz="2400" dirty="0">
                <a:solidFill>
                  <a:schemeClr val="dk1"/>
                </a:solidFill>
                <a:latin typeface="Calibri"/>
                <a:ea typeface="Calibri"/>
                <a:cs typeface="Calibri"/>
                <a:sym typeface="Calibri"/>
              </a:rPr>
              <a:t>		TAE = (1,5% x 12 meses) = 18%</a:t>
            </a:r>
            <a:endParaRPr lang="es-ES" dirty="0"/>
          </a:p>
          <a:p>
            <a:pPr marL="0" marR="0" lvl="0" indent="0" algn="l" rtl="0">
              <a:spcBef>
                <a:spcPts val="0"/>
              </a:spcBef>
              <a:spcAft>
                <a:spcPts val="0"/>
              </a:spcAft>
              <a:buNone/>
            </a:pPr>
            <a:r>
              <a:rPr lang="es-ES" sz="2400" dirty="0">
                <a:solidFill>
                  <a:schemeClr val="dk1"/>
                </a:solidFill>
                <a:latin typeface="Calibri"/>
                <a:ea typeface="Calibri"/>
                <a:cs typeface="Calibri"/>
                <a:sym typeface="Calibri"/>
              </a:rPr>
              <a:t>		APR = (1 + 0,015)</a:t>
            </a:r>
            <a:r>
              <a:rPr lang="es-ES" sz="2400" baseline="30000" dirty="0">
                <a:solidFill>
                  <a:schemeClr val="dk1"/>
                </a:solidFill>
                <a:latin typeface="Calibri"/>
                <a:ea typeface="Calibri"/>
                <a:cs typeface="Calibri"/>
                <a:sym typeface="Calibri"/>
              </a:rPr>
              <a:t>12</a:t>
            </a:r>
            <a:r>
              <a:rPr lang="es-ES" sz="2400" dirty="0">
                <a:solidFill>
                  <a:schemeClr val="dk1"/>
                </a:solidFill>
                <a:latin typeface="Calibri"/>
                <a:ea typeface="Calibri"/>
                <a:cs typeface="Calibri"/>
                <a:sym typeface="Calibri"/>
              </a:rPr>
              <a:t> – 1 = 19,56%</a:t>
            </a:r>
            <a:endParaRPr lang="es-ES" dirty="0"/>
          </a:p>
          <a:p>
            <a:pPr marL="0" marR="0" lvl="0" indent="0" algn="l" rtl="0">
              <a:spcBef>
                <a:spcPts val="0"/>
              </a:spcBef>
              <a:spcAft>
                <a:spcPts val="0"/>
              </a:spcAft>
              <a:buNone/>
            </a:pPr>
            <a:endParaRPr lang="es-ES" sz="2400" dirty="0">
              <a:solidFill>
                <a:schemeClr val="dk1"/>
              </a:solidFill>
              <a:latin typeface="Calibri"/>
              <a:ea typeface="Calibri"/>
              <a:cs typeface="Calibri"/>
              <a:sym typeface="Calibri"/>
            </a:endParaRPr>
          </a:p>
          <a:p>
            <a:pPr algn="just"/>
            <a:r>
              <a:rPr lang="es-ES" sz="2400" dirty="0">
                <a:effectLst/>
                <a:latin typeface="Calibri" panose="020F0502020204030204" pitchFamily="34" charset="0"/>
                <a:ea typeface="Calibri" panose="020F0502020204030204" pitchFamily="34" charset="0"/>
                <a:cs typeface="Arial MT"/>
              </a:rPr>
              <a:t>Si sólo mantiene una deuda en su tarjeta de crédito durante un mes, se le aplicará el tipo anual comparable del 18%. Sin embargo, si mantienes esa suma durante todo el año, tu tipo de interés efectivo sube al 19,56% debido a la capitalización mensual.</a:t>
            </a:r>
            <a:endParaRPr lang="es-ES" sz="2400" dirty="0">
              <a:effectLst/>
              <a:latin typeface="Arial MT"/>
              <a:ea typeface="Arial MT"/>
              <a:cs typeface="Arial MT"/>
            </a:endParaRPr>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sp>
        <p:nvSpPr>
          <p:cNvPr id="122" name="Google Shape;122;p12"/>
          <p:cNvSpPr/>
          <p:nvPr/>
        </p:nvSpPr>
        <p:spPr>
          <a:xfrm>
            <a:off x="12534900" y="5143500"/>
            <a:ext cx="4191000" cy="1906964"/>
          </a:xfrm>
          <a:prstGeom prst="roundRect">
            <a:avLst>
              <a:gd name="adj" fmla="val 16667"/>
            </a:avLst>
          </a:prstGeom>
          <a:solidFill>
            <a:srgbClr val="CF9ECC"/>
          </a:solidFill>
          <a:ln w="25400" cap="flat" cmpd="sng">
            <a:solidFill>
              <a:srgbClr val="CF9EC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a:solidFill>
                  <a:srgbClr val="5F1F5A"/>
                </a:solidFill>
                <a:latin typeface="Calibri"/>
                <a:ea typeface="Calibri"/>
                <a:cs typeface="Calibri"/>
                <a:sym typeface="Calibri"/>
              </a:rPr>
              <a:t>Calculadora online de TAE 🡪 APR:</a:t>
            </a:r>
            <a:endParaRPr/>
          </a:p>
          <a:p>
            <a:pPr marL="0" marR="0" lvl="0" indent="0" algn="ctr" rtl="0">
              <a:spcBef>
                <a:spcPts val="0"/>
              </a:spcBef>
              <a:spcAft>
                <a:spcPts val="0"/>
              </a:spcAft>
              <a:buNone/>
            </a:pPr>
            <a:r>
              <a:rPr lang="en-GB" sz="2400" b="1" u="sng">
                <a:solidFill>
                  <a:srgbClr val="5F1F5A"/>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https://www.aprtoapy.com/</a:t>
            </a:r>
            <a:endParaRPr sz="2400" b="1">
              <a:solidFill>
                <a:srgbClr val="5F1F5A"/>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3"/>
          <p:cNvSpPr txBox="1"/>
          <p:nvPr/>
        </p:nvSpPr>
        <p:spPr>
          <a:xfrm>
            <a:off x="1447800" y="1573291"/>
            <a:ext cx="11887200" cy="1908174"/>
          </a:xfrm>
          <a:prstGeom prst="rect">
            <a:avLst/>
          </a:prstGeom>
          <a:noFill/>
          <a:ln>
            <a:noFill/>
          </a:ln>
        </p:spPr>
        <p:txBody>
          <a:bodyPr spcFirstLastPara="1" wrap="square" lIns="91425" tIns="45700" rIns="91425" bIns="45700" anchor="t" anchorCtr="0">
            <a:spAutoFit/>
          </a:bodyPr>
          <a:lstStyle/>
          <a:p>
            <a:r>
              <a:rPr lang="en-US" sz="4000" b="1">
                <a:solidFill>
                  <a:srgbClr val="660066"/>
                </a:solidFill>
                <a:latin typeface="Calibri"/>
                <a:ea typeface="Calibri"/>
                <a:cs typeface="Calibri"/>
                <a:sym typeface="Calibri"/>
              </a:rPr>
              <a:t>2.  </a:t>
            </a:r>
            <a:r>
              <a:rPr lang="en-GB" sz="4000" b="1">
                <a:solidFill>
                  <a:srgbClr val="660066"/>
                </a:solidFill>
                <a:latin typeface="Calibri"/>
                <a:ea typeface="Calibri"/>
                <a:cs typeface="Calibri"/>
              </a:rPr>
              <a:t>Financiación de deuda frente a financiación de capital</a:t>
            </a:r>
            <a:endParaRPr lang="es-ES" sz="4000" b="1">
              <a:solidFill>
                <a:srgbClr val="660066"/>
              </a:solidFill>
              <a:latin typeface="Calibri"/>
              <a:ea typeface="Calibri"/>
              <a:cs typeface="Calibri"/>
            </a:endParaRPr>
          </a:p>
          <a:p>
            <a:pPr marL="0" marR="0" lvl="0" indent="0" algn="l" rtl="0">
              <a:spcBef>
                <a:spcPts val="0"/>
              </a:spcBef>
              <a:spcAft>
                <a:spcPts val="0"/>
              </a:spcAft>
              <a:buNone/>
            </a:pPr>
            <a:endParaRPr sz="1000" b="1">
              <a:solidFill>
                <a:srgbClr val="660066"/>
              </a:solidFill>
              <a:latin typeface="Calibri"/>
              <a:ea typeface="Calibri"/>
              <a:cs typeface="Calibri"/>
              <a:sym typeface="Calibri"/>
            </a:endParaRPr>
          </a:p>
          <a:p>
            <a:pPr marL="0" marR="0" lvl="0" indent="0" algn="l" rtl="0">
              <a:spcBef>
                <a:spcPts val="0"/>
              </a:spcBef>
              <a:spcAft>
                <a:spcPts val="0"/>
              </a:spcAft>
              <a:buNone/>
            </a:pPr>
            <a:r>
              <a:rPr lang="en-GB" sz="2800" b="1">
                <a:solidFill>
                  <a:srgbClr val="660066"/>
                </a:solidFill>
                <a:latin typeface="Calibri"/>
                <a:ea typeface="Calibri"/>
                <a:cs typeface="Calibri"/>
                <a:sym typeface="Calibri"/>
              </a:rPr>
              <a:t>Sección 1: Visión general</a:t>
            </a:r>
            <a:endParaRPr/>
          </a:p>
        </p:txBody>
      </p:sp>
      <p:sp>
        <p:nvSpPr>
          <p:cNvPr id="128" name="Google Shape;128;p13"/>
          <p:cNvSpPr txBox="1"/>
          <p:nvPr/>
        </p:nvSpPr>
        <p:spPr>
          <a:xfrm>
            <a:off x="1447796" y="7048231"/>
            <a:ext cx="15392399"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400" dirty="0">
                <a:solidFill>
                  <a:schemeClr val="dk1"/>
                </a:solidFill>
                <a:latin typeface="Calibri"/>
                <a:ea typeface="Calibri"/>
                <a:cs typeface="Calibri"/>
                <a:sym typeface="Calibri"/>
              </a:rPr>
              <a:t>El </a:t>
            </a:r>
            <a:r>
              <a:rPr lang="es-ES" sz="2400" b="1" dirty="0">
                <a:solidFill>
                  <a:schemeClr val="dk1"/>
                </a:solidFill>
                <a:latin typeface="Calibri"/>
                <a:ea typeface="Calibri"/>
                <a:cs typeface="Calibri"/>
                <a:sym typeface="Calibri"/>
              </a:rPr>
              <a:t>coeficiente de endeudamiento (D/E) </a:t>
            </a:r>
            <a:r>
              <a:rPr lang="es-ES" sz="2400" dirty="0">
                <a:solidFill>
                  <a:schemeClr val="dk1"/>
                </a:solidFill>
                <a:latin typeface="Calibri"/>
                <a:ea typeface="Calibri"/>
                <a:cs typeface="Calibri"/>
                <a:sym typeface="Calibri"/>
              </a:rPr>
              <a:t>indica qué proporción de la financiación de una empresa procede de la deuda y de los fondos propios.</a:t>
            </a:r>
            <a:endParaRPr lang="en-US" dirty="0"/>
          </a:p>
        </p:txBody>
      </p:sp>
      <p:sp>
        <p:nvSpPr>
          <p:cNvPr id="129" name="Google Shape;129;p13"/>
          <p:cNvSpPr txBox="1"/>
          <p:nvPr/>
        </p:nvSpPr>
        <p:spPr>
          <a:xfrm>
            <a:off x="1447796" y="8394595"/>
            <a:ext cx="96212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dk1"/>
                </a:solidFill>
                <a:latin typeface="Helvetica Neue"/>
                <a:ea typeface="Helvetica Neue"/>
                <a:cs typeface="Helvetica Neue"/>
                <a:sym typeface="Helvetica Neue"/>
              </a:rPr>
              <a:t>D/E =</a:t>
            </a:r>
            <a:endParaRPr sz="1800">
              <a:solidFill>
                <a:schemeClr val="dk1"/>
              </a:solidFill>
              <a:latin typeface="Helvetica Neue"/>
              <a:ea typeface="Helvetica Neue"/>
              <a:cs typeface="Helvetica Neue"/>
              <a:sym typeface="Helvetica Neue"/>
            </a:endParaRPr>
          </a:p>
        </p:txBody>
      </p:sp>
      <p:sp>
        <p:nvSpPr>
          <p:cNvPr id="130" name="Google Shape;130;p13"/>
          <p:cNvSpPr txBox="1"/>
          <p:nvPr/>
        </p:nvSpPr>
        <p:spPr>
          <a:xfrm>
            <a:off x="6781922" y="8394595"/>
            <a:ext cx="9220195"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a:solidFill>
                  <a:schemeClr val="dk1"/>
                </a:solidFill>
                <a:latin typeface="Calibri"/>
                <a:ea typeface="Calibri"/>
                <a:cs typeface="Calibri"/>
                <a:sym typeface="Calibri"/>
              </a:rPr>
              <a:t>En general, </a:t>
            </a:r>
            <a:r>
              <a:rPr lang="es-ES" sz="2400" b="1">
                <a:solidFill>
                  <a:schemeClr val="dk1"/>
                </a:solidFill>
                <a:latin typeface="Calibri"/>
                <a:ea typeface="Calibri"/>
                <a:cs typeface="Calibri"/>
                <a:sym typeface="Calibri"/>
              </a:rPr>
              <a:t>0,5 &lt; D/E &lt; 1,5 </a:t>
            </a:r>
            <a:r>
              <a:rPr lang="es-ES" sz="2400">
                <a:solidFill>
                  <a:schemeClr val="dk1"/>
                </a:solidFill>
                <a:latin typeface="Calibri"/>
                <a:ea typeface="Calibri"/>
                <a:cs typeface="Calibri"/>
                <a:sym typeface="Calibri"/>
              </a:rPr>
              <a:t>se considera bueno en términos de riesgo de la empresa.</a:t>
            </a:r>
            <a:endParaRPr/>
          </a:p>
        </p:txBody>
      </p:sp>
      <p:graphicFrame>
        <p:nvGraphicFramePr>
          <p:cNvPr id="131" name="Google Shape;131;p13"/>
          <p:cNvGraphicFramePr/>
          <p:nvPr>
            <p:extLst>
              <p:ext uri="{D42A27DB-BD31-4B8C-83A1-F6EECF244321}">
                <p14:modId xmlns:p14="http://schemas.microsoft.com/office/powerpoint/2010/main" val="1081576966"/>
              </p:ext>
            </p:extLst>
          </p:nvPr>
        </p:nvGraphicFramePr>
        <p:xfrm>
          <a:off x="3047995" y="3406536"/>
          <a:ext cx="12192000" cy="3566250"/>
        </p:xfrm>
        <a:graphic>
          <a:graphicData uri="http://schemas.openxmlformats.org/drawingml/2006/table">
            <a:tbl>
              <a:tblPr firstRow="1" bandRow="1">
                <a:noFill/>
                <a:tableStyleId>{30FF137B-871C-44DF-9562-7AF327203E11}</a:tableStyleId>
              </a:tblPr>
              <a:tblGrid>
                <a:gridCol w="73152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tblGrid>
              <a:tr h="254000">
                <a:tc>
                  <a:txBody>
                    <a:bodyPr/>
                    <a:lstStyle/>
                    <a:p>
                      <a:pPr marL="0" marR="0" lvl="0" indent="0" algn="l" rtl="0">
                        <a:spcBef>
                          <a:spcPts val="0"/>
                        </a:spcBef>
                        <a:spcAft>
                          <a:spcPts val="0"/>
                        </a:spcAft>
                        <a:buNone/>
                      </a:pPr>
                      <a:r>
                        <a:rPr lang="en-GB" sz="2000" u="none" strike="noStrike" cap="none"/>
                        <a:t>Préstamo de dinero</a:t>
                      </a:r>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0"/>
                  </a:ext>
                </a:extLst>
              </a:tr>
              <a:tr h="370850">
                <a:tc>
                  <a:txBody>
                    <a:bodyPr/>
                    <a:lstStyle/>
                    <a:p>
                      <a:pPr lvl="0"/>
                      <a:r>
                        <a:rPr lang="en-GB" sz="2000" b="1" i="0" u="none" strike="noStrike" cap="none">
                          <a:solidFill>
                            <a:schemeClr val="dk1"/>
                          </a:solidFill>
                          <a:latin typeface="Calibri"/>
                          <a:ea typeface="Calibri"/>
                          <a:cs typeface="Calibri"/>
                          <a:sym typeface="Arial"/>
                        </a:rPr>
                        <a:t>Carga financiera adicional para la empresa</a:t>
                      </a:r>
                      <a:endParaRPr lang="es-ES" sz="2000" b="1" i="0" u="none" strike="noStrike" cap="none">
                        <a:solidFill>
                          <a:schemeClr val="dk1"/>
                        </a:solidFill>
                        <a:latin typeface="Calibri"/>
                        <a:ea typeface="Calibri"/>
                        <a:cs typeface="Calibri"/>
                        <a:sym typeface="Arial"/>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1"/>
                  </a:ext>
                </a:extLst>
              </a:tr>
              <a:tr h="370850">
                <a:tc>
                  <a:txBody>
                    <a:bodyPr/>
                    <a:lstStyle/>
                    <a:p>
                      <a:pPr lvl="0"/>
                      <a:r>
                        <a:rPr lang="en-GB" sz="2000" b="1" i="0" u="none" strike="noStrike" cap="none">
                          <a:solidFill>
                            <a:schemeClr val="dk1"/>
                          </a:solidFill>
                          <a:latin typeface="Calibri"/>
                          <a:ea typeface="Calibri"/>
                          <a:cs typeface="Calibri"/>
                          <a:sym typeface="Arial"/>
                        </a:rPr>
                        <a:t>Obligación de devolver el dinero obtenido con intereses</a:t>
                      </a:r>
                      <a:endParaRPr lang="es-ES" sz="2000" b="1" i="0" u="none" strike="noStrike" cap="none">
                        <a:solidFill>
                          <a:schemeClr val="dk1"/>
                        </a:solidFill>
                        <a:latin typeface="Calibri"/>
                        <a:ea typeface="Calibri"/>
                        <a:cs typeface="Calibri"/>
                        <a:sym typeface="Arial"/>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2"/>
                  </a:ext>
                </a:extLst>
              </a:tr>
              <a:tr h="370850">
                <a:tc>
                  <a:txBody>
                    <a:bodyPr/>
                    <a:lstStyle/>
                    <a:p>
                      <a:pPr lvl="0"/>
                      <a:r>
                        <a:rPr lang="en-GB" sz="2000" b="1" i="0" u="none" strike="noStrike" cap="none">
                          <a:solidFill>
                            <a:schemeClr val="dk1"/>
                          </a:solidFill>
                          <a:latin typeface="Calibri"/>
                          <a:ea typeface="Calibri"/>
                          <a:cs typeface="Calibri"/>
                          <a:sym typeface="Arial"/>
                        </a:rPr>
                        <a:t>Costes fáciles de prever</a:t>
                      </a:r>
                      <a:endParaRPr lang="es-ES" sz="2000" b="1" i="0" u="none" strike="noStrike" cap="none">
                        <a:solidFill>
                          <a:schemeClr val="dk1"/>
                        </a:solidFill>
                        <a:latin typeface="Calibri"/>
                        <a:ea typeface="Calibri"/>
                        <a:cs typeface="Calibri"/>
                        <a:sym typeface="Arial"/>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3"/>
                  </a:ext>
                </a:extLst>
              </a:tr>
              <a:tr h="370850">
                <a:tc>
                  <a:txBody>
                    <a:bodyPr/>
                    <a:lstStyle/>
                    <a:p>
                      <a:pPr lvl="0"/>
                      <a:r>
                        <a:rPr lang="en-GB" sz="2000" b="1" i="0" u="none" strike="noStrike" cap="none">
                          <a:solidFill>
                            <a:schemeClr val="dk1"/>
                          </a:solidFill>
                          <a:latin typeface="Calibri"/>
                          <a:ea typeface="Calibri"/>
                          <a:cs typeface="Calibri"/>
                          <a:sym typeface="Arial"/>
                        </a:rPr>
                        <a:t>Calendario de amortización</a:t>
                      </a:r>
                      <a:endParaRPr lang="es-ES" sz="2000" b="1" i="0" u="none" strike="noStrike" cap="none">
                        <a:solidFill>
                          <a:schemeClr val="dk1"/>
                        </a:solidFill>
                        <a:latin typeface="Calibri"/>
                        <a:ea typeface="Calibri"/>
                        <a:cs typeface="Calibri"/>
                        <a:sym typeface="Arial"/>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4"/>
                  </a:ext>
                </a:extLst>
              </a:tr>
              <a:tr h="370850">
                <a:tc>
                  <a:txBody>
                    <a:bodyPr/>
                    <a:lstStyle/>
                    <a:p>
                      <a:pPr lvl="0"/>
                      <a:r>
                        <a:rPr lang="en-GB" sz="2000" b="1" i="0" u="none" strike="noStrike" cap="none">
                          <a:solidFill>
                            <a:schemeClr val="dk1"/>
                          </a:solidFill>
                          <a:latin typeface="Calibri"/>
                          <a:ea typeface="Calibri"/>
                          <a:cs typeface="Calibri"/>
                          <a:sym typeface="Arial"/>
                        </a:rPr>
                        <a:t>Venta de una parte del capital de la empresa</a:t>
                      </a:r>
                      <a:endParaRPr lang="es-ES" sz="2000" b="1" i="0" u="none" strike="noStrike" cap="none">
                        <a:solidFill>
                          <a:schemeClr val="dk1"/>
                        </a:solidFill>
                        <a:latin typeface="Calibri"/>
                        <a:ea typeface="Calibri"/>
                        <a:cs typeface="Calibri"/>
                        <a:sym typeface="Arial"/>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5"/>
                  </a:ext>
                </a:extLst>
              </a:tr>
              <a:tr h="370850">
                <a:tc>
                  <a:txBody>
                    <a:bodyPr/>
                    <a:lstStyle/>
                    <a:p>
                      <a:pPr lvl="0"/>
                      <a:r>
                        <a:rPr lang="en-GB" sz="2000" b="1" i="0" u="none" strike="noStrike" cap="none">
                          <a:solidFill>
                            <a:schemeClr val="dk1"/>
                          </a:solidFill>
                          <a:latin typeface="Calibri"/>
                          <a:ea typeface="Calibri"/>
                          <a:cs typeface="Calibri"/>
                          <a:sym typeface="Arial"/>
                        </a:rPr>
                        <a:t>Reparto del negocio de gestión</a:t>
                      </a:r>
                      <a:endParaRPr lang="es-ES" sz="2000" b="1" i="0" u="none" strike="noStrike" cap="none">
                        <a:solidFill>
                          <a:schemeClr val="dk1"/>
                        </a:solidFill>
                        <a:latin typeface="Calibri"/>
                        <a:ea typeface="Calibri"/>
                        <a:cs typeface="Calibri"/>
                        <a:sym typeface="Arial"/>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6"/>
                  </a:ext>
                </a:extLst>
              </a:tr>
              <a:tr h="370850">
                <a:tc>
                  <a:txBody>
                    <a:bodyPr/>
                    <a:lstStyle/>
                    <a:p>
                      <a:pPr lvl="0"/>
                      <a:r>
                        <a:rPr lang="en-GB" sz="2000" b="1" i="0" u="none" strike="noStrike" cap="none">
                          <a:solidFill>
                            <a:schemeClr val="dk1"/>
                          </a:solidFill>
                          <a:latin typeface="Calibri"/>
                          <a:ea typeface="Calibri"/>
                          <a:cs typeface="Calibri"/>
                          <a:sym typeface="Arial"/>
                        </a:rPr>
                        <a:t>Participación en los beneficios</a:t>
                      </a:r>
                      <a:endParaRPr lang="es-ES" sz="2000" b="1" i="0" u="none" strike="noStrike" cap="none">
                        <a:solidFill>
                          <a:schemeClr val="dk1"/>
                        </a:solidFill>
                        <a:latin typeface="Calibri"/>
                        <a:ea typeface="Calibri"/>
                        <a:cs typeface="Calibri"/>
                        <a:sym typeface="Arial"/>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7"/>
                  </a:ext>
                </a:extLst>
              </a:tr>
              <a:tr h="370850">
                <a:tc>
                  <a:txBody>
                    <a:bodyPr/>
                    <a:lstStyle/>
                    <a:p>
                      <a:pPr lvl="0"/>
                      <a:r>
                        <a:rPr lang="en-GB" sz="2000" b="1" i="0" u="none" strike="noStrike" cap="none">
                          <a:solidFill>
                            <a:schemeClr val="dk1"/>
                          </a:solidFill>
                          <a:latin typeface="Calibri"/>
                          <a:ea typeface="Calibri"/>
                          <a:cs typeface="Calibri"/>
                          <a:sym typeface="Arial"/>
                        </a:rPr>
                        <a:t>Acceso más fácil a la fase incipiente</a:t>
                      </a:r>
                      <a:endParaRPr lang="es-ES" sz="2000" b="1" i="0" u="none" strike="noStrike" cap="none">
                        <a:solidFill>
                          <a:schemeClr val="dk1"/>
                        </a:solidFill>
                        <a:latin typeface="Calibri"/>
                        <a:ea typeface="Calibri"/>
                        <a:cs typeface="Calibri"/>
                        <a:sym typeface="Arial"/>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dirty="0"/>
                    </a:p>
                  </a:txBody>
                  <a:tcPr marL="91450" marR="91450" marT="45725" marB="45725"/>
                </a:tc>
                <a:extLst>
                  <a:ext uri="{0D108BD9-81ED-4DB2-BD59-A6C34878D82A}">
                    <a16:rowId xmlns:a16="http://schemas.microsoft.com/office/drawing/2014/main" val="10008"/>
                  </a:ext>
                </a:extLst>
              </a:tr>
            </a:tbl>
          </a:graphicData>
        </a:graphic>
      </p:graphicFrame>
      <p:sp>
        <p:nvSpPr>
          <p:cNvPr id="132" name="Google Shape;132;p13"/>
          <p:cNvSpPr txBox="1"/>
          <p:nvPr/>
        </p:nvSpPr>
        <p:spPr>
          <a:xfrm>
            <a:off x="12903579" y="2471648"/>
            <a:ext cx="224978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chemeClr val="dk1"/>
                </a:solidFill>
                <a:latin typeface="Calibri"/>
                <a:ea typeface="Calibri"/>
                <a:cs typeface="Calibri"/>
                <a:sym typeface="Calibri"/>
              </a:rPr>
              <a:t>FINANCIACIÓN DE CAPITAL</a:t>
            </a:r>
            <a:endParaRPr sz="2000" dirty="0">
              <a:solidFill>
                <a:schemeClr val="dk1"/>
              </a:solidFill>
              <a:latin typeface="Calibri"/>
              <a:ea typeface="Calibri"/>
              <a:cs typeface="Calibri"/>
              <a:sym typeface="Calibri"/>
            </a:endParaRPr>
          </a:p>
        </p:txBody>
      </p:sp>
      <p:sp>
        <p:nvSpPr>
          <p:cNvPr id="133" name="Google Shape;133;p13"/>
          <p:cNvSpPr txBox="1"/>
          <p:nvPr/>
        </p:nvSpPr>
        <p:spPr>
          <a:xfrm>
            <a:off x="10680700" y="2360438"/>
            <a:ext cx="2009653"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chemeClr val="dk1"/>
                </a:solidFill>
                <a:latin typeface="Calibri"/>
                <a:ea typeface="Calibri"/>
                <a:cs typeface="Calibri"/>
                <a:sym typeface="Calibri"/>
              </a:rPr>
              <a:t>FINANCIÓN MEDIANTE DEUDA</a:t>
            </a:r>
            <a:endParaRPr sz="2000" dirty="0">
              <a:solidFill>
                <a:schemeClr val="dk1"/>
              </a:solidFill>
              <a:latin typeface="Calibri"/>
              <a:ea typeface="Calibri"/>
              <a:cs typeface="Calibri"/>
              <a:sym typeface="Calibri"/>
            </a:endParaRPr>
          </a:p>
        </p:txBody>
      </p:sp>
      <p:pic>
        <p:nvPicPr>
          <p:cNvPr id="134" name="Google Shape;134;p13" descr="Segno di spunta con riempimento a tinta unita"/>
          <p:cNvPicPr preferRelativeResize="0"/>
          <p:nvPr/>
        </p:nvPicPr>
        <p:blipFill rotWithShape="1">
          <a:blip r:embed="rId3">
            <a:alphaModFix/>
          </a:blip>
          <a:srcRect/>
          <a:stretch/>
        </p:blipFill>
        <p:spPr>
          <a:xfrm>
            <a:off x="11392020" y="3387032"/>
            <a:ext cx="400110" cy="400110"/>
          </a:xfrm>
          <a:prstGeom prst="rect">
            <a:avLst/>
          </a:prstGeom>
          <a:noFill/>
          <a:ln>
            <a:noFill/>
          </a:ln>
        </p:spPr>
      </p:pic>
      <p:pic>
        <p:nvPicPr>
          <p:cNvPr id="135" name="Google Shape;135;p13" descr="Segno di spunta con riempimento a tinta unita"/>
          <p:cNvPicPr preferRelativeResize="0"/>
          <p:nvPr/>
        </p:nvPicPr>
        <p:blipFill rotWithShape="1">
          <a:blip r:embed="rId3">
            <a:alphaModFix/>
          </a:blip>
          <a:srcRect/>
          <a:stretch/>
        </p:blipFill>
        <p:spPr>
          <a:xfrm>
            <a:off x="11392020" y="3795150"/>
            <a:ext cx="400110" cy="400110"/>
          </a:xfrm>
          <a:prstGeom prst="rect">
            <a:avLst/>
          </a:prstGeom>
          <a:noFill/>
          <a:ln>
            <a:noFill/>
          </a:ln>
        </p:spPr>
      </p:pic>
      <p:pic>
        <p:nvPicPr>
          <p:cNvPr id="136" name="Google Shape;136;p13" descr="Segno di spunta con riempimento a tinta unita"/>
          <p:cNvPicPr preferRelativeResize="0"/>
          <p:nvPr/>
        </p:nvPicPr>
        <p:blipFill rotWithShape="1">
          <a:blip r:embed="rId3">
            <a:alphaModFix/>
          </a:blip>
          <a:srcRect/>
          <a:stretch/>
        </p:blipFill>
        <p:spPr>
          <a:xfrm>
            <a:off x="11392020" y="4195260"/>
            <a:ext cx="400110" cy="400110"/>
          </a:xfrm>
          <a:prstGeom prst="rect">
            <a:avLst/>
          </a:prstGeom>
          <a:noFill/>
          <a:ln>
            <a:noFill/>
          </a:ln>
        </p:spPr>
      </p:pic>
      <p:pic>
        <p:nvPicPr>
          <p:cNvPr id="137" name="Google Shape;137;p13" descr="Segno di spunta con riempimento a tinta unita"/>
          <p:cNvPicPr preferRelativeResize="0"/>
          <p:nvPr/>
        </p:nvPicPr>
        <p:blipFill rotWithShape="1">
          <a:blip r:embed="rId3">
            <a:alphaModFix/>
          </a:blip>
          <a:srcRect/>
          <a:stretch/>
        </p:blipFill>
        <p:spPr>
          <a:xfrm>
            <a:off x="11392020" y="4595370"/>
            <a:ext cx="400110" cy="400110"/>
          </a:xfrm>
          <a:prstGeom prst="rect">
            <a:avLst/>
          </a:prstGeom>
          <a:noFill/>
          <a:ln>
            <a:noFill/>
          </a:ln>
        </p:spPr>
      </p:pic>
      <p:pic>
        <p:nvPicPr>
          <p:cNvPr id="138" name="Google Shape;138;p13" descr="Segno di spunta con riempimento a tinta unita"/>
          <p:cNvPicPr preferRelativeResize="0"/>
          <p:nvPr/>
        </p:nvPicPr>
        <p:blipFill rotWithShape="1">
          <a:blip r:embed="rId3">
            <a:alphaModFix/>
          </a:blip>
          <a:srcRect/>
          <a:stretch/>
        </p:blipFill>
        <p:spPr>
          <a:xfrm>
            <a:off x="11392020" y="4968458"/>
            <a:ext cx="400110" cy="400110"/>
          </a:xfrm>
          <a:prstGeom prst="rect">
            <a:avLst/>
          </a:prstGeom>
          <a:noFill/>
          <a:ln>
            <a:noFill/>
          </a:ln>
        </p:spPr>
      </p:pic>
      <p:pic>
        <p:nvPicPr>
          <p:cNvPr id="139" name="Google Shape;139;p13" descr="Segno di spunta con riempimento a tinta unita"/>
          <p:cNvPicPr preferRelativeResize="0"/>
          <p:nvPr/>
        </p:nvPicPr>
        <p:blipFill rotWithShape="1">
          <a:blip r:embed="rId3">
            <a:alphaModFix/>
          </a:blip>
          <a:srcRect/>
          <a:stretch/>
        </p:blipFill>
        <p:spPr>
          <a:xfrm>
            <a:off x="13838853" y="5368568"/>
            <a:ext cx="400110" cy="400110"/>
          </a:xfrm>
          <a:prstGeom prst="rect">
            <a:avLst/>
          </a:prstGeom>
          <a:noFill/>
          <a:ln>
            <a:noFill/>
          </a:ln>
        </p:spPr>
      </p:pic>
      <p:pic>
        <p:nvPicPr>
          <p:cNvPr id="140" name="Google Shape;140;p13" descr="Segno di spunta con riempimento a tinta unita"/>
          <p:cNvPicPr preferRelativeResize="0"/>
          <p:nvPr/>
        </p:nvPicPr>
        <p:blipFill rotWithShape="1">
          <a:blip r:embed="rId3">
            <a:alphaModFix/>
          </a:blip>
          <a:srcRect/>
          <a:stretch/>
        </p:blipFill>
        <p:spPr>
          <a:xfrm>
            <a:off x="13838853" y="5776686"/>
            <a:ext cx="400110" cy="400110"/>
          </a:xfrm>
          <a:prstGeom prst="rect">
            <a:avLst/>
          </a:prstGeom>
          <a:noFill/>
          <a:ln>
            <a:noFill/>
          </a:ln>
        </p:spPr>
      </p:pic>
      <p:pic>
        <p:nvPicPr>
          <p:cNvPr id="141" name="Google Shape;141;p13" descr="Segno di spunta con riempimento a tinta unita"/>
          <p:cNvPicPr preferRelativeResize="0"/>
          <p:nvPr/>
        </p:nvPicPr>
        <p:blipFill rotWithShape="1">
          <a:blip r:embed="rId3">
            <a:alphaModFix/>
          </a:blip>
          <a:srcRect/>
          <a:stretch/>
        </p:blipFill>
        <p:spPr>
          <a:xfrm>
            <a:off x="13838853" y="6196009"/>
            <a:ext cx="400110" cy="400110"/>
          </a:xfrm>
          <a:prstGeom prst="rect">
            <a:avLst/>
          </a:prstGeom>
          <a:noFill/>
          <a:ln>
            <a:noFill/>
          </a:ln>
        </p:spPr>
      </p:pic>
      <p:pic>
        <p:nvPicPr>
          <p:cNvPr id="142" name="Google Shape;142;p13" descr="Segno di spunta con riempimento a tinta unita"/>
          <p:cNvPicPr preferRelativeResize="0"/>
          <p:nvPr/>
        </p:nvPicPr>
        <p:blipFill rotWithShape="1">
          <a:blip r:embed="rId3">
            <a:alphaModFix/>
          </a:blip>
          <a:srcRect/>
          <a:stretch/>
        </p:blipFill>
        <p:spPr>
          <a:xfrm>
            <a:off x="13838853" y="6595886"/>
            <a:ext cx="400110" cy="400110"/>
          </a:xfrm>
          <a:prstGeom prst="rect">
            <a:avLst/>
          </a:prstGeom>
          <a:noFill/>
          <a:ln>
            <a:noFill/>
          </a:ln>
        </p:spPr>
      </p:pic>
      <p:pic>
        <p:nvPicPr>
          <p:cNvPr id="143" name="Google Shape;143;p13" descr="Chiudi con riempimento a tinta unita"/>
          <p:cNvPicPr preferRelativeResize="0"/>
          <p:nvPr/>
        </p:nvPicPr>
        <p:blipFill rotWithShape="1">
          <a:blip r:embed="rId4">
            <a:alphaModFix/>
          </a:blip>
          <a:srcRect/>
          <a:stretch/>
        </p:blipFill>
        <p:spPr>
          <a:xfrm>
            <a:off x="13838853" y="4995480"/>
            <a:ext cx="400110" cy="400110"/>
          </a:xfrm>
          <a:prstGeom prst="rect">
            <a:avLst/>
          </a:prstGeom>
          <a:noFill/>
          <a:ln>
            <a:noFill/>
          </a:ln>
        </p:spPr>
      </p:pic>
      <p:pic>
        <p:nvPicPr>
          <p:cNvPr id="144" name="Google Shape;144;p13" descr="Chiudi con riempimento a tinta unita"/>
          <p:cNvPicPr preferRelativeResize="0"/>
          <p:nvPr/>
        </p:nvPicPr>
        <p:blipFill rotWithShape="1">
          <a:blip r:embed="rId4">
            <a:alphaModFix/>
          </a:blip>
          <a:srcRect/>
          <a:stretch/>
        </p:blipFill>
        <p:spPr>
          <a:xfrm>
            <a:off x="13838853" y="4595370"/>
            <a:ext cx="400110" cy="400110"/>
          </a:xfrm>
          <a:prstGeom prst="rect">
            <a:avLst/>
          </a:prstGeom>
          <a:noFill/>
          <a:ln>
            <a:noFill/>
          </a:ln>
        </p:spPr>
      </p:pic>
      <p:pic>
        <p:nvPicPr>
          <p:cNvPr id="145" name="Google Shape;145;p13" descr="Chiudi con riempimento a tinta unita"/>
          <p:cNvPicPr preferRelativeResize="0"/>
          <p:nvPr/>
        </p:nvPicPr>
        <p:blipFill rotWithShape="1">
          <a:blip r:embed="rId4">
            <a:alphaModFix/>
          </a:blip>
          <a:srcRect/>
          <a:stretch/>
        </p:blipFill>
        <p:spPr>
          <a:xfrm>
            <a:off x="13828416" y="4195260"/>
            <a:ext cx="400110" cy="400110"/>
          </a:xfrm>
          <a:prstGeom prst="rect">
            <a:avLst/>
          </a:prstGeom>
          <a:noFill/>
          <a:ln>
            <a:noFill/>
          </a:ln>
        </p:spPr>
      </p:pic>
      <p:pic>
        <p:nvPicPr>
          <p:cNvPr id="146" name="Google Shape;146;p13" descr="Chiudi con riempimento a tinta unita"/>
          <p:cNvPicPr preferRelativeResize="0"/>
          <p:nvPr/>
        </p:nvPicPr>
        <p:blipFill rotWithShape="1">
          <a:blip r:embed="rId4">
            <a:alphaModFix/>
          </a:blip>
          <a:srcRect/>
          <a:stretch/>
        </p:blipFill>
        <p:spPr>
          <a:xfrm>
            <a:off x="13817979" y="3795150"/>
            <a:ext cx="400110" cy="400110"/>
          </a:xfrm>
          <a:prstGeom prst="rect">
            <a:avLst/>
          </a:prstGeom>
          <a:noFill/>
          <a:ln>
            <a:noFill/>
          </a:ln>
        </p:spPr>
      </p:pic>
      <p:pic>
        <p:nvPicPr>
          <p:cNvPr id="147" name="Google Shape;147;p13" descr="Chiudi con riempimento a tinta unita"/>
          <p:cNvPicPr preferRelativeResize="0"/>
          <p:nvPr/>
        </p:nvPicPr>
        <p:blipFill rotWithShape="1">
          <a:blip r:embed="rId4">
            <a:alphaModFix/>
          </a:blip>
          <a:srcRect/>
          <a:stretch/>
        </p:blipFill>
        <p:spPr>
          <a:xfrm>
            <a:off x="13817979" y="3414253"/>
            <a:ext cx="400110" cy="400110"/>
          </a:xfrm>
          <a:prstGeom prst="rect">
            <a:avLst/>
          </a:prstGeom>
          <a:noFill/>
          <a:ln>
            <a:noFill/>
          </a:ln>
        </p:spPr>
      </p:pic>
      <p:pic>
        <p:nvPicPr>
          <p:cNvPr id="148" name="Google Shape;148;p13" descr="Chiudi con riempimento a tinta unita"/>
          <p:cNvPicPr preferRelativeResize="0"/>
          <p:nvPr/>
        </p:nvPicPr>
        <p:blipFill rotWithShape="1">
          <a:blip r:embed="rId4">
            <a:alphaModFix/>
          </a:blip>
          <a:srcRect/>
          <a:stretch/>
        </p:blipFill>
        <p:spPr>
          <a:xfrm>
            <a:off x="11392020" y="5395590"/>
            <a:ext cx="400110" cy="400110"/>
          </a:xfrm>
          <a:prstGeom prst="rect">
            <a:avLst/>
          </a:prstGeom>
          <a:noFill/>
          <a:ln>
            <a:noFill/>
          </a:ln>
        </p:spPr>
      </p:pic>
      <p:pic>
        <p:nvPicPr>
          <p:cNvPr id="149" name="Google Shape;149;p13" descr="Chiudi con riempimento a tinta unita"/>
          <p:cNvPicPr preferRelativeResize="0"/>
          <p:nvPr/>
        </p:nvPicPr>
        <p:blipFill rotWithShape="1">
          <a:blip r:embed="rId4">
            <a:alphaModFix/>
          </a:blip>
          <a:srcRect/>
          <a:stretch/>
        </p:blipFill>
        <p:spPr>
          <a:xfrm>
            <a:off x="11392020" y="5795700"/>
            <a:ext cx="400110" cy="400110"/>
          </a:xfrm>
          <a:prstGeom prst="rect">
            <a:avLst/>
          </a:prstGeom>
          <a:noFill/>
          <a:ln>
            <a:noFill/>
          </a:ln>
        </p:spPr>
      </p:pic>
      <p:pic>
        <p:nvPicPr>
          <p:cNvPr id="150" name="Google Shape;150;p13" descr="Chiudi con riempimento a tinta unita"/>
          <p:cNvPicPr preferRelativeResize="0"/>
          <p:nvPr/>
        </p:nvPicPr>
        <p:blipFill rotWithShape="1">
          <a:blip r:embed="rId4">
            <a:alphaModFix/>
          </a:blip>
          <a:srcRect/>
          <a:stretch/>
        </p:blipFill>
        <p:spPr>
          <a:xfrm>
            <a:off x="11392020" y="6176796"/>
            <a:ext cx="400110" cy="400110"/>
          </a:xfrm>
          <a:prstGeom prst="rect">
            <a:avLst/>
          </a:prstGeom>
          <a:noFill/>
          <a:ln>
            <a:noFill/>
          </a:ln>
        </p:spPr>
      </p:pic>
      <p:pic>
        <p:nvPicPr>
          <p:cNvPr id="151" name="Google Shape;151;p13" descr="Chiudi con riempimento a tinta unita"/>
          <p:cNvPicPr preferRelativeResize="0"/>
          <p:nvPr/>
        </p:nvPicPr>
        <p:blipFill rotWithShape="1">
          <a:blip r:embed="rId4">
            <a:alphaModFix/>
          </a:blip>
          <a:srcRect/>
          <a:stretch/>
        </p:blipFill>
        <p:spPr>
          <a:xfrm>
            <a:off x="11392020" y="6595886"/>
            <a:ext cx="400110" cy="400110"/>
          </a:xfrm>
          <a:prstGeom prst="rect">
            <a:avLst/>
          </a:prstGeom>
          <a:noFill/>
          <a:ln>
            <a:noFill/>
          </a:ln>
        </p:spPr>
      </p:pic>
      <p:sp>
        <p:nvSpPr>
          <p:cNvPr id="152" name="Google Shape;152;p13"/>
          <p:cNvSpPr txBox="1"/>
          <p:nvPr/>
        </p:nvSpPr>
        <p:spPr>
          <a:xfrm>
            <a:off x="3379903" y="8021515"/>
            <a:ext cx="2432035"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dk1"/>
                </a:solidFill>
                <a:latin typeface="Helvetica Neue"/>
                <a:sym typeface="Helvetica Neue"/>
              </a:rPr>
              <a:t>Deudas totales</a:t>
            </a:r>
            <a:endParaRPr/>
          </a:p>
        </p:txBody>
      </p:sp>
      <p:sp>
        <p:nvSpPr>
          <p:cNvPr id="153" name="Google Shape;153;p13"/>
          <p:cNvSpPr txBox="1"/>
          <p:nvPr/>
        </p:nvSpPr>
        <p:spPr>
          <a:xfrm>
            <a:off x="2409918" y="8648700"/>
            <a:ext cx="404040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dk1"/>
                </a:solidFill>
                <a:latin typeface="Helvetica Neue"/>
                <a:ea typeface="Helvetica Neue"/>
                <a:cs typeface="Helvetica Neue"/>
                <a:sym typeface="Helvetica Neue"/>
              </a:rPr>
              <a:t>Total de fondos propios</a:t>
            </a:r>
            <a:endParaRPr/>
          </a:p>
        </p:txBody>
      </p:sp>
      <p:cxnSp>
        <p:nvCxnSpPr>
          <p:cNvPr id="154" name="Google Shape;154;p13"/>
          <p:cNvCxnSpPr/>
          <p:nvPr/>
        </p:nvCxnSpPr>
        <p:spPr>
          <a:xfrm rot="10800000">
            <a:off x="2409919" y="8625427"/>
            <a:ext cx="4040401" cy="0"/>
          </a:xfrm>
          <a:prstGeom prst="straightConnector1">
            <a:avLst/>
          </a:prstGeom>
          <a:noFill/>
          <a:ln w="9525" cap="flat" cmpd="sng">
            <a:solidFill>
              <a:schemeClr val="dk1"/>
            </a:solidFill>
            <a:prstDash val="solid"/>
            <a:round/>
            <a:headEnd type="none" w="sm" len="sm"/>
            <a:tailEnd type="none" w="sm" len="sm"/>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4"/>
          <p:cNvSpPr txBox="1"/>
          <p:nvPr/>
        </p:nvSpPr>
        <p:spPr>
          <a:xfrm>
            <a:off x="1447800" y="1573291"/>
            <a:ext cx="13081000" cy="12926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a:solidFill>
                  <a:srgbClr val="660066"/>
                </a:solidFill>
                <a:latin typeface="Calibri"/>
                <a:ea typeface="Calibri"/>
                <a:cs typeface="Calibri"/>
                <a:sym typeface="Calibri"/>
              </a:rPr>
              <a:t>2.	</a:t>
            </a:r>
            <a:r>
              <a:rPr lang="en-GB" sz="4000" b="1">
                <a:solidFill>
                  <a:srgbClr val="660066"/>
                </a:solidFill>
                <a:latin typeface="Calibri"/>
                <a:ea typeface="Calibri"/>
                <a:cs typeface="Calibri"/>
              </a:rPr>
              <a:t> Financiación de deuda frente a financiación de capital</a:t>
            </a:r>
            <a:endParaRPr/>
          </a:p>
          <a:p>
            <a:pPr marL="0" marR="0" lvl="0" indent="0" algn="l" rtl="0">
              <a:spcBef>
                <a:spcPts val="0"/>
              </a:spcBef>
              <a:spcAft>
                <a:spcPts val="0"/>
              </a:spcAft>
              <a:buNone/>
            </a:pPr>
            <a:endParaRPr sz="1000" b="1">
              <a:solidFill>
                <a:srgbClr val="660066"/>
              </a:solidFill>
              <a:latin typeface="Calibri"/>
              <a:ea typeface="Calibri"/>
              <a:cs typeface="Calibri"/>
              <a:sym typeface="Calibri"/>
            </a:endParaRPr>
          </a:p>
          <a:p>
            <a:pPr marL="0" marR="0" lvl="0" indent="0" algn="l" rtl="0">
              <a:spcBef>
                <a:spcPts val="0"/>
              </a:spcBef>
              <a:spcAft>
                <a:spcPts val="0"/>
              </a:spcAft>
              <a:buNone/>
            </a:pPr>
            <a:r>
              <a:rPr lang="en-GB" sz="2800" b="1">
                <a:solidFill>
                  <a:srgbClr val="660066"/>
                </a:solidFill>
                <a:latin typeface="Calibri"/>
                <a:ea typeface="Calibri"/>
                <a:cs typeface="Calibri"/>
                <a:sym typeface="Calibri"/>
              </a:rPr>
              <a:t>Sección 2: </a:t>
            </a:r>
            <a:r>
              <a:rPr lang="en-GB" sz="1800" i="1">
                <a:solidFill>
                  <a:srgbClr val="CC00CC"/>
                </a:solidFill>
                <a:effectLst/>
                <a:latin typeface="Calibri" panose="020F0502020204030204" pitchFamily="34" charset="0"/>
                <a:ea typeface="Calibri" panose="020F0502020204030204" pitchFamily="34" charset="0"/>
              </a:rPr>
              <a:t> </a:t>
            </a:r>
            <a:r>
              <a:rPr lang="en-GB" sz="2800" b="1">
                <a:solidFill>
                  <a:srgbClr val="660066"/>
                </a:solidFill>
                <a:latin typeface="Calibri"/>
                <a:ea typeface="Calibri"/>
                <a:cs typeface="Calibri"/>
              </a:rPr>
              <a:t>Financiación de la deuda: préstamos y prestatarios</a:t>
            </a:r>
            <a:endParaRPr sz="2800" b="1">
              <a:solidFill>
                <a:srgbClr val="660066"/>
              </a:solidFill>
              <a:latin typeface="Calibri"/>
              <a:ea typeface="Calibri"/>
              <a:cs typeface="Calibri"/>
            </a:endParaRPr>
          </a:p>
        </p:txBody>
      </p:sp>
      <p:sp>
        <p:nvSpPr>
          <p:cNvPr id="160" name="Google Shape;160;p14"/>
          <p:cNvSpPr txBox="1"/>
          <p:nvPr/>
        </p:nvSpPr>
        <p:spPr>
          <a:xfrm>
            <a:off x="1447800" y="2927073"/>
            <a:ext cx="6705600" cy="20005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dirty="0">
                <a:solidFill>
                  <a:schemeClr val="dk1"/>
                </a:solidFill>
                <a:latin typeface="Calibri"/>
                <a:ea typeface="Calibri"/>
                <a:cs typeface="Calibri"/>
              </a:rPr>
              <a:t>PRESTAMISTAS</a:t>
            </a:r>
            <a:endParaRPr sz="2800" b="1" dirty="0">
              <a:solidFill>
                <a:schemeClr val="dk1"/>
              </a:solidFill>
              <a:latin typeface="Calibri"/>
              <a:ea typeface="Calibri"/>
              <a:cs typeface="Calibri"/>
            </a:endParaRPr>
          </a:p>
          <a:p>
            <a:pPr marL="0" marR="0" lvl="0" indent="0" algn="just" rtl="0">
              <a:spcBef>
                <a:spcPts val="0"/>
              </a:spcBef>
              <a:spcAft>
                <a:spcPts val="0"/>
              </a:spcAft>
              <a:buNone/>
            </a:pPr>
            <a:r>
              <a:rPr lang="en-GB" sz="2300" dirty="0">
                <a:solidFill>
                  <a:schemeClr val="dk1"/>
                </a:solidFill>
                <a:latin typeface="Calibri"/>
                <a:ea typeface="Calibri"/>
                <a:cs typeface="Calibri"/>
              </a:rPr>
              <a:t>Un </a:t>
            </a:r>
            <a:r>
              <a:rPr lang="en-GB" sz="2300" dirty="0" err="1">
                <a:solidFill>
                  <a:schemeClr val="dk1"/>
                </a:solidFill>
                <a:latin typeface="Calibri"/>
                <a:ea typeface="Calibri"/>
                <a:cs typeface="Calibri"/>
              </a:rPr>
              <a:t>prestamista</a:t>
            </a:r>
            <a:r>
              <a:rPr lang="en-GB" sz="2300" dirty="0">
                <a:solidFill>
                  <a:schemeClr val="dk1"/>
                </a:solidFill>
                <a:latin typeface="Calibri"/>
                <a:ea typeface="Calibri"/>
                <a:cs typeface="Calibri"/>
              </a:rPr>
              <a:t> es un </a:t>
            </a:r>
            <a:r>
              <a:rPr lang="en-GB" sz="2300" dirty="0" err="1">
                <a:solidFill>
                  <a:schemeClr val="dk1"/>
                </a:solidFill>
                <a:latin typeface="Calibri"/>
                <a:ea typeface="Calibri"/>
                <a:cs typeface="Calibri"/>
              </a:rPr>
              <a:t>individuo</a:t>
            </a:r>
            <a:r>
              <a:rPr lang="en-GB" sz="2300" dirty="0">
                <a:solidFill>
                  <a:schemeClr val="dk1"/>
                </a:solidFill>
                <a:latin typeface="Calibri"/>
                <a:ea typeface="Calibri"/>
                <a:cs typeface="Calibri"/>
              </a:rPr>
              <a:t>, un </a:t>
            </a:r>
            <a:r>
              <a:rPr lang="en-GB" sz="2300" dirty="0" err="1">
                <a:solidFill>
                  <a:schemeClr val="dk1"/>
                </a:solidFill>
                <a:latin typeface="Calibri"/>
                <a:ea typeface="Calibri"/>
                <a:cs typeface="Calibri"/>
              </a:rPr>
              <a:t>grupo</a:t>
            </a:r>
            <a:r>
              <a:rPr lang="en-GB" sz="2300" dirty="0">
                <a:solidFill>
                  <a:schemeClr val="dk1"/>
                </a:solidFill>
                <a:latin typeface="Calibri"/>
                <a:ea typeface="Calibri"/>
                <a:cs typeface="Calibri"/>
              </a:rPr>
              <a:t> o </a:t>
            </a:r>
            <a:r>
              <a:rPr lang="en-GB" sz="2300" dirty="0" err="1">
                <a:solidFill>
                  <a:schemeClr val="dk1"/>
                </a:solidFill>
                <a:latin typeface="Calibri"/>
                <a:ea typeface="Calibri"/>
                <a:cs typeface="Calibri"/>
              </a:rPr>
              <a:t>una</a:t>
            </a:r>
            <a:r>
              <a:rPr lang="en-GB" sz="2300" dirty="0">
                <a:solidFill>
                  <a:schemeClr val="dk1"/>
                </a:solidFill>
                <a:latin typeface="Calibri"/>
                <a:ea typeface="Calibri"/>
                <a:cs typeface="Calibri"/>
              </a:rPr>
              <a:t> </a:t>
            </a:r>
            <a:r>
              <a:rPr lang="en-GB" sz="2300" dirty="0" err="1">
                <a:solidFill>
                  <a:schemeClr val="dk1"/>
                </a:solidFill>
                <a:latin typeface="Calibri"/>
                <a:ea typeface="Calibri"/>
                <a:cs typeface="Calibri"/>
              </a:rPr>
              <a:t>institución</a:t>
            </a:r>
            <a:r>
              <a:rPr lang="en-GB" sz="2300" dirty="0">
                <a:solidFill>
                  <a:schemeClr val="dk1"/>
                </a:solidFill>
                <a:latin typeface="Calibri"/>
                <a:ea typeface="Calibri"/>
                <a:cs typeface="Calibri"/>
              </a:rPr>
              <a:t> </a:t>
            </a:r>
            <a:r>
              <a:rPr lang="en-GB" sz="2300" dirty="0" err="1">
                <a:solidFill>
                  <a:schemeClr val="dk1"/>
                </a:solidFill>
                <a:latin typeface="Calibri"/>
                <a:ea typeface="Calibri"/>
                <a:cs typeface="Calibri"/>
              </a:rPr>
              <a:t>financiera</a:t>
            </a:r>
            <a:r>
              <a:rPr lang="en-GB" sz="2300" dirty="0">
                <a:solidFill>
                  <a:schemeClr val="dk1"/>
                </a:solidFill>
                <a:latin typeface="Calibri"/>
                <a:ea typeface="Calibri"/>
                <a:cs typeface="Calibri"/>
              </a:rPr>
              <a:t> que </a:t>
            </a:r>
            <a:r>
              <a:rPr lang="en-GB" sz="2300" dirty="0" err="1">
                <a:solidFill>
                  <a:schemeClr val="dk1"/>
                </a:solidFill>
                <a:latin typeface="Calibri"/>
                <a:ea typeface="Calibri"/>
                <a:cs typeface="Calibri"/>
              </a:rPr>
              <a:t>presta</a:t>
            </a:r>
            <a:r>
              <a:rPr lang="en-GB" sz="2300" dirty="0">
                <a:solidFill>
                  <a:schemeClr val="dk1"/>
                </a:solidFill>
                <a:latin typeface="Calibri"/>
                <a:ea typeface="Calibri"/>
                <a:cs typeface="Calibri"/>
              </a:rPr>
              <a:t> dinero con la </a:t>
            </a:r>
            <a:r>
              <a:rPr lang="en-GB" sz="2300" dirty="0" err="1">
                <a:solidFill>
                  <a:schemeClr val="dk1"/>
                </a:solidFill>
                <a:latin typeface="Calibri"/>
                <a:ea typeface="Calibri"/>
                <a:cs typeface="Calibri"/>
              </a:rPr>
              <a:t>expectativa</a:t>
            </a:r>
            <a:r>
              <a:rPr lang="en-GB" sz="2300" dirty="0">
                <a:solidFill>
                  <a:schemeClr val="dk1"/>
                </a:solidFill>
                <a:latin typeface="Calibri"/>
                <a:ea typeface="Calibri"/>
                <a:cs typeface="Calibri"/>
              </a:rPr>
              <a:t> de </a:t>
            </a:r>
            <a:r>
              <a:rPr lang="en-GB" sz="2300" dirty="0" err="1">
                <a:solidFill>
                  <a:schemeClr val="dk1"/>
                </a:solidFill>
                <a:latin typeface="Calibri"/>
                <a:ea typeface="Calibri"/>
                <a:cs typeface="Calibri"/>
              </a:rPr>
              <a:t>devolución</a:t>
            </a:r>
            <a:r>
              <a:rPr lang="en-GB" sz="2300" dirty="0">
                <a:solidFill>
                  <a:schemeClr val="dk1"/>
                </a:solidFill>
                <a:latin typeface="Calibri"/>
                <a:ea typeface="Calibri"/>
                <a:cs typeface="Calibri"/>
              </a:rPr>
              <a:t>, </a:t>
            </a:r>
            <a:r>
              <a:rPr lang="en-GB" sz="2300" dirty="0" err="1">
                <a:solidFill>
                  <a:schemeClr val="dk1"/>
                </a:solidFill>
                <a:latin typeface="Calibri"/>
                <a:ea typeface="Calibri"/>
                <a:cs typeface="Calibri"/>
              </a:rPr>
              <a:t>normalmente</a:t>
            </a:r>
            <a:r>
              <a:rPr lang="en-GB" sz="2300" dirty="0">
                <a:solidFill>
                  <a:schemeClr val="dk1"/>
                </a:solidFill>
                <a:latin typeface="Calibri"/>
                <a:ea typeface="Calibri"/>
                <a:cs typeface="Calibri"/>
              </a:rPr>
              <a:t> con </a:t>
            </a:r>
            <a:r>
              <a:rPr lang="en-GB" sz="2300" dirty="0" err="1">
                <a:solidFill>
                  <a:schemeClr val="dk1"/>
                </a:solidFill>
                <a:latin typeface="Calibri"/>
                <a:ea typeface="Calibri"/>
                <a:cs typeface="Calibri"/>
              </a:rPr>
              <a:t>intereses</a:t>
            </a:r>
            <a:endParaRPr sz="2300" dirty="0">
              <a:solidFill>
                <a:schemeClr val="dk1"/>
              </a:solidFill>
              <a:latin typeface="Calibri"/>
              <a:ea typeface="Calibri"/>
              <a:cs typeface="Calibri"/>
            </a:endParaRPr>
          </a:p>
        </p:txBody>
      </p:sp>
      <p:sp>
        <p:nvSpPr>
          <p:cNvPr id="161" name="Google Shape;161;p14"/>
          <p:cNvSpPr txBox="1"/>
          <p:nvPr/>
        </p:nvSpPr>
        <p:spPr>
          <a:xfrm>
            <a:off x="10134600" y="2856946"/>
            <a:ext cx="6705600" cy="16311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dirty="0">
                <a:solidFill>
                  <a:schemeClr val="dk1"/>
                </a:solidFill>
                <a:latin typeface="Calibri"/>
                <a:ea typeface="Calibri"/>
                <a:cs typeface="Calibri"/>
              </a:rPr>
              <a:t>PRESTATARIOS</a:t>
            </a:r>
          </a:p>
          <a:p>
            <a:pPr marL="0" marR="0" lvl="0" indent="0" algn="just" rtl="0">
              <a:spcBef>
                <a:spcPts val="0"/>
              </a:spcBef>
              <a:spcAft>
                <a:spcPts val="0"/>
              </a:spcAft>
              <a:buNone/>
            </a:pPr>
            <a:r>
              <a:rPr lang="en-GB" sz="2300" dirty="0">
                <a:solidFill>
                  <a:schemeClr val="dk1"/>
                </a:solidFill>
                <a:latin typeface="Calibri"/>
                <a:ea typeface="Calibri"/>
                <a:cs typeface="Calibri"/>
              </a:rPr>
              <a:t>Un </a:t>
            </a:r>
            <a:r>
              <a:rPr lang="en-GB" sz="2300" dirty="0" err="1">
                <a:solidFill>
                  <a:schemeClr val="dk1"/>
                </a:solidFill>
                <a:latin typeface="Calibri"/>
                <a:ea typeface="Calibri"/>
                <a:cs typeface="Calibri"/>
              </a:rPr>
              <a:t>prestatario</a:t>
            </a:r>
            <a:r>
              <a:rPr lang="en-GB" sz="2300" dirty="0">
                <a:solidFill>
                  <a:schemeClr val="dk1"/>
                </a:solidFill>
                <a:latin typeface="Calibri"/>
                <a:ea typeface="Calibri"/>
                <a:cs typeface="Calibri"/>
              </a:rPr>
              <a:t> es </a:t>
            </a:r>
            <a:r>
              <a:rPr lang="en-GB" sz="2300" dirty="0" err="1">
                <a:solidFill>
                  <a:schemeClr val="dk1"/>
                </a:solidFill>
                <a:latin typeface="Calibri"/>
                <a:ea typeface="Calibri"/>
                <a:cs typeface="Calibri"/>
              </a:rPr>
              <a:t>una</a:t>
            </a:r>
            <a:r>
              <a:rPr lang="en-GB" sz="2300" dirty="0">
                <a:solidFill>
                  <a:schemeClr val="dk1"/>
                </a:solidFill>
                <a:latin typeface="Calibri"/>
                <a:ea typeface="Calibri"/>
                <a:cs typeface="Calibri"/>
              </a:rPr>
              <a:t> persona o </a:t>
            </a:r>
            <a:r>
              <a:rPr lang="en-GB" sz="2300" dirty="0" err="1">
                <a:solidFill>
                  <a:schemeClr val="dk1"/>
                </a:solidFill>
                <a:latin typeface="Calibri"/>
                <a:ea typeface="Calibri"/>
                <a:cs typeface="Calibri"/>
              </a:rPr>
              <a:t>entidad</a:t>
            </a:r>
            <a:r>
              <a:rPr lang="en-GB" sz="2300" dirty="0">
                <a:solidFill>
                  <a:schemeClr val="dk1"/>
                </a:solidFill>
                <a:latin typeface="Calibri"/>
                <a:ea typeface="Calibri"/>
                <a:cs typeface="Calibri"/>
              </a:rPr>
              <a:t> -</a:t>
            </a:r>
            <a:r>
              <a:rPr lang="en-GB" sz="2300" dirty="0" err="1">
                <a:solidFill>
                  <a:schemeClr val="dk1"/>
                </a:solidFill>
                <a:latin typeface="Calibri"/>
                <a:ea typeface="Calibri"/>
                <a:cs typeface="Calibri"/>
              </a:rPr>
              <a:t>empresa</a:t>
            </a:r>
            <a:r>
              <a:rPr lang="en-GB" sz="2300" dirty="0">
                <a:solidFill>
                  <a:schemeClr val="dk1"/>
                </a:solidFill>
                <a:latin typeface="Calibri"/>
                <a:ea typeface="Calibri"/>
                <a:cs typeface="Calibri"/>
              </a:rPr>
              <a:t>- que </a:t>
            </a:r>
            <a:r>
              <a:rPr lang="en-GB" sz="2300" dirty="0" err="1">
                <a:solidFill>
                  <a:schemeClr val="dk1"/>
                </a:solidFill>
                <a:latin typeface="Calibri"/>
                <a:ea typeface="Calibri"/>
                <a:cs typeface="Calibri"/>
              </a:rPr>
              <a:t>obtiene</a:t>
            </a:r>
            <a:r>
              <a:rPr lang="en-GB" sz="2300" dirty="0">
                <a:solidFill>
                  <a:schemeClr val="dk1"/>
                </a:solidFill>
                <a:latin typeface="Calibri"/>
                <a:ea typeface="Calibri"/>
                <a:cs typeface="Calibri"/>
              </a:rPr>
              <a:t> dinero a </a:t>
            </a:r>
            <a:r>
              <a:rPr lang="en-GB" sz="2300" dirty="0" err="1">
                <a:solidFill>
                  <a:schemeClr val="dk1"/>
                </a:solidFill>
                <a:latin typeface="Calibri"/>
                <a:ea typeface="Calibri"/>
                <a:cs typeface="Calibri"/>
              </a:rPr>
              <a:t>crédito</a:t>
            </a:r>
            <a:r>
              <a:rPr lang="en-GB" sz="2300" dirty="0">
                <a:solidFill>
                  <a:schemeClr val="dk1"/>
                </a:solidFill>
                <a:latin typeface="Calibri"/>
                <a:ea typeface="Calibri"/>
                <a:cs typeface="Calibri"/>
              </a:rPr>
              <a:t>, es </a:t>
            </a:r>
            <a:r>
              <a:rPr lang="en-GB" sz="2300" dirty="0" err="1">
                <a:solidFill>
                  <a:schemeClr val="dk1"/>
                </a:solidFill>
                <a:latin typeface="Calibri"/>
                <a:ea typeface="Calibri"/>
                <a:cs typeface="Calibri"/>
              </a:rPr>
              <a:t>decir</a:t>
            </a:r>
            <a:r>
              <a:rPr lang="en-GB" sz="2300" dirty="0">
                <a:solidFill>
                  <a:schemeClr val="dk1"/>
                </a:solidFill>
                <a:latin typeface="Calibri"/>
                <a:ea typeface="Calibri"/>
                <a:cs typeface="Calibri"/>
              </a:rPr>
              <a:t>, con la </a:t>
            </a:r>
            <a:r>
              <a:rPr lang="en-GB" sz="2300" dirty="0" err="1">
                <a:solidFill>
                  <a:schemeClr val="dk1"/>
                </a:solidFill>
                <a:latin typeface="Calibri"/>
                <a:ea typeface="Calibri"/>
                <a:cs typeface="Calibri"/>
              </a:rPr>
              <a:t>intención</a:t>
            </a:r>
            <a:r>
              <a:rPr lang="en-GB" sz="2300" dirty="0">
                <a:solidFill>
                  <a:schemeClr val="dk1"/>
                </a:solidFill>
                <a:latin typeface="Calibri"/>
                <a:ea typeface="Calibri"/>
                <a:cs typeface="Calibri"/>
              </a:rPr>
              <a:t> de </a:t>
            </a:r>
            <a:r>
              <a:rPr lang="en-GB" sz="2300" dirty="0" err="1">
                <a:solidFill>
                  <a:schemeClr val="dk1"/>
                </a:solidFill>
                <a:latin typeface="Calibri"/>
                <a:ea typeface="Calibri"/>
                <a:cs typeface="Calibri"/>
              </a:rPr>
              <a:t>devolverlo</a:t>
            </a:r>
            <a:r>
              <a:rPr lang="en-GB" sz="2300" dirty="0">
                <a:solidFill>
                  <a:schemeClr val="dk1"/>
                </a:solidFill>
                <a:latin typeface="Calibri"/>
                <a:ea typeface="Calibri"/>
                <a:cs typeface="Calibri"/>
              </a:rPr>
              <a:t>, </a:t>
            </a:r>
            <a:r>
              <a:rPr lang="en-GB" sz="2300" dirty="0" err="1">
                <a:solidFill>
                  <a:schemeClr val="dk1"/>
                </a:solidFill>
                <a:latin typeface="Calibri"/>
                <a:ea typeface="Calibri"/>
                <a:cs typeface="Calibri"/>
              </a:rPr>
              <a:t>normalmente</a:t>
            </a:r>
            <a:r>
              <a:rPr lang="en-GB" sz="2300" dirty="0">
                <a:solidFill>
                  <a:schemeClr val="dk1"/>
                </a:solidFill>
                <a:latin typeface="Calibri"/>
                <a:ea typeface="Calibri"/>
                <a:cs typeface="Calibri"/>
              </a:rPr>
              <a:t> con </a:t>
            </a:r>
            <a:r>
              <a:rPr lang="en-GB" sz="2300" dirty="0" err="1">
                <a:solidFill>
                  <a:schemeClr val="dk1"/>
                </a:solidFill>
                <a:latin typeface="Calibri"/>
                <a:ea typeface="Calibri"/>
                <a:cs typeface="Calibri"/>
              </a:rPr>
              <a:t>intereses</a:t>
            </a:r>
            <a:endParaRPr sz="2300" dirty="0">
              <a:solidFill>
                <a:schemeClr val="dk1"/>
              </a:solidFill>
              <a:latin typeface="Calibri"/>
              <a:ea typeface="Calibri"/>
              <a:cs typeface="Calibri"/>
            </a:endParaRPr>
          </a:p>
        </p:txBody>
      </p:sp>
      <p:sp>
        <p:nvSpPr>
          <p:cNvPr id="162" name="Google Shape;162;p14"/>
          <p:cNvSpPr txBox="1"/>
          <p:nvPr/>
        </p:nvSpPr>
        <p:spPr>
          <a:xfrm>
            <a:off x="1447800" y="4925967"/>
            <a:ext cx="15392400" cy="563227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200" dirty="0">
                <a:effectLst/>
                <a:latin typeface="Calibri" panose="020F0502020204030204" pitchFamily="34" charset="0"/>
                <a:ea typeface="Calibri" panose="020F0502020204030204" pitchFamily="34" charset="0"/>
              </a:rPr>
              <a:t>Los </a:t>
            </a:r>
            <a:r>
              <a:rPr lang="en-GB" sz="2200" b="1" dirty="0" err="1">
                <a:effectLst/>
                <a:latin typeface="Calibri" panose="020F0502020204030204" pitchFamily="34" charset="0"/>
                <a:ea typeface="Calibri" panose="020F0502020204030204" pitchFamily="34" charset="0"/>
              </a:rPr>
              <a:t>préstamos</a:t>
            </a:r>
            <a:r>
              <a:rPr lang="en-GB" sz="2200" dirty="0">
                <a:effectLst/>
                <a:latin typeface="Calibri" panose="020F0502020204030204" pitchFamily="34" charset="0"/>
                <a:ea typeface="Calibri" panose="020F0502020204030204" pitchFamily="34" charset="0"/>
              </a:rPr>
              <a:t> </a:t>
            </a:r>
            <a:r>
              <a:rPr lang="en-GB" sz="2200" dirty="0" err="1">
                <a:effectLst/>
                <a:latin typeface="Calibri" panose="020F0502020204030204" pitchFamily="34" charset="0"/>
                <a:ea typeface="Calibri" panose="020F0502020204030204" pitchFamily="34" charset="0"/>
              </a:rPr>
              <a:t>suelen</a:t>
            </a:r>
            <a:r>
              <a:rPr lang="en-GB" sz="2200" dirty="0">
                <a:effectLst/>
                <a:latin typeface="Calibri" panose="020F0502020204030204" pitchFamily="34" charset="0"/>
                <a:ea typeface="Calibri" panose="020F0502020204030204" pitchFamily="34" charset="0"/>
              </a:rPr>
              <a:t> </a:t>
            </a:r>
            <a:r>
              <a:rPr lang="en-GB" sz="2200" dirty="0" err="1">
                <a:effectLst/>
                <a:latin typeface="Calibri" panose="020F0502020204030204" pitchFamily="34" charset="0"/>
                <a:ea typeface="Calibri" panose="020F0502020204030204" pitchFamily="34" charset="0"/>
              </a:rPr>
              <a:t>concederlos</a:t>
            </a:r>
            <a:r>
              <a:rPr lang="en-GB" sz="2200" dirty="0">
                <a:effectLst/>
                <a:latin typeface="Calibri" panose="020F0502020204030204" pitchFamily="34" charset="0"/>
                <a:ea typeface="Calibri" panose="020F0502020204030204" pitchFamily="34" charset="0"/>
              </a:rPr>
              <a:t> </a:t>
            </a:r>
            <a:r>
              <a:rPr lang="en-GB" sz="2200" dirty="0" err="1">
                <a:effectLst/>
                <a:latin typeface="Calibri" panose="020F0502020204030204" pitchFamily="34" charset="0"/>
                <a:ea typeface="Calibri" panose="020F0502020204030204" pitchFamily="34" charset="0"/>
              </a:rPr>
              <a:t>bancos</a:t>
            </a:r>
            <a:r>
              <a:rPr lang="en-GB" sz="2200" dirty="0">
                <a:effectLst/>
                <a:latin typeface="Calibri" panose="020F0502020204030204" pitchFamily="34" charset="0"/>
                <a:ea typeface="Calibri" panose="020F0502020204030204" pitchFamily="34" charset="0"/>
              </a:rPr>
              <a:t> o </a:t>
            </a:r>
            <a:r>
              <a:rPr lang="en-GB" sz="2200" dirty="0" err="1">
                <a:effectLst/>
                <a:latin typeface="Calibri" panose="020F0502020204030204" pitchFamily="34" charset="0"/>
                <a:ea typeface="Calibri" panose="020F0502020204030204" pitchFamily="34" charset="0"/>
              </a:rPr>
              <a:t>prestamistas</a:t>
            </a:r>
            <a:r>
              <a:rPr lang="en-GB" sz="2200" dirty="0">
                <a:effectLst/>
                <a:latin typeface="Calibri" panose="020F0502020204030204" pitchFamily="34" charset="0"/>
                <a:ea typeface="Calibri" panose="020F0502020204030204" pitchFamily="34" charset="0"/>
              </a:rPr>
              <a:t> privados y se </a:t>
            </a:r>
            <a:r>
              <a:rPr lang="en-GB" sz="2200" dirty="0" err="1">
                <a:effectLst/>
                <a:latin typeface="Calibri" panose="020F0502020204030204" pitchFamily="34" charset="0"/>
                <a:ea typeface="Calibri" panose="020F0502020204030204" pitchFamily="34" charset="0"/>
              </a:rPr>
              <a:t>regulan</a:t>
            </a:r>
            <a:r>
              <a:rPr lang="en-GB" sz="2200" dirty="0">
                <a:effectLst/>
                <a:latin typeface="Calibri" panose="020F0502020204030204" pitchFamily="34" charset="0"/>
                <a:ea typeface="Calibri" panose="020F0502020204030204" pitchFamily="34" charset="0"/>
              </a:rPr>
              <a:t> </a:t>
            </a:r>
            <a:r>
              <a:rPr lang="en-GB" sz="2200" dirty="0" err="1">
                <a:effectLst/>
                <a:latin typeface="Calibri" panose="020F0502020204030204" pitchFamily="34" charset="0"/>
                <a:ea typeface="Calibri" panose="020F0502020204030204" pitchFamily="34" charset="0"/>
              </a:rPr>
              <a:t>mediante</a:t>
            </a:r>
            <a:r>
              <a:rPr lang="en-GB" sz="2200" dirty="0">
                <a:effectLst/>
                <a:latin typeface="Calibri" panose="020F0502020204030204" pitchFamily="34" charset="0"/>
                <a:ea typeface="Calibri" panose="020F0502020204030204" pitchFamily="34" charset="0"/>
              </a:rPr>
              <a:t> un </a:t>
            </a:r>
            <a:r>
              <a:rPr lang="en-GB" sz="2200" dirty="0" err="1">
                <a:effectLst/>
                <a:latin typeface="Calibri" panose="020F0502020204030204" pitchFamily="34" charset="0"/>
                <a:ea typeface="Calibri" panose="020F0502020204030204" pitchFamily="34" charset="0"/>
              </a:rPr>
              <a:t>contrato</a:t>
            </a:r>
            <a:r>
              <a:rPr lang="en-GB" sz="2200" dirty="0">
                <a:effectLst/>
                <a:latin typeface="Calibri" panose="020F0502020204030204" pitchFamily="34" charset="0"/>
                <a:ea typeface="Calibri" panose="020F0502020204030204" pitchFamily="34" charset="0"/>
              </a:rPr>
              <a:t> de </a:t>
            </a:r>
            <a:r>
              <a:rPr lang="en-GB" sz="2200" dirty="0" err="1">
                <a:effectLst/>
                <a:latin typeface="Calibri" panose="020F0502020204030204" pitchFamily="34" charset="0"/>
                <a:ea typeface="Calibri" panose="020F0502020204030204" pitchFamily="34" charset="0"/>
              </a:rPr>
              <a:t>préstamo</a:t>
            </a:r>
            <a:r>
              <a:rPr lang="en-GB" sz="2200" dirty="0">
                <a:effectLst/>
                <a:latin typeface="Calibri" panose="020F0502020204030204" pitchFamily="34" charset="0"/>
                <a:ea typeface="Calibri" panose="020F0502020204030204" pitchFamily="34" charset="0"/>
              </a:rPr>
              <a:t> </a:t>
            </a:r>
            <a:r>
              <a:rPr lang="en-GB" sz="2200" b="1" dirty="0">
                <a:effectLst/>
                <a:latin typeface="Calibri" panose="020F0502020204030204" pitchFamily="34" charset="0"/>
                <a:ea typeface="Calibri" panose="020F0502020204030204" pitchFamily="34" charset="0"/>
              </a:rPr>
              <a:t>formal.</a:t>
            </a:r>
          </a:p>
          <a:p>
            <a:pPr marL="0" marR="0" lvl="0" indent="0" algn="just" rtl="0">
              <a:spcBef>
                <a:spcPts val="0"/>
              </a:spcBef>
              <a:spcAft>
                <a:spcPts val="0"/>
              </a:spcAft>
              <a:buNone/>
            </a:pPr>
            <a:endParaRPr sz="2200" dirty="0">
              <a:solidFill>
                <a:schemeClr val="dk1"/>
              </a:solidFill>
              <a:latin typeface="Calibri"/>
              <a:ea typeface="Calibri"/>
              <a:cs typeface="Calibri"/>
              <a:sym typeface="Calibri"/>
            </a:endParaRPr>
          </a:p>
          <a:p>
            <a:pPr algn="just"/>
            <a:r>
              <a:rPr lang="en-GB" sz="2200" dirty="0" err="1">
                <a:effectLst/>
                <a:latin typeface="Calibri" panose="020F0502020204030204" pitchFamily="34" charset="0"/>
                <a:ea typeface="Calibri" panose="020F0502020204030204" pitchFamily="34" charset="0"/>
                <a:cs typeface="Arial MT"/>
              </a:rPr>
              <a:t>Independientemente</a:t>
            </a:r>
            <a:r>
              <a:rPr lang="en-GB" sz="2200" dirty="0">
                <a:effectLst/>
                <a:latin typeface="Calibri" panose="020F0502020204030204" pitchFamily="34" charset="0"/>
                <a:ea typeface="Calibri" panose="020F0502020204030204" pitchFamily="34" charset="0"/>
                <a:cs typeface="Arial MT"/>
              </a:rPr>
              <a:t> de </a:t>
            </a:r>
            <a:r>
              <a:rPr lang="en-GB" sz="2200" dirty="0" err="1">
                <a:effectLst/>
                <a:latin typeface="Calibri" panose="020F0502020204030204" pitchFamily="34" charset="0"/>
                <a:ea typeface="Calibri" panose="020F0502020204030204" pitchFamily="34" charset="0"/>
                <a:cs typeface="Arial MT"/>
              </a:rPr>
              <a:t>quién</a:t>
            </a:r>
            <a:r>
              <a:rPr lang="en-GB" sz="2200" dirty="0">
                <a:effectLst/>
                <a:latin typeface="Calibri" panose="020F0502020204030204" pitchFamily="34" charset="0"/>
                <a:ea typeface="Calibri" panose="020F0502020204030204" pitchFamily="34" charset="0"/>
                <a:cs typeface="Arial MT"/>
              </a:rPr>
              <a:t> </a:t>
            </a:r>
            <a:r>
              <a:rPr lang="en-GB" sz="2200" dirty="0" err="1">
                <a:effectLst/>
                <a:latin typeface="Calibri" panose="020F0502020204030204" pitchFamily="34" charset="0"/>
                <a:ea typeface="Calibri" panose="020F0502020204030204" pitchFamily="34" charset="0"/>
                <a:cs typeface="Arial MT"/>
              </a:rPr>
              <a:t>conceda</a:t>
            </a:r>
            <a:r>
              <a:rPr lang="en-GB" sz="2200" dirty="0">
                <a:effectLst/>
                <a:latin typeface="Calibri" panose="020F0502020204030204" pitchFamily="34" charset="0"/>
                <a:ea typeface="Calibri" panose="020F0502020204030204" pitchFamily="34" charset="0"/>
                <a:cs typeface="Arial MT"/>
              </a:rPr>
              <a:t> </a:t>
            </a:r>
            <a:r>
              <a:rPr lang="en-GB" sz="2200" dirty="0" err="1">
                <a:effectLst/>
                <a:latin typeface="Calibri" panose="020F0502020204030204" pitchFamily="34" charset="0"/>
                <a:ea typeface="Calibri" panose="020F0502020204030204" pitchFamily="34" charset="0"/>
                <a:cs typeface="Arial MT"/>
              </a:rPr>
              <a:t>el</a:t>
            </a:r>
            <a:r>
              <a:rPr lang="en-GB" sz="2200" dirty="0">
                <a:effectLst/>
                <a:latin typeface="Calibri" panose="020F0502020204030204" pitchFamily="34" charset="0"/>
                <a:ea typeface="Calibri" panose="020F0502020204030204" pitchFamily="34" charset="0"/>
                <a:cs typeface="Arial MT"/>
              </a:rPr>
              <a:t> </a:t>
            </a:r>
            <a:r>
              <a:rPr lang="en-GB" sz="2200" dirty="0" err="1">
                <a:effectLst/>
                <a:latin typeface="Calibri" panose="020F0502020204030204" pitchFamily="34" charset="0"/>
                <a:ea typeface="Calibri" panose="020F0502020204030204" pitchFamily="34" charset="0"/>
                <a:cs typeface="Arial MT"/>
              </a:rPr>
              <a:t>préstamo</a:t>
            </a:r>
            <a:r>
              <a:rPr lang="en-GB" sz="2200" dirty="0">
                <a:effectLst/>
                <a:latin typeface="Calibri" panose="020F0502020204030204" pitchFamily="34" charset="0"/>
                <a:ea typeface="Calibri" panose="020F0502020204030204" pitchFamily="34" charset="0"/>
                <a:cs typeface="Arial MT"/>
              </a:rPr>
              <a:t>, </a:t>
            </a:r>
            <a:r>
              <a:rPr lang="en-GB" sz="2200" dirty="0" err="1">
                <a:effectLst/>
                <a:latin typeface="Calibri" panose="020F0502020204030204" pitchFamily="34" charset="0"/>
                <a:ea typeface="Calibri" panose="020F0502020204030204" pitchFamily="34" charset="0"/>
                <a:cs typeface="Arial MT"/>
              </a:rPr>
              <a:t>el</a:t>
            </a:r>
            <a:r>
              <a:rPr lang="en-GB" sz="2200" dirty="0">
                <a:effectLst/>
                <a:latin typeface="Calibri" panose="020F0502020204030204" pitchFamily="34" charset="0"/>
                <a:ea typeface="Calibri" panose="020F0502020204030204" pitchFamily="34" charset="0"/>
                <a:cs typeface="Arial MT"/>
              </a:rPr>
              <a:t> </a:t>
            </a:r>
            <a:r>
              <a:rPr lang="en-GB" sz="2200" dirty="0" err="1">
                <a:effectLst/>
                <a:latin typeface="Calibri" panose="020F0502020204030204" pitchFamily="34" charset="0"/>
                <a:ea typeface="Calibri" panose="020F0502020204030204" pitchFamily="34" charset="0"/>
                <a:cs typeface="Arial MT"/>
              </a:rPr>
              <a:t>prestatario</a:t>
            </a:r>
            <a:r>
              <a:rPr lang="en-GB" sz="2200" dirty="0">
                <a:effectLst/>
                <a:latin typeface="Calibri" panose="020F0502020204030204" pitchFamily="34" charset="0"/>
                <a:ea typeface="Calibri" panose="020F0502020204030204" pitchFamily="34" charset="0"/>
                <a:cs typeface="Arial MT"/>
              </a:rPr>
              <a:t> </a:t>
            </a:r>
            <a:r>
              <a:rPr lang="en-GB" sz="2200" dirty="0" err="1">
                <a:effectLst/>
                <a:latin typeface="Calibri" panose="020F0502020204030204" pitchFamily="34" charset="0"/>
                <a:ea typeface="Calibri" panose="020F0502020204030204" pitchFamily="34" charset="0"/>
                <a:cs typeface="Arial MT"/>
              </a:rPr>
              <a:t>está</a:t>
            </a:r>
            <a:r>
              <a:rPr lang="en-GB" sz="2200" dirty="0">
                <a:effectLst/>
                <a:latin typeface="Calibri" panose="020F0502020204030204" pitchFamily="34" charset="0"/>
                <a:ea typeface="Calibri" panose="020F0502020204030204" pitchFamily="34" charset="0"/>
                <a:cs typeface="Arial MT"/>
              </a:rPr>
              <a:t> </a:t>
            </a:r>
            <a:r>
              <a:rPr lang="en-GB" sz="2200" dirty="0" err="1">
                <a:effectLst/>
                <a:latin typeface="Calibri" panose="020F0502020204030204" pitchFamily="34" charset="0"/>
                <a:ea typeface="Calibri" panose="020F0502020204030204" pitchFamily="34" charset="0"/>
                <a:cs typeface="Arial MT"/>
              </a:rPr>
              <a:t>obligado</a:t>
            </a:r>
            <a:r>
              <a:rPr lang="en-GB" sz="2200" dirty="0">
                <a:effectLst/>
                <a:latin typeface="Calibri" panose="020F0502020204030204" pitchFamily="34" charset="0"/>
                <a:ea typeface="Calibri" panose="020F0502020204030204" pitchFamily="34" charset="0"/>
                <a:cs typeface="Arial MT"/>
              </a:rPr>
              <a:t> a </a:t>
            </a:r>
            <a:r>
              <a:rPr lang="en-GB" sz="2200" dirty="0" err="1">
                <a:effectLst/>
                <a:latin typeface="Calibri" panose="020F0502020204030204" pitchFamily="34" charset="0"/>
                <a:ea typeface="Calibri" panose="020F0502020204030204" pitchFamily="34" charset="0"/>
                <a:cs typeface="Arial MT"/>
              </a:rPr>
              <a:t>devolverlo</a:t>
            </a:r>
            <a:r>
              <a:rPr lang="en-GB" sz="2200" dirty="0">
                <a:effectLst/>
                <a:latin typeface="Calibri" panose="020F0502020204030204" pitchFamily="34" charset="0"/>
                <a:ea typeface="Calibri" panose="020F0502020204030204" pitchFamily="34" charset="0"/>
                <a:cs typeface="Arial MT"/>
              </a:rPr>
              <a:t>, con </a:t>
            </a:r>
            <a:r>
              <a:rPr lang="en-GB" sz="2200" dirty="0" err="1">
                <a:effectLst/>
                <a:latin typeface="Calibri" panose="020F0502020204030204" pitchFamily="34" charset="0"/>
                <a:ea typeface="Calibri" panose="020F0502020204030204" pitchFamily="34" charset="0"/>
                <a:cs typeface="Arial MT"/>
              </a:rPr>
              <a:t>intereses</a:t>
            </a:r>
            <a:r>
              <a:rPr lang="en-GB" sz="2200" dirty="0">
                <a:effectLst/>
                <a:latin typeface="Calibri" panose="020F0502020204030204" pitchFamily="34" charset="0"/>
                <a:ea typeface="Calibri" panose="020F0502020204030204" pitchFamily="34" charset="0"/>
                <a:cs typeface="Arial MT"/>
              </a:rPr>
              <a:t> y en un </a:t>
            </a:r>
            <a:r>
              <a:rPr lang="en-GB" sz="2200" dirty="0" err="1">
                <a:effectLst/>
                <a:latin typeface="Calibri" panose="020F0502020204030204" pitchFamily="34" charset="0"/>
                <a:ea typeface="Calibri" panose="020F0502020204030204" pitchFamily="34" charset="0"/>
                <a:cs typeface="Arial MT"/>
              </a:rPr>
              <a:t>plazo</a:t>
            </a:r>
            <a:r>
              <a:rPr lang="en-GB" sz="2200" dirty="0">
                <a:effectLst/>
                <a:latin typeface="Calibri" panose="020F0502020204030204" pitchFamily="34" charset="0"/>
                <a:ea typeface="Calibri" panose="020F0502020204030204" pitchFamily="34" charset="0"/>
                <a:cs typeface="Arial MT"/>
              </a:rPr>
              <a:t> </a:t>
            </a:r>
            <a:r>
              <a:rPr lang="en-GB" sz="2200" dirty="0" err="1">
                <a:effectLst/>
                <a:latin typeface="Calibri" panose="020F0502020204030204" pitchFamily="34" charset="0"/>
                <a:ea typeface="Calibri" panose="020F0502020204030204" pitchFamily="34" charset="0"/>
                <a:cs typeface="Arial MT"/>
              </a:rPr>
              <a:t>determinado</a:t>
            </a:r>
            <a:r>
              <a:rPr lang="en-GB" sz="2200" dirty="0">
                <a:effectLst/>
                <a:latin typeface="Calibri" panose="020F0502020204030204" pitchFamily="34" charset="0"/>
                <a:ea typeface="Calibri" panose="020F0502020204030204" pitchFamily="34" charset="0"/>
                <a:cs typeface="Arial MT"/>
              </a:rPr>
              <a:t>. Si </a:t>
            </a:r>
            <a:r>
              <a:rPr lang="en-GB" sz="2200" dirty="0" err="1">
                <a:effectLst/>
                <a:latin typeface="Calibri" panose="020F0502020204030204" pitchFamily="34" charset="0"/>
                <a:ea typeface="Calibri" panose="020F0502020204030204" pitchFamily="34" charset="0"/>
                <a:cs typeface="Arial MT"/>
              </a:rPr>
              <a:t>el</a:t>
            </a:r>
            <a:r>
              <a:rPr lang="en-GB" sz="2200" dirty="0">
                <a:effectLst/>
                <a:latin typeface="Calibri" panose="020F0502020204030204" pitchFamily="34" charset="0"/>
                <a:ea typeface="Calibri" panose="020F0502020204030204" pitchFamily="34" charset="0"/>
                <a:cs typeface="Arial MT"/>
              </a:rPr>
              <a:t> </a:t>
            </a:r>
            <a:r>
              <a:rPr lang="en-GB" sz="2200" dirty="0" err="1">
                <a:effectLst/>
                <a:latin typeface="Calibri" panose="020F0502020204030204" pitchFamily="34" charset="0"/>
                <a:ea typeface="Calibri" panose="020F0502020204030204" pitchFamily="34" charset="0"/>
                <a:cs typeface="Arial MT"/>
              </a:rPr>
              <a:t>prestatario</a:t>
            </a:r>
            <a:r>
              <a:rPr lang="en-GB" sz="2200" dirty="0">
                <a:effectLst/>
                <a:latin typeface="Calibri" panose="020F0502020204030204" pitchFamily="34" charset="0"/>
                <a:ea typeface="Calibri" panose="020F0502020204030204" pitchFamily="34" charset="0"/>
                <a:cs typeface="Arial MT"/>
              </a:rPr>
              <a:t> no lo </a:t>
            </a:r>
            <a:r>
              <a:rPr lang="en-GB" sz="2200" dirty="0" err="1">
                <a:effectLst/>
                <a:latin typeface="Calibri" panose="020F0502020204030204" pitchFamily="34" charset="0"/>
                <a:ea typeface="Calibri" panose="020F0502020204030204" pitchFamily="34" charset="0"/>
                <a:cs typeface="Arial MT"/>
              </a:rPr>
              <a:t>devuelve</a:t>
            </a:r>
            <a:r>
              <a:rPr lang="en-GB" sz="2200" dirty="0">
                <a:effectLst/>
                <a:latin typeface="Calibri" panose="020F0502020204030204" pitchFamily="34" charset="0"/>
                <a:ea typeface="Calibri" panose="020F0502020204030204" pitchFamily="34" charset="0"/>
                <a:cs typeface="Arial MT"/>
              </a:rPr>
              <a:t>, </a:t>
            </a:r>
            <a:r>
              <a:rPr lang="en-GB" sz="2200" dirty="0" err="1">
                <a:effectLst/>
                <a:latin typeface="Calibri" panose="020F0502020204030204" pitchFamily="34" charset="0"/>
                <a:ea typeface="Calibri" panose="020F0502020204030204" pitchFamily="34" charset="0"/>
                <a:cs typeface="Arial MT"/>
              </a:rPr>
              <a:t>el</a:t>
            </a:r>
            <a:r>
              <a:rPr lang="en-GB" sz="2200" dirty="0">
                <a:effectLst/>
                <a:latin typeface="Calibri" panose="020F0502020204030204" pitchFamily="34" charset="0"/>
                <a:ea typeface="Calibri" panose="020F0502020204030204" pitchFamily="34" charset="0"/>
                <a:cs typeface="Arial MT"/>
              </a:rPr>
              <a:t> </a:t>
            </a:r>
            <a:r>
              <a:rPr lang="en-GB" sz="2200" dirty="0" err="1">
                <a:effectLst/>
                <a:latin typeface="Calibri" panose="020F0502020204030204" pitchFamily="34" charset="0"/>
                <a:ea typeface="Calibri" panose="020F0502020204030204" pitchFamily="34" charset="0"/>
                <a:cs typeface="Arial MT"/>
              </a:rPr>
              <a:t>prestamista</a:t>
            </a:r>
            <a:r>
              <a:rPr lang="en-GB" sz="2200" dirty="0">
                <a:effectLst/>
                <a:latin typeface="Calibri" panose="020F0502020204030204" pitchFamily="34" charset="0"/>
                <a:ea typeface="Calibri" panose="020F0502020204030204" pitchFamily="34" charset="0"/>
                <a:cs typeface="Arial MT"/>
              </a:rPr>
              <a:t> </a:t>
            </a:r>
            <a:r>
              <a:rPr lang="en-GB" sz="2200" dirty="0" err="1">
                <a:effectLst/>
                <a:latin typeface="Calibri" panose="020F0502020204030204" pitchFamily="34" charset="0"/>
                <a:ea typeface="Calibri" panose="020F0502020204030204" pitchFamily="34" charset="0"/>
                <a:cs typeface="Arial MT"/>
              </a:rPr>
              <a:t>puede</a:t>
            </a:r>
            <a:r>
              <a:rPr lang="en-GB" sz="2200" dirty="0">
                <a:effectLst/>
                <a:latin typeface="Calibri" panose="020F0502020204030204" pitchFamily="34" charset="0"/>
                <a:ea typeface="Calibri" panose="020F0502020204030204" pitchFamily="34" charset="0"/>
                <a:cs typeface="Arial MT"/>
              </a:rPr>
              <a:t> </a:t>
            </a:r>
            <a:r>
              <a:rPr lang="en-GB" sz="2200" dirty="0" err="1">
                <a:effectLst/>
                <a:latin typeface="Calibri" panose="020F0502020204030204" pitchFamily="34" charset="0"/>
                <a:ea typeface="Calibri" panose="020F0502020204030204" pitchFamily="34" charset="0"/>
                <a:cs typeface="Arial MT"/>
              </a:rPr>
              <a:t>tener</a:t>
            </a:r>
            <a:r>
              <a:rPr lang="en-GB" sz="2200" dirty="0">
                <a:effectLst/>
                <a:latin typeface="Calibri" panose="020F0502020204030204" pitchFamily="34" charset="0"/>
                <a:ea typeface="Calibri" panose="020F0502020204030204" pitchFamily="34" charset="0"/>
                <a:cs typeface="Arial MT"/>
              </a:rPr>
              <a:t> </a:t>
            </a:r>
            <a:r>
              <a:rPr lang="en-GB" sz="2200" dirty="0" err="1">
                <a:effectLst/>
                <a:latin typeface="Calibri" panose="020F0502020204030204" pitchFamily="34" charset="0"/>
                <a:ea typeface="Calibri" panose="020F0502020204030204" pitchFamily="34" charset="0"/>
                <a:cs typeface="Arial MT"/>
              </a:rPr>
              <a:t>derecho</a:t>
            </a:r>
            <a:r>
              <a:rPr lang="en-GB" sz="2200" dirty="0">
                <a:effectLst/>
                <a:latin typeface="Calibri" panose="020F0502020204030204" pitchFamily="34" charset="0"/>
                <a:ea typeface="Calibri" panose="020F0502020204030204" pitchFamily="34" charset="0"/>
                <a:cs typeface="Arial MT"/>
              </a:rPr>
              <a:t> a </a:t>
            </a:r>
            <a:r>
              <a:rPr lang="en-GB" sz="2200" dirty="0" err="1">
                <a:effectLst/>
                <a:latin typeface="Calibri" panose="020F0502020204030204" pitchFamily="34" charset="0"/>
                <a:ea typeface="Calibri" panose="020F0502020204030204" pitchFamily="34" charset="0"/>
                <a:cs typeface="Arial MT"/>
              </a:rPr>
              <a:t>quedarse</a:t>
            </a:r>
            <a:r>
              <a:rPr lang="en-GB" sz="2200" dirty="0">
                <a:effectLst/>
                <a:latin typeface="Calibri" panose="020F0502020204030204" pitchFamily="34" charset="0"/>
                <a:ea typeface="Calibri" panose="020F0502020204030204" pitchFamily="34" charset="0"/>
                <a:cs typeface="Arial MT"/>
              </a:rPr>
              <a:t> con </a:t>
            </a:r>
            <a:r>
              <a:rPr lang="en-GB" sz="2200" dirty="0" err="1">
                <a:effectLst/>
                <a:latin typeface="Calibri" panose="020F0502020204030204" pitchFamily="34" charset="0"/>
                <a:ea typeface="Calibri" panose="020F0502020204030204" pitchFamily="34" charset="0"/>
                <a:cs typeface="Arial MT"/>
              </a:rPr>
              <a:t>el</a:t>
            </a:r>
            <a:r>
              <a:rPr lang="en-GB" sz="2200" dirty="0">
                <a:effectLst/>
                <a:latin typeface="Calibri" panose="020F0502020204030204" pitchFamily="34" charset="0"/>
                <a:ea typeface="Calibri" panose="020F0502020204030204" pitchFamily="34" charset="0"/>
                <a:cs typeface="Arial MT"/>
              </a:rPr>
              <a:t> </a:t>
            </a:r>
            <a:r>
              <a:rPr lang="en-GB" sz="2200" dirty="0" err="1">
                <a:effectLst/>
                <a:latin typeface="Calibri" panose="020F0502020204030204" pitchFamily="34" charset="0"/>
                <a:ea typeface="Calibri" panose="020F0502020204030204" pitchFamily="34" charset="0"/>
                <a:cs typeface="Arial MT"/>
              </a:rPr>
              <a:t>activo</a:t>
            </a:r>
            <a:r>
              <a:rPr lang="en-GB" sz="2200" dirty="0">
                <a:effectLst/>
                <a:latin typeface="Calibri" panose="020F0502020204030204" pitchFamily="34" charset="0"/>
                <a:ea typeface="Calibri" panose="020F0502020204030204" pitchFamily="34" charset="0"/>
                <a:cs typeface="Arial MT"/>
              </a:rPr>
              <a:t> del </a:t>
            </a:r>
            <a:r>
              <a:rPr lang="en-GB" sz="2200" dirty="0" err="1">
                <a:effectLst/>
                <a:latin typeface="Calibri" panose="020F0502020204030204" pitchFamily="34" charset="0"/>
                <a:ea typeface="Calibri" panose="020F0502020204030204" pitchFamily="34" charset="0"/>
                <a:cs typeface="Arial MT"/>
              </a:rPr>
              <a:t>prestatario</a:t>
            </a:r>
            <a:r>
              <a:rPr lang="en-GB" sz="2200" dirty="0">
                <a:effectLst/>
                <a:latin typeface="Calibri" panose="020F0502020204030204" pitchFamily="34" charset="0"/>
                <a:ea typeface="Calibri" panose="020F0502020204030204" pitchFamily="34" charset="0"/>
                <a:cs typeface="Arial MT"/>
              </a:rPr>
              <a:t> </a:t>
            </a:r>
            <a:r>
              <a:rPr lang="en-GB" sz="2200" dirty="0" err="1">
                <a:effectLst/>
                <a:latin typeface="Calibri" panose="020F0502020204030204" pitchFamily="34" charset="0"/>
                <a:ea typeface="Calibri" panose="020F0502020204030204" pitchFamily="34" charset="0"/>
                <a:cs typeface="Arial MT"/>
              </a:rPr>
              <a:t>si</a:t>
            </a:r>
            <a:r>
              <a:rPr lang="en-GB" sz="2200" dirty="0">
                <a:effectLst/>
                <a:latin typeface="Calibri" panose="020F0502020204030204" pitchFamily="34" charset="0"/>
                <a:ea typeface="Calibri" panose="020F0502020204030204" pitchFamily="34" charset="0"/>
                <a:cs typeface="Arial MT"/>
              </a:rPr>
              <a:t> se </a:t>
            </a:r>
            <a:r>
              <a:rPr lang="en-GB" sz="2200" dirty="0" err="1">
                <a:effectLst/>
                <a:latin typeface="Calibri" panose="020F0502020204030204" pitchFamily="34" charset="0"/>
                <a:ea typeface="Calibri" panose="020F0502020204030204" pitchFamily="34" charset="0"/>
                <a:cs typeface="Arial MT"/>
              </a:rPr>
              <a:t>aporta</a:t>
            </a:r>
            <a:r>
              <a:rPr lang="en-GB" sz="2200" dirty="0">
                <a:effectLst/>
                <a:latin typeface="Calibri" panose="020F0502020204030204" pitchFamily="34" charset="0"/>
                <a:ea typeface="Calibri" panose="020F0502020204030204" pitchFamily="34" charset="0"/>
                <a:cs typeface="Arial MT"/>
              </a:rPr>
              <a:t> </a:t>
            </a:r>
            <a:r>
              <a:rPr lang="en-GB" sz="2200" dirty="0" err="1">
                <a:effectLst/>
                <a:latin typeface="Calibri" panose="020F0502020204030204" pitchFamily="34" charset="0"/>
                <a:ea typeface="Calibri" panose="020F0502020204030204" pitchFamily="34" charset="0"/>
                <a:cs typeface="Arial MT"/>
              </a:rPr>
              <a:t>una</a:t>
            </a:r>
            <a:r>
              <a:rPr lang="en-GB" sz="2200" dirty="0">
                <a:effectLst/>
                <a:latin typeface="Calibri" panose="020F0502020204030204" pitchFamily="34" charset="0"/>
                <a:ea typeface="Calibri" panose="020F0502020204030204" pitchFamily="34" charset="0"/>
                <a:cs typeface="Arial MT"/>
              </a:rPr>
              <a:t> </a:t>
            </a:r>
            <a:r>
              <a:rPr lang="en-GB" sz="2200" dirty="0" err="1">
                <a:effectLst/>
                <a:latin typeface="Calibri" panose="020F0502020204030204" pitchFamily="34" charset="0"/>
                <a:ea typeface="Calibri" panose="020F0502020204030204" pitchFamily="34" charset="0"/>
                <a:cs typeface="Arial MT"/>
              </a:rPr>
              <a:t>garantía</a:t>
            </a:r>
            <a:r>
              <a:rPr lang="en-GB" sz="2200" dirty="0">
                <a:effectLst/>
                <a:latin typeface="Calibri" panose="020F0502020204030204" pitchFamily="34" charset="0"/>
                <a:ea typeface="Calibri" panose="020F0502020204030204" pitchFamily="34" charset="0"/>
                <a:cs typeface="Arial MT"/>
              </a:rPr>
              <a:t>, es </a:t>
            </a:r>
            <a:r>
              <a:rPr lang="en-GB" sz="2200" dirty="0" err="1">
                <a:effectLst/>
                <a:latin typeface="Calibri" panose="020F0502020204030204" pitchFamily="34" charset="0"/>
                <a:ea typeface="Calibri" panose="020F0502020204030204" pitchFamily="34" charset="0"/>
                <a:cs typeface="Arial MT"/>
              </a:rPr>
              <a:t>decir</a:t>
            </a:r>
            <a:r>
              <a:rPr lang="en-GB" sz="2200" dirty="0">
                <a:effectLst/>
                <a:latin typeface="Calibri" panose="020F0502020204030204" pitchFamily="34" charset="0"/>
                <a:ea typeface="Calibri" panose="020F0502020204030204" pitchFamily="34" charset="0"/>
                <a:cs typeface="Arial MT"/>
              </a:rPr>
              <a:t>, algo </a:t>
            </a:r>
            <a:r>
              <a:rPr lang="en-GB" sz="2200" dirty="0" err="1">
                <a:effectLst/>
                <a:latin typeface="Calibri" panose="020F0502020204030204" pitchFamily="34" charset="0"/>
                <a:ea typeface="Calibri" panose="020F0502020204030204" pitchFamily="34" charset="0"/>
                <a:cs typeface="Arial MT"/>
              </a:rPr>
              <a:t>utilizado</a:t>
            </a:r>
            <a:r>
              <a:rPr lang="en-GB" sz="2200" dirty="0">
                <a:effectLst/>
                <a:latin typeface="Calibri" panose="020F0502020204030204" pitchFamily="34" charset="0"/>
                <a:ea typeface="Calibri" panose="020F0502020204030204" pitchFamily="34" charset="0"/>
                <a:cs typeface="Arial MT"/>
              </a:rPr>
              <a:t> </a:t>
            </a:r>
            <a:r>
              <a:rPr lang="en-GB" sz="2200" dirty="0" err="1">
                <a:effectLst/>
                <a:latin typeface="Calibri" panose="020F0502020204030204" pitchFamily="34" charset="0"/>
                <a:ea typeface="Calibri" panose="020F0502020204030204" pitchFamily="34" charset="0"/>
                <a:cs typeface="Arial MT"/>
              </a:rPr>
              <a:t>como</a:t>
            </a:r>
            <a:r>
              <a:rPr lang="en-GB" sz="2200" dirty="0">
                <a:effectLst/>
                <a:latin typeface="Calibri" panose="020F0502020204030204" pitchFamily="34" charset="0"/>
                <a:ea typeface="Calibri" panose="020F0502020204030204" pitchFamily="34" charset="0"/>
                <a:cs typeface="Arial MT"/>
              </a:rPr>
              <a:t> </a:t>
            </a:r>
            <a:r>
              <a:rPr lang="en-GB" sz="2200" dirty="0" err="1">
                <a:effectLst/>
                <a:latin typeface="Calibri" panose="020F0502020204030204" pitchFamily="34" charset="0"/>
                <a:ea typeface="Calibri" panose="020F0502020204030204" pitchFamily="34" charset="0"/>
                <a:cs typeface="Arial MT"/>
              </a:rPr>
              <a:t>seguridad</a:t>
            </a:r>
            <a:r>
              <a:rPr lang="en-GB" sz="2200" dirty="0">
                <a:effectLst/>
                <a:latin typeface="Calibri" panose="020F0502020204030204" pitchFamily="34" charset="0"/>
                <a:ea typeface="Calibri" panose="020F0502020204030204" pitchFamily="34" charset="0"/>
                <a:cs typeface="Arial MT"/>
              </a:rPr>
              <a:t>, en </a:t>
            </a:r>
            <a:r>
              <a:rPr lang="en-GB" sz="2200" dirty="0" err="1">
                <a:effectLst/>
                <a:latin typeface="Calibri" panose="020F0502020204030204" pitchFamily="34" charset="0"/>
                <a:ea typeface="Calibri" panose="020F0502020204030204" pitchFamily="34" charset="0"/>
                <a:cs typeface="Arial MT"/>
              </a:rPr>
              <a:t>caso</a:t>
            </a:r>
            <a:r>
              <a:rPr lang="en-GB" sz="2200" dirty="0">
                <a:effectLst/>
                <a:latin typeface="Calibri" panose="020F0502020204030204" pitchFamily="34" charset="0"/>
                <a:ea typeface="Calibri" panose="020F0502020204030204" pitchFamily="34" charset="0"/>
                <a:cs typeface="Arial MT"/>
              </a:rPr>
              <a:t> de que no se </a:t>
            </a:r>
            <a:r>
              <a:rPr lang="en-GB" sz="2200" dirty="0" err="1">
                <a:effectLst/>
                <a:latin typeface="Calibri" panose="020F0502020204030204" pitchFamily="34" charset="0"/>
                <a:ea typeface="Calibri" panose="020F0502020204030204" pitchFamily="34" charset="0"/>
                <a:cs typeface="Arial MT"/>
              </a:rPr>
              <a:t>devuelva</a:t>
            </a:r>
            <a:r>
              <a:rPr lang="en-GB" sz="2200" dirty="0">
                <a:effectLst/>
                <a:latin typeface="Calibri" panose="020F0502020204030204" pitchFamily="34" charset="0"/>
                <a:ea typeface="Calibri" panose="020F0502020204030204" pitchFamily="34" charset="0"/>
                <a:cs typeface="Arial MT"/>
              </a:rPr>
              <a:t> </a:t>
            </a:r>
            <a:r>
              <a:rPr lang="en-GB" sz="2200" dirty="0" err="1">
                <a:effectLst/>
                <a:latin typeface="Calibri" panose="020F0502020204030204" pitchFamily="34" charset="0"/>
                <a:ea typeface="Calibri" panose="020F0502020204030204" pitchFamily="34" charset="0"/>
                <a:cs typeface="Arial MT"/>
              </a:rPr>
              <a:t>el</a:t>
            </a:r>
            <a:r>
              <a:rPr lang="en-GB" sz="2200" dirty="0">
                <a:effectLst/>
                <a:latin typeface="Calibri" panose="020F0502020204030204" pitchFamily="34" charset="0"/>
                <a:ea typeface="Calibri" panose="020F0502020204030204" pitchFamily="34" charset="0"/>
                <a:cs typeface="Arial MT"/>
              </a:rPr>
              <a:t> </a:t>
            </a:r>
            <a:r>
              <a:rPr lang="en-GB" sz="2200" dirty="0" err="1">
                <a:effectLst/>
                <a:latin typeface="Calibri" panose="020F0502020204030204" pitchFamily="34" charset="0"/>
                <a:ea typeface="Calibri" panose="020F0502020204030204" pitchFamily="34" charset="0"/>
                <a:cs typeface="Arial MT"/>
              </a:rPr>
              <a:t>préstamo</a:t>
            </a:r>
            <a:r>
              <a:rPr lang="en-GB" sz="2200" dirty="0">
                <a:effectLst/>
                <a:latin typeface="Calibri" panose="020F0502020204030204" pitchFamily="34" charset="0"/>
                <a:ea typeface="Calibri" panose="020F0502020204030204" pitchFamily="34" charset="0"/>
                <a:cs typeface="Arial MT"/>
              </a:rPr>
              <a:t>.</a:t>
            </a:r>
            <a:endParaRPr lang="es-ES" sz="2200" dirty="0">
              <a:effectLst/>
              <a:latin typeface="Arial MT"/>
              <a:ea typeface="Arial MT"/>
              <a:cs typeface="Arial MT"/>
            </a:endParaRPr>
          </a:p>
          <a:p>
            <a:pPr marL="0" marR="0" lvl="0" indent="0" algn="just" rtl="0">
              <a:spcBef>
                <a:spcPts val="0"/>
              </a:spcBef>
              <a:spcAft>
                <a:spcPts val="0"/>
              </a:spcAft>
              <a:buNone/>
            </a:pPr>
            <a:endParaRPr sz="2200" dirty="0">
              <a:solidFill>
                <a:schemeClr val="dk1"/>
              </a:solidFill>
              <a:latin typeface="Calibri"/>
              <a:ea typeface="Calibri"/>
              <a:cs typeface="Calibri"/>
              <a:sym typeface="Calibri"/>
            </a:endParaRPr>
          </a:p>
          <a:p>
            <a:pPr algn="just"/>
            <a:r>
              <a:rPr lang="en-GB" sz="2200" b="1" dirty="0" err="1">
                <a:effectLst/>
                <a:latin typeface="Calibri" panose="020F0502020204030204" pitchFamily="34" charset="0"/>
                <a:ea typeface="Calibri" panose="020F0502020204030204" pitchFamily="34" charset="0"/>
                <a:cs typeface="Arial MT"/>
              </a:rPr>
              <a:t>Préstamo</a:t>
            </a:r>
            <a:r>
              <a:rPr lang="en-GB" sz="2200" dirty="0">
                <a:effectLst/>
                <a:latin typeface="Calibri" panose="020F0502020204030204" pitchFamily="34" charset="0"/>
                <a:ea typeface="Calibri" panose="020F0502020204030204" pitchFamily="34" charset="0"/>
                <a:cs typeface="Arial MT"/>
              </a:rPr>
              <a:t> </a:t>
            </a:r>
            <a:r>
              <a:rPr lang="en-GB" sz="2200" b="1" dirty="0" err="1">
                <a:effectLst/>
                <a:latin typeface="Calibri" panose="020F0502020204030204" pitchFamily="34" charset="0"/>
                <a:ea typeface="Calibri" panose="020F0502020204030204" pitchFamily="34" charset="0"/>
                <a:cs typeface="Arial MT"/>
              </a:rPr>
              <a:t>blando</a:t>
            </a:r>
            <a:r>
              <a:rPr lang="en-GB" sz="2200" dirty="0">
                <a:effectLst/>
                <a:latin typeface="Calibri" panose="020F0502020204030204" pitchFamily="34" charset="0"/>
                <a:ea typeface="Calibri" panose="020F0502020204030204" pitchFamily="34" charset="0"/>
                <a:cs typeface="Arial MT"/>
              </a:rPr>
              <a:t>: Se concede sin </a:t>
            </a:r>
            <a:r>
              <a:rPr lang="en-GB" sz="2200" dirty="0" err="1">
                <a:effectLst/>
                <a:latin typeface="Calibri" panose="020F0502020204030204" pitchFamily="34" charset="0"/>
                <a:ea typeface="Calibri" panose="020F0502020204030204" pitchFamily="34" charset="0"/>
                <a:cs typeface="Arial MT"/>
              </a:rPr>
              <a:t>intereses</a:t>
            </a:r>
            <a:r>
              <a:rPr lang="en-GB" sz="2200" dirty="0">
                <a:effectLst/>
                <a:latin typeface="Calibri" panose="020F0502020204030204" pitchFamily="34" charset="0"/>
                <a:ea typeface="Calibri" panose="020F0502020204030204" pitchFamily="34" charset="0"/>
                <a:cs typeface="Arial MT"/>
              </a:rPr>
              <a:t> o con </a:t>
            </a:r>
            <a:r>
              <a:rPr lang="en-GB" sz="2200" dirty="0" err="1">
                <a:effectLst/>
                <a:latin typeface="Calibri" panose="020F0502020204030204" pitchFamily="34" charset="0"/>
                <a:ea typeface="Calibri" panose="020F0502020204030204" pitchFamily="34" charset="0"/>
                <a:cs typeface="Arial MT"/>
              </a:rPr>
              <a:t>intereses</a:t>
            </a:r>
            <a:r>
              <a:rPr lang="en-GB" sz="2200" dirty="0">
                <a:effectLst/>
                <a:latin typeface="Calibri" panose="020F0502020204030204" pitchFamily="34" charset="0"/>
                <a:ea typeface="Calibri" panose="020F0502020204030204" pitchFamily="34" charset="0"/>
                <a:cs typeface="Arial MT"/>
              </a:rPr>
              <a:t> </a:t>
            </a:r>
            <a:r>
              <a:rPr lang="en-GB" sz="2200" dirty="0" err="1">
                <a:effectLst/>
                <a:latin typeface="Calibri" panose="020F0502020204030204" pitchFamily="34" charset="0"/>
                <a:ea typeface="Calibri" panose="020F0502020204030204" pitchFamily="34" charset="0"/>
                <a:cs typeface="Arial MT"/>
              </a:rPr>
              <a:t>nulos</a:t>
            </a:r>
            <a:r>
              <a:rPr lang="en-GB" sz="2200" dirty="0">
                <a:effectLst/>
                <a:latin typeface="Calibri" panose="020F0502020204030204" pitchFamily="34" charset="0"/>
                <a:ea typeface="Calibri" panose="020F0502020204030204" pitchFamily="34" charset="0"/>
                <a:cs typeface="Arial MT"/>
              </a:rPr>
              <a:t> y con </a:t>
            </a:r>
            <a:r>
              <a:rPr lang="en-GB" sz="2200" dirty="0" err="1">
                <a:effectLst/>
                <a:latin typeface="Calibri" panose="020F0502020204030204" pitchFamily="34" charset="0"/>
                <a:ea typeface="Calibri" panose="020F0502020204030204" pitchFamily="34" charset="0"/>
                <a:cs typeface="Arial MT"/>
              </a:rPr>
              <a:t>amplios</a:t>
            </a:r>
            <a:r>
              <a:rPr lang="en-GB" sz="2200" dirty="0">
                <a:effectLst/>
                <a:latin typeface="Calibri" panose="020F0502020204030204" pitchFamily="34" charset="0"/>
                <a:ea typeface="Calibri" panose="020F0502020204030204" pitchFamily="34" charset="0"/>
                <a:cs typeface="Arial MT"/>
              </a:rPr>
              <a:t> </a:t>
            </a:r>
            <a:r>
              <a:rPr lang="en-GB" sz="2200" dirty="0" err="1">
                <a:effectLst/>
                <a:latin typeface="Calibri" panose="020F0502020204030204" pitchFamily="34" charset="0"/>
                <a:ea typeface="Calibri" panose="020F0502020204030204" pitchFamily="34" charset="0"/>
                <a:cs typeface="Arial MT"/>
              </a:rPr>
              <a:t>períodos</a:t>
            </a:r>
            <a:r>
              <a:rPr lang="en-GB" sz="2200" dirty="0">
                <a:effectLst/>
                <a:latin typeface="Calibri" panose="020F0502020204030204" pitchFamily="34" charset="0"/>
                <a:ea typeface="Calibri" panose="020F0502020204030204" pitchFamily="34" charset="0"/>
                <a:cs typeface="Arial MT"/>
              </a:rPr>
              <a:t> de </a:t>
            </a:r>
            <a:r>
              <a:rPr lang="en-GB" sz="2200" dirty="0" err="1">
                <a:effectLst/>
                <a:latin typeface="Calibri" panose="020F0502020204030204" pitchFamily="34" charset="0"/>
                <a:ea typeface="Calibri" panose="020F0502020204030204" pitchFamily="34" charset="0"/>
                <a:cs typeface="Arial MT"/>
              </a:rPr>
              <a:t>carencia</a:t>
            </a:r>
            <a:r>
              <a:rPr lang="en-GB" sz="2200" dirty="0">
                <a:effectLst/>
                <a:latin typeface="Calibri" panose="020F0502020204030204" pitchFamily="34" charset="0"/>
                <a:ea typeface="Calibri" panose="020F0502020204030204" pitchFamily="34" charset="0"/>
                <a:cs typeface="Arial MT"/>
              </a:rPr>
              <a:t>, es </a:t>
            </a:r>
            <a:r>
              <a:rPr lang="en-GB" sz="2200" dirty="0" err="1">
                <a:effectLst/>
                <a:latin typeface="Calibri" panose="020F0502020204030204" pitchFamily="34" charset="0"/>
                <a:ea typeface="Calibri" panose="020F0502020204030204" pitchFamily="34" charset="0"/>
                <a:cs typeface="Arial MT"/>
              </a:rPr>
              <a:t>decir</a:t>
            </a:r>
            <a:r>
              <a:rPr lang="en-GB" sz="2200" dirty="0">
                <a:effectLst/>
                <a:latin typeface="Calibri" panose="020F0502020204030204" pitchFamily="34" charset="0"/>
                <a:ea typeface="Calibri" panose="020F0502020204030204" pitchFamily="34" charset="0"/>
                <a:cs typeface="Arial MT"/>
              </a:rPr>
              <a:t>, </a:t>
            </a:r>
            <a:r>
              <a:rPr lang="en-GB" sz="2200" dirty="0" err="1">
                <a:effectLst/>
                <a:latin typeface="Calibri" panose="020F0502020204030204" pitchFamily="34" charset="0"/>
                <a:ea typeface="Calibri" panose="020F0502020204030204" pitchFamily="34" charset="0"/>
                <a:cs typeface="Arial MT"/>
              </a:rPr>
              <a:t>más</a:t>
            </a:r>
            <a:r>
              <a:rPr lang="en-GB" sz="2200" dirty="0">
                <a:effectLst/>
                <a:latin typeface="Calibri" panose="020F0502020204030204" pitchFamily="34" charset="0"/>
                <a:ea typeface="Calibri" panose="020F0502020204030204" pitchFamily="34" charset="0"/>
                <a:cs typeface="Arial MT"/>
              </a:rPr>
              <a:t> </a:t>
            </a:r>
            <a:r>
              <a:rPr lang="en-GB" sz="2200" dirty="0" err="1">
                <a:effectLst/>
                <a:latin typeface="Calibri" panose="020F0502020204030204" pitchFamily="34" charset="0"/>
                <a:ea typeface="Calibri" panose="020F0502020204030204" pitchFamily="34" charset="0"/>
                <a:cs typeface="Arial MT"/>
              </a:rPr>
              <a:t>benévolo</a:t>
            </a:r>
            <a:r>
              <a:rPr lang="en-GB" sz="2200" dirty="0">
                <a:effectLst/>
                <a:latin typeface="Calibri" panose="020F0502020204030204" pitchFamily="34" charset="0"/>
                <a:ea typeface="Calibri" panose="020F0502020204030204" pitchFamily="34" charset="0"/>
                <a:cs typeface="Arial MT"/>
              </a:rPr>
              <a:t> que </a:t>
            </a:r>
            <a:r>
              <a:rPr lang="en-GB" sz="2200" dirty="0" err="1">
                <a:effectLst/>
                <a:latin typeface="Calibri" panose="020F0502020204030204" pitchFamily="34" charset="0"/>
                <a:ea typeface="Calibri" panose="020F0502020204030204" pitchFamily="34" charset="0"/>
                <a:cs typeface="Arial MT"/>
              </a:rPr>
              <a:t>los</a:t>
            </a:r>
            <a:r>
              <a:rPr lang="en-GB" sz="2200" dirty="0">
                <a:effectLst/>
                <a:latin typeface="Calibri" panose="020F0502020204030204" pitchFamily="34" charset="0"/>
                <a:ea typeface="Calibri" panose="020F0502020204030204" pitchFamily="34" charset="0"/>
                <a:cs typeface="Arial MT"/>
              </a:rPr>
              <a:t> </a:t>
            </a:r>
            <a:r>
              <a:rPr lang="en-GB" sz="2200" dirty="0" err="1">
                <a:effectLst/>
                <a:latin typeface="Calibri" panose="020F0502020204030204" pitchFamily="34" charset="0"/>
                <a:ea typeface="Calibri" panose="020F0502020204030204" pitchFamily="34" charset="0"/>
                <a:cs typeface="Arial MT"/>
              </a:rPr>
              <a:t>préstamos</a:t>
            </a:r>
            <a:r>
              <a:rPr lang="en-GB" sz="2200" dirty="0">
                <a:effectLst/>
                <a:latin typeface="Calibri" panose="020F0502020204030204" pitchFamily="34" charset="0"/>
                <a:ea typeface="Calibri" panose="020F0502020204030204" pitchFamily="34" charset="0"/>
                <a:cs typeface="Arial MT"/>
              </a:rPr>
              <a:t> </a:t>
            </a:r>
            <a:r>
              <a:rPr lang="en-GB" sz="2200" dirty="0" err="1">
                <a:effectLst/>
                <a:latin typeface="Calibri" panose="020F0502020204030204" pitchFamily="34" charset="0"/>
                <a:ea typeface="Calibri" panose="020F0502020204030204" pitchFamily="34" charset="0"/>
                <a:cs typeface="Arial MT"/>
              </a:rPr>
              <a:t>estándar</a:t>
            </a:r>
            <a:r>
              <a:rPr lang="en-GB" sz="2200" dirty="0">
                <a:effectLst/>
                <a:latin typeface="Calibri" panose="020F0502020204030204" pitchFamily="34" charset="0"/>
                <a:ea typeface="Calibri" panose="020F0502020204030204" pitchFamily="34" charset="0"/>
                <a:cs typeface="Arial MT"/>
              </a:rPr>
              <a:t>.</a:t>
            </a:r>
            <a:endParaRPr lang="es-ES" sz="2200" dirty="0">
              <a:effectLst/>
              <a:latin typeface="Arial MT"/>
              <a:ea typeface="Arial MT"/>
              <a:cs typeface="Arial MT"/>
            </a:endParaRPr>
          </a:p>
          <a:p>
            <a:pPr marL="0" marR="0" lvl="0" indent="0" algn="just" rtl="0">
              <a:spcBef>
                <a:spcPts val="0"/>
              </a:spcBef>
              <a:spcAft>
                <a:spcPts val="0"/>
              </a:spcAft>
              <a:buNone/>
            </a:pPr>
            <a:endParaRPr sz="2200" dirty="0">
              <a:solidFill>
                <a:schemeClr val="dk1"/>
              </a:solidFill>
              <a:latin typeface="Calibri"/>
              <a:ea typeface="Calibri"/>
              <a:cs typeface="Calibri"/>
              <a:sym typeface="Calibri"/>
            </a:endParaRPr>
          </a:p>
          <a:p>
            <a:pPr algn="just"/>
            <a:r>
              <a:rPr lang="en-GB" sz="2200" dirty="0" err="1">
                <a:effectLst/>
                <a:latin typeface="Calibri" panose="020F0502020204030204" pitchFamily="34" charset="0"/>
                <a:ea typeface="Calibri" panose="020F0502020204030204" pitchFamily="34" charset="0"/>
                <a:cs typeface="Arial MT"/>
              </a:rPr>
              <a:t>Consejo</a:t>
            </a:r>
            <a:r>
              <a:rPr lang="en-GB" sz="2200" dirty="0">
                <a:effectLst/>
                <a:latin typeface="Calibri" panose="020F0502020204030204" pitchFamily="34" charset="0"/>
                <a:ea typeface="Calibri" panose="020F0502020204030204" pitchFamily="34" charset="0"/>
                <a:cs typeface="Arial MT"/>
              </a:rPr>
              <a:t>: Las </a:t>
            </a:r>
            <a:r>
              <a:rPr lang="en-GB" sz="2200" b="1" dirty="0" err="1">
                <a:effectLst/>
                <a:latin typeface="Calibri" panose="020F0502020204030204" pitchFamily="34" charset="0"/>
                <a:ea typeface="Calibri" panose="020F0502020204030204" pitchFamily="34" charset="0"/>
                <a:cs typeface="Arial MT"/>
              </a:rPr>
              <a:t>subvenciones</a:t>
            </a:r>
            <a:r>
              <a:rPr lang="en-GB" sz="2200" dirty="0">
                <a:effectLst/>
                <a:latin typeface="Calibri" panose="020F0502020204030204" pitchFamily="34" charset="0"/>
                <a:ea typeface="Calibri" panose="020F0502020204030204" pitchFamily="34" charset="0"/>
                <a:cs typeface="Arial MT"/>
              </a:rPr>
              <a:t> son, en </a:t>
            </a:r>
            <a:r>
              <a:rPr lang="en-GB" sz="2200" dirty="0" err="1">
                <a:effectLst/>
                <a:latin typeface="Calibri" panose="020F0502020204030204" pitchFamily="34" charset="0"/>
                <a:ea typeface="Calibri" panose="020F0502020204030204" pitchFamily="34" charset="0"/>
                <a:cs typeface="Arial MT"/>
              </a:rPr>
              <a:t>esencia</a:t>
            </a:r>
            <a:r>
              <a:rPr lang="en-GB" sz="2200" dirty="0">
                <a:effectLst/>
                <a:latin typeface="Calibri" panose="020F0502020204030204" pitchFamily="34" charset="0"/>
                <a:ea typeface="Calibri" panose="020F0502020204030204" pitchFamily="34" charset="0"/>
                <a:cs typeface="Arial MT"/>
              </a:rPr>
              <a:t>, regalos. No son </a:t>
            </a:r>
            <a:r>
              <a:rPr lang="en-GB" sz="2200" dirty="0" err="1">
                <a:effectLst/>
                <a:latin typeface="Calibri" panose="020F0502020204030204" pitchFamily="34" charset="0"/>
                <a:ea typeface="Calibri" panose="020F0502020204030204" pitchFamily="34" charset="0"/>
                <a:cs typeface="Arial MT"/>
              </a:rPr>
              <a:t>reembolsables</a:t>
            </a:r>
            <a:r>
              <a:rPr lang="en-GB" sz="2200" dirty="0">
                <a:effectLst/>
                <a:latin typeface="Calibri" panose="020F0502020204030204" pitchFamily="34" charset="0"/>
                <a:ea typeface="Calibri" panose="020F0502020204030204" pitchFamily="34" charset="0"/>
                <a:cs typeface="Arial MT"/>
              </a:rPr>
              <a:t>. Las </a:t>
            </a:r>
            <a:r>
              <a:rPr lang="en-GB" sz="2200" dirty="0" err="1">
                <a:effectLst/>
                <a:latin typeface="Calibri" panose="020F0502020204030204" pitchFamily="34" charset="0"/>
                <a:ea typeface="Calibri" panose="020F0502020204030204" pitchFamily="34" charset="0"/>
                <a:cs typeface="Arial MT"/>
              </a:rPr>
              <a:t>subvenciones</a:t>
            </a:r>
            <a:r>
              <a:rPr lang="en-GB" sz="2200" dirty="0">
                <a:effectLst/>
                <a:latin typeface="Calibri" panose="020F0502020204030204" pitchFamily="34" charset="0"/>
                <a:ea typeface="Calibri" panose="020F0502020204030204" pitchFamily="34" charset="0"/>
                <a:cs typeface="Arial MT"/>
              </a:rPr>
              <a:t> </a:t>
            </a:r>
            <a:r>
              <a:rPr lang="en-GB" sz="2200" dirty="0" err="1">
                <a:effectLst/>
                <a:latin typeface="Calibri" panose="020F0502020204030204" pitchFamily="34" charset="0"/>
                <a:ea typeface="Calibri" panose="020F0502020204030204" pitchFamily="34" charset="0"/>
                <a:cs typeface="Arial MT"/>
              </a:rPr>
              <a:t>pueden</a:t>
            </a:r>
            <a:r>
              <a:rPr lang="en-GB" sz="2200" dirty="0">
                <a:effectLst/>
                <a:latin typeface="Calibri" panose="020F0502020204030204" pitchFamily="34" charset="0"/>
                <a:ea typeface="Calibri" panose="020F0502020204030204" pitchFamily="34" charset="0"/>
                <a:cs typeface="Arial MT"/>
              </a:rPr>
              <a:t> ser </a:t>
            </a:r>
            <a:r>
              <a:rPr lang="en-GB" sz="2200" dirty="0" err="1">
                <a:effectLst/>
                <a:latin typeface="Calibri" panose="020F0502020204030204" pitchFamily="34" charset="0"/>
                <a:ea typeface="Calibri" panose="020F0502020204030204" pitchFamily="34" charset="0"/>
                <a:cs typeface="Arial MT"/>
              </a:rPr>
              <a:t>concedidas</a:t>
            </a:r>
            <a:r>
              <a:rPr lang="en-GB" sz="2200" dirty="0">
                <a:effectLst/>
                <a:latin typeface="Calibri" panose="020F0502020204030204" pitchFamily="34" charset="0"/>
                <a:ea typeface="Calibri" panose="020F0502020204030204" pitchFamily="34" charset="0"/>
                <a:cs typeface="Arial MT"/>
              </a:rPr>
              <a:t> a </a:t>
            </a:r>
            <a:r>
              <a:rPr lang="en-GB" sz="2200" dirty="0" err="1">
                <a:effectLst/>
                <a:latin typeface="Calibri" panose="020F0502020204030204" pitchFamily="34" charset="0"/>
                <a:ea typeface="Calibri" panose="020F0502020204030204" pitchFamily="34" charset="0"/>
                <a:cs typeface="Arial MT"/>
              </a:rPr>
              <a:t>particulares</a:t>
            </a:r>
            <a:r>
              <a:rPr lang="en-GB" sz="2200" dirty="0">
                <a:effectLst/>
                <a:latin typeface="Calibri" panose="020F0502020204030204" pitchFamily="34" charset="0"/>
                <a:ea typeface="Calibri" panose="020F0502020204030204" pitchFamily="34" charset="0"/>
                <a:cs typeface="Arial MT"/>
              </a:rPr>
              <a:t>, </a:t>
            </a:r>
            <a:r>
              <a:rPr lang="en-GB" sz="2200" dirty="0" err="1">
                <a:effectLst/>
                <a:latin typeface="Calibri" panose="020F0502020204030204" pitchFamily="34" charset="0"/>
                <a:ea typeface="Calibri" panose="020F0502020204030204" pitchFamily="34" charset="0"/>
                <a:cs typeface="Arial MT"/>
              </a:rPr>
              <a:t>empresas</a:t>
            </a:r>
            <a:r>
              <a:rPr lang="en-GB" sz="2200" dirty="0">
                <a:effectLst/>
                <a:latin typeface="Calibri" panose="020F0502020204030204" pitchFamily="34" charset="0"/>
                <a:ea typeface="Calibri" panose="020F0502020204030204" pitchFamily="34" charset="0"/>
                <a:cs typeface="Arial MT"/>
              </a:rPr>
              <a:t>, </a:t>
            </a:r>
            <a:r>
              <a:rPr lang="en-GB" sz="2200" dirty="0" err="1">
                <a:effectLst/>
                <a:latin typeface="Calibri" panose="020F0502020204030204" pitchFamily="34" charset="0"/>
                <a:ea typeface="Calibri" panose="020F0502020204030204" pitchFamily="34" charset="0"/>
                <a:cs typeface="Arial MT"/>
              </a:rPr>
              <a:t>instituciones</a:t>
            </a:r>
            <a:r>
              <a:rPr lang="en-GB" sz="2200" dirty="0">
                <a:effectLst/>
                <a:latin typeface="Calibri" panose="020F0502020204030204" pitchFamily="34" charset="0"/>
                <a:ea typeface="Calibri" panose="020F0502020204030204" pitchFamily="34" charset="0"/>
                <a:cs typeface="Arial MT"/>
              </a:rPr>
              <a:t> </a:t>
            </a:r>
            <a:r>
              <a:rPr lang="en-GB" sz="2200" dirty="0" err="1">
                <a:effectLst/>
                <a:latin typeface="Calibri" panose="020F0502020204030204" pitchFamily="34" charset="0"/>
                <a:ea typeface="Calibri" panose="020F0502020204030204" pitchFamily="34" charset="0"/>
                <a:cs typeface="Arial MT"/>
              </a:rPr>
              <a:t>educativas</a:t>
            </a:r>
            <a:r>
              <a:rPr lang="en-GB" sz="2200" dirty="0">
                <a:effectLst/>
                <a:latin typeface="Calibri" panose="020F0502020204030204" pitchFamily="34" charset="0"/>
                <a:ea typeface="Calibri" panose="020F0502020204030204" pitchFamily="34" charset="0"/>
                <a:cs typeface="Arial MT"/>
              </a:rPr>
              <a:t> o </a:t>
            </a:r>
            <a:r>
              <a:rPr lang="en-GB" sz="2200" dirty="0" err="1">
                <a:effectLst/>
                <a:latin typeface="Calibri" panose="020F0502020204030204" pitchFamily="34" charset="0"/>
                <a:ea typeface="Calibri" panose="020F0502020204030204" pitchFamily="34" charset="0"/>
                <a:cs typeface="Arial MT"/>
              </a:rPr>
              <a:t>entidades</a:t>
            </a:r>
            <a:r>
              <a:rPr lang="en-GB" sz="2200" dirty="0">
                <a:effectLst/>
                <a:latin typeface="Calibri" panose="020F0502020204030204" pitchFamily="34" charset="0"/>
                <a:ea typeface="Calibri" panose="020F0502020204030204" pitchFamily="34" charset="0"/>
                <a:cs typeface="Arial MT"/>
              </a:rPr>
              <a:t> sin </a:t>
            </a:r>
            <a:r>
              <a:rPr lang="en-GB" sz="2200" dirty="0" err="1">
                <a:effectLst/>
                <a:latin typeface="Calibri" panose="020F0502020204030204" pitchFamily="34" charset="0"/>
                <a:ea typeface="Calibri" panose="020F0502020204030204" pitchFamily="34" charset="0"/>
                <a:cs typeface="Arial MT"/>
              </a:rPr>
              <a:t>ánimo</a:t>
            </a:r>
            <a:r>
              <a:rPr lang="en-GB" sz="2200" dirty="0">
                <a:effectLst/>
                <a:latin typeface="Calibri" panose="020F0502020204030204" pitchFamily="34" charset="0"/>
                <a:ea typeface="Calibri" panose="020F0502020204030204" pitchFamily="34" charset="0"/>
                <a:cs typeface="Arial MT"/>
              </a:rPr>
              <a:t> de </a:t>
            </a:r>
            <a:r>
              <a:rPr lang="en-GB" sz="2200" dirty="0" err="1">
                <a:effectLst/>
                <a:latin typeface="Calibri" panose="020F0502020204030204" pitchFamily="34" charset="0"/>
                <a:ea typeface="Calibri" panose="020F0502020204030204" pitchFamily="34" charset="0"/>
                <a:cs typeface="Arial MT"/>
              </a:rPr>
              <a:t>lucro</a:t>
            </a:r>
            <a:r>
              <a:rPr lang="en-GB" sz="2200" dirty="0">
                <a:effectLst/>
                <a:latin typeface="Calibri" panose="020F0502020204030204" pitchFamily="34" charset="0"/>
                <a:ea typeface="Calibri" panose="020F0502020204030204" pitchFamily="34" charset="0"/>
                <a:cs typeface="Arial MT"/>
              </a:rPr>
              <a:t> </a:t>
            </a:r>
            <a:r>
              <a:rPr lang="en-GB" sz="2200" dirty="0" err="1">
                <a:effectLst/>
                <a:latin typeface="Calibri" panose="020F0502020204030204" pitchFamily="34" charset="0"/>
                <a:ea typeface="Calibri" panose="020F0502020204030204" pitchFamily="34" charset="0"/>
                <a:cs typeface="Arial MT"/>
              </a:rPr>
              <a:t>por</a:t>
            </a:r>
            <a:r>
              <a:rPr lang="en-GB" sz="2200" dirty="0">
                <a:effectLst/>
                <a:latin typeface="Calibri" panose="020F0502020204030204" pitchFamily="34" charset="0"/>
                <a:ea typeface="Calibri" panose="020F0502020204030204" pitchFamily="34" charset="0"/>
                <a:cs typeface="Arial MT"/>
              </a:rPr>
              <a:t> </a:t>
            </a:r>
            <a:r>
              <a:rPr lang="en-GB" sz="2200" dirty="0" err="1">
                <a:effectLst/>
                <a:latin typeface="Calibri" panose="020F0502020204030204" pitchFamily="34" charset="0"/>
                <a:ea typeface="Calibri" panose="020F0502020204030204" pitchFamily="34" charset="0"/>
                <a:cs typeface="Arial MT"/>
              </a:rPr>
              <a:t>departamentos</a:t>
            </a:r>
            <a:r>
              <a:rPr lang="en-GB" sz="2200" dirty="0">
                <a:effectLst/>
                <a:latin typeface="Calibri" panose="020F0502020204030204" pitchFamily="34" charset="0"/>
                <a:ea typeface="Calibri" panose="020F0502020204030204" pitchFamily="34" charset="0"/>
                <a:cs typeface="Arial MT"/>
              </a:rPr>
              <a:t> </a:t>
            </a:r>
            <a:r>
              <a:rPr lang="en-GB" sz="2200" dirty="0" err="1">
                <a:effectLst/>
                <a:latin typeface="Calibri" panose="020F0502020204030204" pitchFamily="34" charset="0"/>
                <a:ea typeface="Calibri" panose="020F0502020204030204" pitchFamily="34" charset="0"/>
                <a:cs typeface="Arial MT"/>
              </a:rPr>
              <a:t>gubernamentales</a:t>
            </a:r>
            <a:r>
              <a:rPr lang="en-GB" sz="2200" dirty="0">
                <a:effectLst/>
                <a:latin typeface="Calibri" panose="020F0502020204030204" pitchFamily="34" charset="0"/>
                <a:ea typeface="Calibri" panose="020F0502020204030204" pitchFamily="34" charset="0"/>
                <a:cs typeface="Arial MT"/>
              </a:rPr>
              <a:t>, </a:t>
            </a:r>
            <a:r>
              <a:rPr lang="en-GB" sz="2200" dirty="0" err="1">
                <a:effectLst/>
                <a:latin typeface="Calibri" panose="020F0502020204030204" pitchFamily="34" charset="0"/>
                <a:ea typeface="Calibri" panose="020F0502020204030204" pitchFamily="34" charset="0"/>
                <a:cs typeface="Arial MT"/>
              </a:rPr>
              <a:t>administraciones</a:t>
            </a:r>
            <a:r>
              <a:rPr lang="en-GB" sz="2200" dirty="0">
                <a:effectLst/>
                <a:latin typeface="Calibri" panose="020F0502020204030204" pitchFamily="34" charset="0"/>
                <a:ea typeface="Calibri" panose="020F0502020204030204" pitchFamily="34" charset="0"/>
                <a:cs typeface="Arial MT"/>
              </a:rPr>
              <a:t> o </a:t>
            </a:r>
            <a:r>
              <a:rPr lang="en-GB" sz="2200" dirty="0" err="1">
                <a:effectLst/>
                <a:latin typeface="Calibri" panose="020F0502020204030204" pitchFamily="34" charset="0"/>
                <a:ea typeface="Calibri" panose="020F0502020204030204" pitchFamily="34" charset="0"/>
                <a:cs typeface="Arial MT"/>
              </a:rPr>
              <a:t>corporaciones</a:t>
            </a:r>
            <a:r>
              <a:rPr lang="en-GB" sz="2200" dirty="0">
                <a:effectLst/>
                <a:latin typeface="Calibri" panose="020F0502020204030204" pitchFamily="34" charset="0"/>
                <a:ea typeface="Calibri" panose="020F0502020204030204" pitchFamily="34" charset="0"/>
                <a:cs typeface="Arial MT"/>
              </a:rPr>
              <a:t>. </a:t>
            </a:r>
            <a:r>
              <a:rPr lang="en-GB" sz="2200" dirty="0" err="1">
                <a:effectLst/>
                <a:latin typeface="Calibri" panose="020F0502020204030204" pitchFamily="34" charset="0"/>
                <a:ea typeface="Calibri" panose="020F0502020204030204" pitchFamily="34" charset="0"/>
                <a:cs typeface="Arial MT"/>
              </a:rPr>
              <a:t>Existen</a:t>
            </a:r>
            <a:r>
              <a:rPr lang="en-GB" sz="2200" dirty="0">
                <a:effectLst/>
                <a:latin typeface="Calibri" panose="020F0502020204030204" pitchFamily="34" charset="0"/>
                <a:ea typeface="Calibri" panose="020F0502020204030204" pitchFamily="34" charset="0"/>
                <a:cs typeface="Arial MT"/>
              </a:rPr>
              <a:t> </a:t>
            </a:r>
            <a:r>
              <a:rPr lang="en-GB" sz="2200" dirty="0" err="1">
                <a:effectLst/>
                <a:latin typeface="Calibri" panose="020F0502020204030204" pitchFamily="34" charset="0"/>
                <a:ea typeface="Calibri" panose="020F0502020204030204" pitchFamily="34" charset="0"/>
                <a:cs typeface="Arial MT"/>
              </a:rPr>
              <a:t>varios</a:t>
            </a:r>
            <a:r>
              <a:rPr lang="en-GB" sz="2200" dirty="0">
                <a:effectLst/>
                <a:latin typeface="Calibri" panose="020F0502020204030204" pitchFamily="34" charset="0"/>
                <a:ea typeface="Calibri" panose="020F0502020204030204" pitchFamily="34" charset="0"/>
                <a:cs typeface="Arial MT"/>
              </a:rPr>
              <a:t> </a:t>
            </a:r>
            <a:r>
              <a:rPr lang="en-GB" sz="2200" dirty="0" err="1">
                <a:effectLst/>
                <a:latin typeface="Calibri" panose="020F0502020204030204" pitchFamily="34" charset="0"/>
                <a:ea typeface="Calibri" panose="020F0502020204030204" pitchFamily="34" charset="0"/>
                <a:cs typeface="Arial MT"/>
              </a:rPr>
              <a:t>parámetros</a:t>
            </a:r>
            <a:r>
              <a:rPr lang="en-GB" sz="2200" dirty="0">
                <a:effectLst/>
                <a:latin typeface="Calibri" panose="020F0502020204030204" pitchFamily="34" charset="0"/>
                <a:ea typeface="Calibri" panose="020F0502020204030204" pitchFamily="34" charset="0"/>
                <a:cs typeface="Arial MT"/>
              </a:rPr>
              <a:t> para acceder a </a:t>
            </a:r>
            <a:r>
              <a:rPr lang="en-GB" sz="2200" dirty="0" err="1">
                <a:effectLst/>
                <a:latin typeface="Calibri" panose="020F0502020204030204" pitchFamily="34" charset="0"/>
                <a:ea typeface="Calibri" panose="020F0502020204030204" pitchFamily="34" charset="0"/>
                <a:cs typeface="Arial MT"/>
              </a:rPr>
              <a:t>ellas</a:t>
            </a:r>
            <a:r>
              <a:rPr lang="en-GB" sz="2200" dirty="0">
                <a:effectLst/>
                <a:latin typeface="Calibri" panose="020F0502020204030204" pitchFamily="34" charset="0"/>
                <a:ea typeface="Calibri" panose="020F0502020204030204" pitchFamily="34" charset="0"/>
                <a:cs typeface="Arial MT"/>
              </a:rPr>
              <a:t>.</a:t>
            </a:r>
            <a:endParaRPr lang="es-ES" sz="2200" dirty="0">
              <a:effectLst/>
              <a:latin typeface="Arial MT"/>
              <a:ea typeface="Arial MT"/>
              <a:cs typeface="Arial MT"/>
            </a:endParaRPr>
          </a:p>
          <a:p>
            <a:pPr marL="0" marR="0" lvl="0" indent="0" algn="just" rtl="0">
              <a:spcBef>
                <a:spcPts val="0"/>
              </a:spcBef>
              <a:spcAft>
                <a:spcPts val="0"/>
              </a:spcAft>
              <a:buNone/>
            </a:pPr>
            <a:endParaRPr sz="24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24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n-GB" sz="2400" dirty="0">
                <a:solidFill>
                  <a:schemeClr val="dk1"/>
                </a:solidFill>
                <a:latin typeface="Calibri"/>
                <a:ea typeface="Calibri"/>
                <a:cs typeface="Calibri"/>
                <a:sym typeface="Calibri"/>
              </a:rPr>
              <a:t>							</a:t>
            </a:r>
            <a:endParaRPr dirty="0"/>
          </a:p>
          <a:p>
            <a:pPr marL="0" marR="0" lvl="0" indent="0" algn="just" rtl="0">
              <a:spcBef>
                <a:spcPts val="0"/>
              </a:spcBef>
              <a:spcAft>
                <a:spcPts val="0"/>
              </a:spcAft>
              <a:buNone/>
            </a:pPr>
            <a:r>
              <a:rPr lang="en-GB" sz="2400" dirty="0">
                <a:solidFill>
                  <a:schemeClr val="dk1"/>
                </a:solidFill>
                <a:latin typeface="Calibri"/>
                <a:ea typeface="Calibri"/>
                <a:cs typeface="Calibri"/>
                <a:sym typeface="Calibri"/>
              </a:rPr>
              <a:t>  </a:t>
            </a:r>
            <a:endParaRPr dirty="0"/>
          </a:p>
        </p:txBody>
      </p:sp>
      <p:sp>
        <p:nvSpPr>
          <p:cNvPr id="163" name="Google Shape;163;p14"/>
          <p:cNvSpPr/>
          <p:nvPr/>
        </p:nvSpPr>
        <p:spPr>
          <a:xfrm>
            <a:off x="8458200" y="3517136"/>
            <a:ext cx="1371600" cy="306000"/>
          </a:xfrm>
          <a:prstGeom prst="rightArrow">
            <a:avLst>
              <a:gd name="adj1" fmla="val 50000"/>
              <a:gd name="adj2" fmla="val 50000"/>
            </a:avLst>
          </a:prstGeom>
          <a:solidFill>
            <a:srgbClr val="94358F"/>
          </a:solidFill>
          <a:ln w="9525" cap="sq" cmpd="sng">
            <a:solidFill>
              <a:srgbClr val="9435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4" name="Google Shape;164;p14"/>
          <p:cNvSpPr/>
          <p:nvPr/>
        </p:nvSpPr>
        <p:spPr>
          <a:xfrm rot="10800000">
            <a:off x="8401050" y="3802602"/>
            <a:ext cx="1371600" cy="468000"/>
          </a:xfrm>
          <a:prstGeom prst="rightArrow">
            <a:avLst>
              <a:gd name="adj1" fmla="val 50000"/>
              <a:gd name="adj2" fmla="val 50000"/>
            </a:avLst>
          </a:prstGeom>
          <a:solidFill>
            <a:srgbClr val="94358F"/>
          </a:solidFill>
          <a:ln w="9525" cap="sq" cmpd="sng">
            <a:solidFill>
              <a:srgbClr val="9435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5" name="Google Shape;165;p14" descr="Avviso contorno"/>
          <p:cNvPicPr preferRelativeResize="0"/>
          <p:nvPr/>
        </p:nvPicPr>
        <p:blipFill rotWithShape="1">
          <a:blip r:embed="rId3">
            <a:alphaModFix/>
          </a:blip>
          <a:srcRect/>
          <a:stretch/>
        </p:blipFill>
        <p:spPr>
          <a:xfrm>
            <a:off x="16475068" y="8407400"/>
            <a:ext cx="730263" cy="774700"/>
          </a:xfrm>
          <a:prstGeom prst="rect">
            <a:avLst/>
          </a:prstGeom>
          <a:noFill/>
          <a:ln>
            <a:noFill/>
          </a:ln>
        </p:spPr>
      </p:pic>
      <p:sp>
        <p:nvSpPr>
          <p:cNvPr id="166" name="Google Shape;166;p14"/>
          <p:cNvSpPr txBox="1"/>
          <p:nvPr/>
        </p:nvSpPr>
        <p:spPr>
          <a:xfrm>
            <a:off x="9810750" y="8812768"/>
            <a:ext cx="6603987" cy="369332"/>
          </a:xfrm>
          <a:prstGeom prst="rect">
            <a:avLst/>
          </a:prstGeom>
          <a:noFill/>
          <a:ln>
            <a:noFill/>
          </a:ln>
        </p:spPr>
        <p:txBody>
          <a:bodyPr spcFirstLastPara="1" wrap="square" lIns="91425" tIns="45700" rIns="91425" bIns="45700" anchor="t" anchorCtr="0">
            <a:spAutoFit/>
          </a:bodyPr>
          <a:lstStyle/>
          <a:p>
            <a:pPr algn="just"/>
            <a:r>
              <a:rPr lang="en-GB" sz="1800">
                <a:solidFill>
                  <a:srgbClr val="000000"/>
                </a:solidFill>
                <a:effectLst/>
                <a:latin typeface="Calibri" panose="020F0502020204030204" pitchFamily="34" charset="0"/>
                <a:ea typeface="Calibri" panose="020F0502020204030204" pitchFamily="34" charset="0"/>
                <a:cs typeface="Arial MT"/>
              </a:rPr>
              <a:t>Una empresa debe constituirse antes de poder solicitar un préstamo</a:t>
            </a:r>
            <a:endParaRPr lang="es-ES" sz="1800">
              <a:effectLst/>
              <a:latin typeface="Arial MT"/>
              <a:ea typeface="Arial MT"/>
              <a:cs typeface="Arial MT"/>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2601</Words>
  <Application>Microsoft Office PowerPoint</Application>
  <PresentationFormat>Personalizado</PresentationFormat>
  <Paragraphs>267</Paragraphs>
  <Slides>17</Slides>
  <Notes>17</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17</vt:i4>
      </vt:variant>
    </vt:vector>
  </HeadingPairs>
  <TitlesOfParts>
    <vt:vector size="25" baseType="lpstr">
      <vt:lpstr>Arial MT</vt:lpstr>
      <vt:lpstr>Noto Sans Symbols</vt:lpstr>
      <vt:lpstr>Helvetica Neue</vt:lpstr>
      <vt:lpstr>Open Sans</vt:lpstr>
      <vt:lpstr>Arial</vt:lpstr>
      <vt:lpstr>Calibri</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Monia Coppola</dc:creator>
  <cp:lastModifiedBy>Bárbara Brenda Starck Carlós</cp:lastModifiedBy>
  <cp:revision>9</cp:revision>
  <dcterms:created xsi:type="dcterms:W3CDTF">2022-01-04T10:29:56Z</dcterms:created>
  <dcterms:modified xsi:type="dcterms:W3CDTF">2023-03-07T14:32:54Z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2022-01-04T00:00:00Z</vt:filetime>
  </property>
  <property fmtid="{D5CDD505-2E9C-101B-9397-08002B2CF9AE}" pid="3" name="Creator">
    <vt:lpwstr>Canva</vt:lpwstr>
  </property>
  <property fmtid="{D5CDD505-2E9C-101B-9397-08002B2CF9AE}" pid="4" name="LastSaved">
    <vt:filetime>2022-01-04T00:00:00Z</vt:filetime>
  </property>
</Properties>
</file>